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715000" type="screen16x10"/>
  <p:notesSz cx="6858000" cy="9313863"/>
  <p:embeddedFontLst>
    <p:embeddedFont>
      <p:font typeface="Palatino Linotype" panose="02040502050505030304" pitchFamily="18" charset="0"/>
      <p:regular r:id="rId17"/>
      <p:bold r:id="rId18"/>
      <p:italic r:id="rId19"/>
      <p:boldItalic r:id="rId20"/>
    </p:embeddedFont>
    <p:embeddedFont>
      <p:font typeface="Trebuchet MS" panose="020B0603020202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445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j/UoDSsT7DwXAdijXVpeVzGxrUo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lie Dittes" initials="" lastIdx="1" clrIdx="0"/>
  <p:cmAuthor id="1" name="Kira Bloomenthal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45D6F8B-DEDD-4480-B570-6F46D48171DB}">
  <a:tblStyle styleId="{645D6F8B-DEDD-4480-B570-6F46D48171D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718CF83F-F8B4-47A5-A760-31E006C9574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843402F-6611-4497-91C0-D346943A4119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60" y="52"/>
      </p:cViewPr>
      <p:guideLst>
        <p:guide orient="horz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445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8" y="3"/>
            <a:ext cx="2971799" cy="46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0" tIns="47000" rIns="94000" bIns="470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21" y="3"/>
            <a:ext cx="2971799" cy="46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0" tIns="47000" rIns="94000" bIns="470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36275" y="698500"/>
            <a:ext cx="5585400" cy="3492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24724"/>
            <a:ext cx="5486400" cy="4190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0" tIns="47000" rIns="94000" bIns="470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8" y="8846265"/>
            <a:ext cx="2971799" cy="46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0" tIns="47000" rIns="94000" bIns="470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21" y="8846265"/>
            <a:ext cx="2971799" cy="46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0" tIns="47000" rIns="94000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258fda4d66_1_294:notes"/>
          <p:cNvSpPr txBox="1">
            <a:spLocks noGrp="1"/>
          </p:cNvSpPr>
          <p:nvPr>
            <p:ph type="body" idx="1"/>
          </p:nvPr>
        </p:nvSpPr>
        <p:spPr>
          <a:xfrm>
            <a:off x="685800" y="4424079"/>
            <a:ext cx="5486400" cy="4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0" tIns="47000" rIns="94000" bIns="47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g3258fda4d66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98539"/>
            <a:ext cx="4115100" cy="3492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744538"/>
            <a:ext cx="5959475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5" name="Google Shape;415;p8:notes"/>
          <p:cNvSpPr txBox="1">
            <a:spLocks noGrp="1"/>
          </p:cNvSpPr>
          <p:nvPr>
            <p:ph type="body" idx="1"/>
          </p:nvPr>
        </p:nvSpPr>
        <p:spPr>
          <a:xfrm>
            <a:off x="670891" y="4721767"/>
            <a:ext cx="5367000" cy="44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0" tIns="47000" rIns="94000" bIns="47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16" name="Google Shape;416;p8:notes"/>
          <p:cNvSpPr txBox="1">
            <a:spLocks noGrp="1"/>
          </p:cNvSpPr>
          <p:nvPr>
            <p:ph type="sldNum" idx="12"/>
          </p:nvPr>
        </p:nvSpPr>
        <p:spPr>
          <a:xfrm>
            <a:off x="3800173" y="9440139"/>
            <a:ext cx="29073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0" tIns="47000" rIns="94000" bIns="470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698500"/>
            <a:ext cx="558800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Google Shape;434;p9:notes"/>
          <p:cNvSpPr txBox="1">
            <a:spLocks noGrp="1"/>
          </p:cNvSpPr>
          <p:nvPr>
            <p:ph type="body" idx="1"/>
          </p:nvPr>
        </p:nvSpPr>
        <p:spPr>
          <a:xfrm>
            <a:off x="685800" y="4424724"/>
            <a:ext cx="54864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0" tIns="47000" rIns="94000" bIns="47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5" name="Google Shape;435;p9:notes"/>
          <p:cNvSpPr txBox="1">
            <a:spLocks noGrp="1"/>
          </p:cNvSpPr>
          <p:nvPr>
            <p:ph type="sldNum" idx="12"/>
          </p:nvPr>
        </p:nvSpPr>
        <p:spPr>
          <a:xfrm>
            <a:off x="3884621" y="8846265"/>
            <a:ext cx="29718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0" tIns="47000" rIns="94000" bIns="470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d78291ccc1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698500"/>
            <a:ext cx="558800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6" name="Google Shape;456;g2d78291ccc1_0_249:notes"/>
          <p:cNvSpPr txBox="1">
            <a:spLocks noGrp="1"/>
          </p:cNvSpPr>
          <p:nvPr>
            <p:ph type="body" idx="1"/>
          </p:nvPr>
        </p:nvSpPr>
        <p:spPr>
          <a:xfrm>
            <a:off x="685800" y="4424724"/>
            <a:ext cx="54864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0" tIns="47000" rIns="94000" bIns="47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57" name="Google Shape;457;g2d78291ccc1_0_249:notes"/>
          <p:cNvSpPr txBox="1">
            <a:spLocks noGrp="1"/>
          </p:cNvSpPr>
          <p:nvPr>
            <p:ph type="sldNum" idx="12"/>
          </p:nvPr>
        </p:nvSpPr>
        <p:spPr>
          <a:xfrm>
            <a:off x="3884621" y="8846265"/>
            <a:ext cx="29718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0" tIns="47000" rIns="94000" bIns="470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d78291ccc1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698500"/>
            <a:ext cx="558800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71" name="Google Shape;471;g2d78291ccc1_0_482:notes"/>
          <p:cNvSpPr txBox="1">
            <a:spLocks noGrp="1"/>
          </p:cNvSpPr>
          <p:nvPr>
            <p:ph type="body" idx="1"/>
          </p:nvPr>
        </p:nvSpPr>
        <p:spPr>
          <a:xfrm>
            <a:off x="685800" y="4424724"/>
            <a:ext cx="54864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0" tIns="47000" rIns="94000" bIns="47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2" name="Google Shape;472;g2d78291ccc1_0_482:notes"/>
          <p:cNvSpPr txBox="1">
            <a:spLocks noGrp="1"/>
          </p:cNvSpPr>
          <p:nvPr>
            <p:ph type="sldNum" idx="12"/>
          </p:nvPr>
        </p:nvSpPr>
        <p:spPr>
          <a:xfrm>
            <a:off x="3884621" y="8846265"/>
            <a:ext cx="29718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0" tIns="47000" rIns="94000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4bd036948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698500"/>
            <a:ext cx="5588100" cy="3492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34bd0369485_0_40:notes"/>
          <p:cNvSpPr txBox="1">
            <a:spLocks noGrp="1"/>
          </p:cNvSpPr>
          <p:nvPr>
            <p:ph type="body" idx="1"/>
          </p:nvPr>
        </p:nvSpPr>
        <p:spPr>
          <a:xfrm>
            <a:off x="685800" y="4424724"/>
            <a:ext cx="54864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0" tIns="47000" rIns="94000" bIns="47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g34bd0369485_0_40:notes"/>
          <p:cNvSpPr txBox="1">
            <a:spLocks noGrp="1"/>
          </p:cNvSpPr>
          <p:nvPr>
            <p:ph type="sldNum" idx="12"/>
          </p:nvPr>
        </p:nvSpPr>
        <p:spPr>
          <a:xfrm>
            <a:off x="3884621" y="8846265"/>
            <a:ext cx="29718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0" tIns="47000" rIns="94000" bIns="470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4c808ddfae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698500"/>
            <a:ext cx="558800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34c808ddfae_1_11:notes"/>
          <p:cNvSpPr txBox="1">
            <a:spLocks noGrp="1"/>
          </p:cNvSpPr>
          <p:nvPr>
            <p:ph type="body" idx="1"/>
          </p:nvPr>
        </p:nvSpPr>
        <p:spPr>
          <a:xfrm>
            <a:off x="685800" y="4424724"/>
            <a:ext cx="54864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0" tIns="47000" rIns="94000" bIns="47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DMHA Workgroup Participants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8575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Katrina Norris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8575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Leslie Hulvershorn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8575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Sirrilla Blackmon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8575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Amber Becker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34c808ddfae_1_11:notes"/>
          <p:cNvSpPr txBox="1">
            <a:spLocks noGrp="1"/>
          </p:cNvSpPr>
          <p:nvPr>
            <p:ph type="sldNum" idx="12"/>
          </p:nvPr>
        </p:nvSpPr>
        <p:spPr>
          <a:xfrm>
            <a:off x="3884621" y="8846265"/>
            <a:ext cx="29718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0" tIns="47000" rIns="94000" bIns="470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698500"/>
            <a:ext cx="558800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685800" y="4424724"/>
            <a:ext cx="54864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0" tIns="47000" rIns="94000" bIns="47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6:notes"/>
          <p:cNvSpPr txBox="1">
            <a:spLocks noGrp="1"/>
          </p:cNvSpPr>
          <p:nvPr>
            <p:ph type="sldNum" idx="12"/>
          </p:nvPr>
        </p:nvSpPr>
        <p:spPr>
          <a:xfrm>
            <a:off x="3884621" y="8846265"/>
            <a:ext cx="29718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0" tIns="47000" rIns="94000" bIns="470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698500"/>
            <a:ext cx="558800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3:notes"/>
          <p:cNvSpPr txBox="1">
            <a:spLocks noGrp="1"/>
          </p:cNvSpPr>
          <p:nvPr>
            <p:ph type="body" idx="1"/>
          </p:nvPr>
        </p:nvSpPr>
        <p:spPr>
          <a:xfrm>
            <a:off x="685800" y="4424724"/>
            <a:ext cx="54864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0" tIns="47000" rIns="94000" bIns="47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3:notes"/>
          <p:cNvSpPr txBox="1">
            <a:spLocks noGrp="1"/>
          </p:cNvSpPr>
          <p:nvPr>
            <p:ph type="sldNum" idx="12"/>
          </p:nvPr>
        </p:nvSpPr>
        <p:spPr>
          <a:xfrm>
            <a:off x="3884621" y="8846265"/>
            <a:ext cx="29718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0" tIns="47000" rIns="94000" bIns="470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3a0ad62b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698500"/>
            <a:ext cx="5588100" cy="3492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33a0ad62beb_0_0:notes"/>
          <p:cNvSpPr txBox="1">
            <a:spLocks noGrp="1"/>
          </p:cNvSpPr>
          <p:nvPr>
            <p:ph type="body" idx="1"/>
          </p:nvPr>
        </p:nvSpPr>
        <p:spPr>
          <a:xfrm>
            <a:off x="685800" y="4424724"/>
            <a:ext cx="54864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0" tIns="47000" rIns="94000" bIns="47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g33a0ad62beb_0_0:notes"/>
          <p:cNvSpPr txBox="1">
            <a:spLocks noGrp="1"/>
          </p:cNvSpPr>
          <p:nvPr>
            <p:ph type="sldNum" idx="12"/>
          </p:nvPr>
        </p:nvSpPr>
        <p:spPr>
          <a:xfrm>
            <a:off x="3884621" y="8846265"/>
            <a:ext cx="29718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0" tIns="47000" rIns="94000" bIns="470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698500"/>
            <a:ext cx="558800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11:notes"/>
          <p:cNvSpPr txBox="1">
            <a:spLocks noGrp="1"/>
          </p:cNvSpPr>
          <p:nvPr>
            <p:ph type="body" idx="1"/>
          </p:nvPr>
        </p:nvSpPr>
        <p:spPr>
          <a:xfrm>
            <a:off x="685800" y="4424079"/>
            <a:ext cx="5486400" cy="4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0" tIns="47000" rIns="94000" bIns="47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4781d59b38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698500"/>
            <a:ext cx="558800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3" name="Google Shape;373;g34781d59b38_1_8:notes"/>
          <p:cNvSpPr txBox="1">
            <a:spLocks noGrp="1"/>
          </p:cNvSpPr>
          <p:nvPr>
            <p:ph type="body" idx="1"/>
          </p:nvPr>
        </p:nvSpPr>
        <p:spPr>
          <a:xfrm>
            <a:off x="685800" y="4424724"/>
            <a:ext cx="54864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0" tIns="47000" rIns="94000" bIns="47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4" name="Google Shape;374;g34781d59b38_1_8:notes"/>
          <p:cNvSpPr txBox="1">
            <a:spLocks noGrp="1"/>
          </p:cNvSpPr>
          <p:nvPr>
            <p:ph type="sldNum" idx="12"/>
          </p:nvPr>
        </p:nvSpPr>
        <p:spPr>
          <a:xfrm>
            <a:off x="3884621" y="8846265"/>
            <a:ext cx="29718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0" tIns="47000" rIns="94000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6716092d1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698500"/>
            <a:ext cx="558800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g36716092d11_0_5:notes"/>
          <p:cNvSpPr txBox="1">
            <a:spLocks noGrp="1"/>
          </p:cNvSpPr>
          <p:nvPr>
            <p:ph type="body" idx="1"/>
          </p:nvPr>
        </p:nvSpPr>
        <p:spPr>
          <a:xfrm>
            <a:off x="685800" y="4424724"/>
            <a:ext cx="54864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0" tIns="47000" rIns="94000" bIns="47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g36716092d11_0_5:notes"/>
          <p:cNvSpPr txBox="1">
            <a:spLocks noGrp="1"/>
          </p:cNvSpPr>
          <p:nvPr>
            <p:ph type="sldNum" idx="12"/>
          </p:nvPr>
        </p:nvSpPr>
        <p:spPr>
          <a:xfrm>
            <a:off x="3884621" y="8846265"/>
            <a:ext cx="29718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00" tIns="47000" rIns="94000" bIns="470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258fda4d66_1_306"/>
          <p:cNvSpPr txBox="1">
            <a:spLocks noGrp="1"/>
          </p:cNvSpPr>
          <p:nvPr>
            <p:ph type="ctrTitle"/>
          </p:nvPr>
        </p:nvSpPr>
        <p:spPr>
          <a:xfrm>
            <a:off x="2364580" y="935303"/>
            <a:ext cx="6307800" cy="19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700"/>
              <a:buFont typeface="Arial"/>
              <a:buNone/>
              <a:defRPr sz="47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g3258fda4d66_1_306"/>
          <p:cNvSpPr txBox="1">
            <a:spLocks noGrp="1"/>
          </p:cNvSpPr>
          <p:nvPr>
            <p:ph type="subTitle" idx="1"/>
          </p:nvPr>
        </p:nvSpPr>
        <p:spPr>
          <a:xfrm>
            <a:off x="2364580" y="3001698"/>
            <a:ext cx="63078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Google Shape;16;g3258fda4d66_1_306"/>
          <p:cNvSpPr>
            <a:spLocks noGrp="1"/>
          </p:cNvSpPr>
          <p:nvPr>
            <p:ph type="pic" idx="2"/>
          </p:nvPr>
        </p:nvSpPr>
        <p:spPr>
          <a:xfrm>
            <a:off x="232794" y="3496549"/>
            <a:ext cx="1709400" cy="1695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258fda4d66_1_340"/>
          <p:cNvSpPr txBox="1">
            <a:spLocks noGrp="1"/>
          </p:cNvSpPr>
          <p:nvPr>
            <p:ph type="title"/>
          </p:nvPr>
        </p:nvSpPr>
        <p:spPr>
          <a:xfrm>
            <a:off x="2443163" y="381000"/>
            <a:ext cx="37032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g3258fda4d66_1_340"/>
          <p:cNvSpPr>
            <a:spLocks noGrp="1"/>
          </p:cNvSpPr>
          <p:nvPr>
            <p:ph type="pic" idx="2"/>
          </p:nvPr>
        </p:nvSpPr>
        <p:spPr>
          <a:xfrm>
            <a:off x="6146483" y="822854"/>
            <a:ext cx="2370000" cy="40614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g3258fda4d66_1_340"/>
          <p:cNvSpPr txBox="1">
            <a:spLocks noGrp="1"/>
          </p:cNvSpPr>
          <p:nvPr>
            <p:ph type="body" idx="1"/>
          </p:nvPr>
        </p:nvSpPr>
        <p:spPr>
          <a:xfrm>
            <a:off x="2443163" y="1714500"/>
            <a:ext cx="37032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Google Shape;53;g3258fda4d66_1_340"/>
          <p:cNvSpPr>
            <a:spLocks noGrp="1"/>
          </p:cNvSpPr>
          <p:nvPr>
            <p:ph type="pic" idx="3"/>
          </p:nvPr>
        </p:nvSpPr>
        <p:spPr>
          <a:xfrm>
            <a:off x="232794" y="3496549"/>
            <a:ext cx="1709400" cy="1695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258fda4d66_1_345"/>
          <p:cNvSpPr txBox="1">
            <a:spLocks noGrp="1"/>
          </p:cNvSpPr>
          <p:nvPr>
            <p:ph type="title"/>
          </p:nvPr>
        </p:nvSpPr>
        <p:spPr>
          <a:xfrm>
            <a:off x="2412332" y="838200"/>
            <a:ext cx="62265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g3258fda4d66_1_345"/>
          <p:cNvSpPr txBox="1">
            <a:spLocks noGrp="1"/>
          </p:cNvSpPr>
          <p:nvPr>
            <p:ph type="body" idx="1"/>
          </p:nvPr>
        </p:nvSpPr>
        <p:spPr>
          <a:xfrm rot="5400000">
            <a:off x="3712374" y="452400"/>
            <a:ext cx="3626100" cy="6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7" name="Google Shape;57;g3258fda4d66_1_345"/>
          <p:cNvSpPr>
            <a:spLocks noGrp="1"/>
          </p:cNvSpPr>
          <p:nvPr>
            <p:ph type="pic" idx="2"/>
          </p:nvPr>
        </p:nvSpPr>
        <p:spPr>
          <a:xfrm>
            <a:off x="232794" y="3496549"/>
            <a:ext cx="1709400" cy="1695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258fda4d66_1_349"/>
          <p:cNvSpPr txBox="1">
            <a:spLocks noGrp="1"/>
          </p:cNvSpPr>
          <p:nvPr>
            <p:ph type="title"/>
          </p:nvPr>
        </p:nvSpPr>
        <p:spPr>
          <a:xfrm rot="5400000">
            <a:off x="5229600" y="1861838"/>
            <a:ext cx="4599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g3258fda4d66_1_349"/>
          <p:cNvSpPr txBox="1">
            <a:spLocks noGrp="1"/>
          </p:cNvSpPr>
          <p:nvPr>
            <p:ph type="body" idx="1"/>
          </p:nvPr>
        </p:nvSpPr>
        <p:spPr>
          <a:xfrm rot="5400000">
            <a:off x="2029125" y="747338"/>
            <a:ext cx="4599900" cy="4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Google Shape;61;g3258fda4d66_1_349"/>
          <p:cNvSpPr>
            <a:spLocks noGrp="1"/>
          </p:cNvSpPr>
          <p:nvPr>
            <p:ph type="pic" idx="2"/>
          </p:nvPr>
        </p:nvSpPr>
        <p:spPr>
          <a:xfrm>
            <a:off x="232794" y="3496549"/>
            <a:ext cx="1709400" cy="1695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9"/>
          <p:cNvSpPr txBox="1">
            <a:spLocks noGrp="1"/>
          </p:cNvSpPr>
          <p:nvPr>
            <p:ph type="title"/>
          </p:nvPr>
        </p:nvSpPr>
        <p:spPr>
          <a:xfrm>
            <a:off x="307979" y="79927"/>
            <a:ext cx="61230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sp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8556784" y="527761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Bottom Only ">
  <p:cSld name="5_Bottom Only 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/>
          <p:nvPr/>
        </p:nvSpPr>
        <p:spPr>
          <a:xfrm>
            <a:off x="85200" y="5101175"/>
            <a:ext cx="8973600" cy="1269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2E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457200" y="317503"/>
            <a:ext cx="82296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3851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3851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3851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3851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3851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3851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3851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3851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>
            <a:off x="457200" y="878557"/>
            <a:ext cx="8229600" cy="4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556784" y="527761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/>
          <p:nvPr/>
        </p:nvSpPr>
        <p:spPr>
          <a:xfrm rot="5400000">
            <a:off x="3026849" y="-402183"/>
            <a:ext cx="3090300" cy="9144000"/>
          </a:xfrm>
          <a:prstGeom prst="rect">
            <a:avLst/>
          </a:prstGeom>
          <a:solidFill>
            <a:srgbClr val="77787B"/>
          </a:solidFill>
          <a:ln w="25400" cap="flat" cmpd="sng">
            <a:solidFill>
              <a:srgbClr val="7778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7434176" y="1479817"/>
            <a:ext cx="1239833" cy="2256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477062" y="1504803"/>
            <a:ext cx="1377592" cy="239268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7"/>
          <p:cNvSpPr/>
          <p:nvPr/>
        </p:nvSpPr>
        <p:spPr>
          <a:xfrm>
            <a:off x="1981200" y="1016000"/>
            <a:ext cx="6751200" cy="38736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 w="76200" cap="flat" cmpd="sng">
            <a:solidFill>
              <a:srgbClr val="002E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742913" marR="0" lvl="0" indent="-5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17"/>
          <p:cNvSpPr/>
          <p:nvPr/>
        </p:nvSpPr>
        <p:spPr>
          <a:xfrm>
            <a:off x="2345100" y="1260158"/>
            <a:ext cx="6023400" cy="21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Indiana’s Children with High Acuity Needs Project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3284" y="-200780"/>
            <a:ext cx="1811113" cy="181111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556784" y="527761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17"/>
          <p:cNvSpPr txBox="1"/>
          <p:nvPr/>
        </p:nvSpPr>
        <p:spPr>
          <a:xfrm>
            <a:off x="6066973" y="4375452"/>
            <a:ext cx="2362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ubTitle" idx="1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457200" y="1524000"/>
            <a:ext cx="6248400" cy="9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body" idx="1"/>
          </p:nvPr>
        </p:nvSpPr>
        <p:spPr>
          <a:xfrm>
            <a:off x="457200" y="2628636"/>
            <a:ext cx="8229600" cy="25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▪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o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»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sldNum" idx="12"/>
          </p:nvPr>
        </p:nvSpPr>
        <p:spPr>
          <a:xfrm>
            <a:off x="274320" y="5181600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2"/>
          </p:nvPr>
        </p:nvSpPr>
        <p:spPr>
          <a:xfrm>
            <a:off x="8556784" y="527761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315913" y="592667"/>
            <a:ext cx="84090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&gt;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title"/>
          </p:nvPr>
        </p:nvSpPr>
        <p:spPr>
          <a:xfrm>
            <a:off x="388725" y="125669"/>
            <a:ext cx="8637900" cy="467100"/>
          </a:xfrm>
          <a:prstGeom prst="rect">
            <a:avLst/>
          </a:prstGeom>
          <a:solidFill>
            <a:srgbClr val="008B5B"/>
          </a:solidFill>
          <a:ln>
            <a:noFill/>
          </a:ln>
        </p:spPr>
        <p:txBody>
          <a:bodyPr spcFirstLastPara="1" wrap="square" lIns="45700" tIns="45700" rIns="45700" bIns="45700" anchor="b" anchorCtr="0">
            <a:spAutoFit/>
          </a:bodyPr>
          <a:lstStyle>
            <a:lvl1pPr marR="0"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sldNum" idx="12"/>
          </p:nvPr>
        </p:nvSpPr>
        <p:spPr>
          <a:xfrm>
            <a:off x="8556784" y="527761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g3258fda4d66_1_3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title"/>
          </p:nvPr>
        </p:nvSpPr>
        <p:spPr>
          <a:xfrm>
            <a:off x="307979" y="79927"/>
            <a:ext cx="8099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24"/>
          <p:cNvSpPr txBox="1"/>
          <p:nvPr/>
        </p:nvSpPr>
        <p:spPr>
          <a:xfrm>
            <a:off x="3381300" y="5549625"/>
            <a:ext cx="5608800" cy="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>
                <a:solidFill>
                  <a:srgbClr val="69695E"/>
                </a:solidFill>
                <a:latin typeface="Arial"/>
                <a:ea typeface="Arial"/>
                <a:cs typeface="Arial"/>
                <a:sym typeface="Arial"/>
              </a:rPr>
              <a:t>©2024 Ikaso Consulting LLC. All rights reserved. Confidential and Proprietary to Ikaso Consulting LLC. </a:t>
            </a:r>
            <a:r>
              <a:rPr lang="en-US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</a:t>
            </a:r>
            <a:r>
              <a:rPr lang="en-US" sz="800" b="1" i="0" u="none" strike="noStrike" cap="none">
                <a:solidFill>
                  <a:srgbClr val="6969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4"/>
          <p:cNvSpPr txBox="1"/>
          <p:nvPr/>
        </p:nvSpPr>
        <p:spPr>
          <a:xfrm>
            <a:off x="6160650" y="137417"/>
            <a:ext cx="22035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4">
  <p:cSld name="Title and Content_4"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/>
        </p:nvSpPr>
        <p:spPr>
          <a:xfrm>
            <a:off x="3504575" y="5549646"/>
            <a:ext cx="5485200" cy="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>
                <a:solidFill>
                  <a:srgbClr val="69695E"/>
                </a:solidFill>
                <a:latin typeface="Arial"/>
                <a:ea typeface="Arial"/>
                <a:cs typeface="Arial"/>
                <a:sym typeface="Arial"/>
              </a:rPr>
              <a:t>©2024 Ikaso Consulting LLC. All rights reserved. Confidential and Proprietary to Ikaso Consulting LLC. </a:t>
            </a:r>
            <a:r>
              <a:rPr lang="en-US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</a:t>
            </a:r>
            <a:r>
              <a:rPr lang="en-US" sz="800" b="1" i="0" u="none" strike="noStrike" cap="none">
                <a:solidFill>
                  <a:srgbClr val="6969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1"/>
          </p:nvPr>
        </p:nvSpPr>
        <p:spPr>
          <a:xfrm>
            <a:off x="315913" y="592667"/>
            <a:ext cx="84090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&gt;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title"/>
          </p:nvPr>
        </p:nvSpPr>
        <p:spPr>
          <a:xfrm>
            <a:off x="381000" y="82042"/>
            <a:ext cx="76854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3">
  <p:cSld name="Title and Content_3"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/>
        </p:nvSpPr>
        <p:spPr>
          <a:xfrm>
            <a:off x="3504575" y="5549646"/>
            <a:ext cx="5485200" cy="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>
                <a:solidFill>
                  <a:srgbClr val="69695E"/>
                </a:solidFill>
                <a:latin typeface="Arial"/>
                <a:ea typeface="Arial"/>
                <a:cs typeface="Arial"/>
                <a:sym typeface="Arial"/>
              </a:rPr>
              <a:t>©2024 Ikaso Consulting LLC. All rights reserved. Confidential and Proprietary to Ikaso Consulting LLC. </a:t>
            </a:r>
            <a:r>
              <a:rPr lang="en-US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</a:t>
            </a:r>
            <a:r>
              <a:rPr lang="en-US" sz="800" b="1" i="0" u="none" strike="noStrike" cap="none">
                <a:solidFill>
                  <a:srgbClr val="6969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1"/>
          </p:nvPr>
        </p:nvSpPr>
        <p:spPr>
          <a:xfrm>
            <a:off x="315913" y="592667"/>
            <a:ext cx="84090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&gt;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title"/>
          </p:nvPr>
        </p:nvSpPr>
        <p:spPr>
          <a:xfrm>
            <a:off x="381000" y="82042"/>
            <a:ext cx="76854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26"/>
          <p:cNvSpPr txBox="1"/>
          <p:nvPr/>
        </p:nvSpPr>
        <p:spPr>
          <a:xfrm>
            <a:off x="6160650" y="137417"/>
            <a:ext cx="22035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 2"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/>
        </p:nvSpPr>
        <p:spPr>
          <a:xfrm>
            <a:off x="3580775" y="5549646"/>
            <a:ext cx="5485200" cy="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>
                <a:solidFill>
                  <a:srgbClr val="69695E"/>
                </a:solidFill>
                <a:latin typeface="Arial"/>
                <a:ea typeface="Arial"/>
                <a:cs typeface="Arial"/>
                <a:sym typeface="Arial"/>
              </a:rPr>
              <a:t>©2024 Ikaso Consulting LLC. All rights reserved. Confidential and Proprietary to Ikaso Consulting LLC. </a:t>
            </a:r>
            <a:r>
              <a:rPr lang="en-US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</a:t>
            </a:r>
            <a:r>
              <a:rPr lang="en-US" sz="800" b="1" i="0" u="none" strike="noStrike" cap="none">
                <a:solidFill>
                  <a:srgbClr val="6969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id Header Single Content">
  <p:cSld name="Solid Header Single Conten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g2d78291ccc1_0_2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378"/>
            <a:ext cx="6845140" cy="515318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2d78291ccc1_0_224"/>
          <p:cNvSpPr txBox="1">
            <a:spLocks noGrp="1"/>
          </p:cNvSpPr>
          <p:nvPr>
            <p:ph type="body" idx="1"/>
          </p:nvPr>
        </p:nvSpPr>
        <p:spPr>
          <a:xfrm>
            <a:off x="457200" y="1396999"/>
            <a:ext cx="8229600" cy="4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g2d78291ccc1_0_224"/>
          <p:cNvSpPr txBox="1"/>
          <p:nvPr/>
        </p:nvSpPr>
        <p:spPr>
          <a:xfrm>
            <a:off x="0" y="5424137"/>
            <a:ext cx="5062500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2d78291ccc1_0_224"/>
          <p:cNvSpPr txBox="1">
            <a:spLocks noGrp="1"/>
          </p:cNvSpPr>
          <p:nvPr>
            <p:ph type="title"/>
          </p:nvPr>
        </p:nvSpPr>
        <p:spPr>
          <a:xfrm>
            <a:off x="1752600" y="698500"/>
            <a:ext cx="69342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g2d78291ccc1_0_224"/>
          <p:cNvSpPr txBox="1">
            <a:spLocks noGrp="1"/>
          </p:cNvSpPr>
          <p:nvPr>
            <p:ph type="sldNum" idx="12"/>
          </p:nvPr>
        </p:nvSpPr>
        <p:spPr>
          <a:xfrm>
            <a:off x="8556784" y="527761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0">
  <p:cSld name="Title and Content_1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65b633f104_0_241"/>
          <p:cNvSpPr/>
          <p:nvPr/>
        </p:nvSpPr>
        <p:spPr>
          <a:xfrm>
            <a:off x="0" y="0"/>
            <a:ext cx="9144000" cy="568800"/>
          </a:xfrm>
          <a:prstGeom prst="rect">
            <a:avLst/>
          </a:prstGeom>
          <a:solidFill>
            <a:srgbClr val="C8C5C5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E9E5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365b633f104_0_241"/>
          <p:cNvSpPr/>
          <p:nvPr/>
        </p:nvSpPr>
        <p:spPr>
          <a:xfrm>
            <a:off x="-11113" y="0"/>
            <a:ext cx="9144000" cy="57150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E9E5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g365b633f104_0_241" descr="Ikaso_Logo_Horizontal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53400" y="187854"/>
            <a:ext cx="637646" cy="19314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365b633f104_0_241"/>
          <p:cNvSpPr txBox="1"/>
          <p:nvPr/>
        </p:nvSpPr>
        <p:spPr>
          <a:xfrm>
            <a:off x="4419600" y="5549636"/>
            <a:ext cx="45705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rgbClr val="69695E"/>
                </a:solidFill>
                <a:latin typeface="Arial"/>
                <a:ea typeface="Arial"/>
                <a:cs typeface="Arial"/>
                <a:sym typeface="Arial"/>
              </a:rPr>
              <a:t>©2025 Ikaso Consulting LLC. All rights reserved. Confidential and Proprietary to Ikaso Consulting LLC. </a:t>
            </a:r>
            <a:r>
              <a:rPr lang="en-US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</a:t>
            </a:r>
            <a:r>
              <a:rPr lang="en-US" sz="700" b="1" i="0" u="none" strike="noStrike" cap="none">
                <a:solidFill>
                  <a:srgbClr val="6969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365b633f104_0_241"/>
          <p:cNvSpPr txBox="1">
            <a:spLocks noGrp="1"/>
          </p:cNvSpPr>
          <p:nvPr>
            <p:ph type="body" idx="1"/>
          </p:nvPr>
        </p:nvSpPr>
        <p:spPr>
          <a:xfrm>
            <a:off x="315913" y="592667"/>
            <a:ext cx="8409000" cy="11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&gt;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g365b633f104_0_241"/>
          <p:cNvSpPr txBox="1">
            <a:spLocks noGrp="1"/>
          </p:cNvSpPr>
          <p:nvPr>
            <p:ph type="title"/>
          </p:nvPr>
        </p:nvSpPr>
        <p:spPr>
          <a:xfrm>
            <a:off x="381000" y="82043"/>
            <a:ext cx="86379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sp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3258fda4d66_1_310"/>
          <p:cNvSpPr txBox="1">
            <a:spLocks noGrp="1"/>
          </p:cNvSpPr>
          <p:nvPr>
            <p:ph type="title"/>
          </p:nvPr>
        </p:nvSpPr>
        <p:spPr>
          <a:xfrm>
            <a:off x="2412332" y="838200"/>
            <a:ext cx="62265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g3258fda4d66_1_310"/>
          <p:cNvSpPr txBox="1">
            <a:spLocks noGrp="1"/>
          </p:cNvSpPr>
          <p:nvPr>
            <p:ph type="body" idx="1"/>
          </p:nvPr>
        </p:nvSpPr>
        <p:spPr>
          <a:xfrm>
            <a:off x="2412332" y="1752600"/>
            <a:ext cx="62265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Google Shape;22;g3258fda4d66_1_310"/>
          <p:cNvSpPr>
            <a:spLocks noGrp="1"/>
          </p:cNvSpPr>
          <p:nvPr>
            <p:ph type="pic" idx="2"/>
          </p:nvPr>
        </p:nvSpPr>
        <p:spPr>
          <a:xfrm>
            <a:off x="232794" y="3496549"/>
            <a:ext cx="1709400" cy="1695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3258fda4d66_1_314"/>
          <p:cNvSpPr txBox="1">
            <a:spLocks noGrp="1"/>
          </p:cNvSpPr>
          <p:nvPr>
            <p:ph type="title"/>
          </p:nvPr>
        </p:nvSpPr>
        <p:spPr>
          <a:xfrm>
            <a:off x="2357437" y="1424782"/>
            <a:ext cx="63222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700"/>
              <a:buFont typeface="Arial"/>
              <a:buNone/>
              <a:defRPr sz="47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g3258fda4d66_1_314"/>
          <p:cNvSpPr txBox="1">
            <a:spLocks noGrp="1"/>
          </p:cNvSpPr>
          <p:nvPr>
            <p:ph type="body" idx="1"/>
          </p:nvPr>
        </p:nvSpPr>
        <p:spPr>
          <a:xfrm>
            <a:off x="2357437" y="3824553"/>
            <a:ext cx="6322200" cy="12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Google Shape;26;g3258fda4d66_1_314"/>
          <p:cNvSpPr>
            <a:spLocks noGrp="1"/>
          </p:cNvSpPr>
          <p:nvPr>
            <p:ph type="pic" idx="2"/>
          </p:nvPr>
        </p:nvSpPr>
        <p:spPr>
          <a:xfrm>
            <a:off x="232794" y="3496549"/>
            <a:ext cx="1709400" cy="1695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3258fda4d66_1_318"/>
          <p:cNvSpPr txBox="1">
            <a:spLocks noGrp="1"/>
          </p:cNvSpPr>
          <p:nvPr>
            <p:ph type="title"/>
          </p:nvPr>
        </p:nvSpPr>
        <p:spPr>
          <a:xfrm>
            <a:off x="2412332" y="838200"/>
            <a:ext cx="62265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g3258fda4d66_1_318"/>
          <p:cNvSpPr txBox="1">
            <a:spLocks noGrp="1"/>
          </p:cNvSpPr>
          <p:nvPr>
            <p:ph type="body" idx="1"/>
          </p:nvPr>
        </p:nvSpPr>
        <p:spPr>
          <a:xfrm>
            <a:off x="2412332" y="1521354"/>
            <a:ext cx="30174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Google Shape;30;g3258fda4d66_1_318"/>
          <p:cNvSpPr txBox="1">
            <a:spLocks noGrp="1"/>
          </p:cNvSpPr>
          <p:nvPr>
            <p:ph type="body" idx="2"/>
          </p:nvPr>
        </p:nvSpPr>
        <p:spPr>
          <a:xfrm>
            <a:off x="5621154" y="1521354"/>
            <a:ext cx="30174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Google Shape;31;g3258fda4d66_1_318"/>
          <p:cNvSpPr>
            <a:spLocks noGrp="1"/>
          </p:cNvSpPr>
          <p:nvPr>
            <p:ph type="pic" idx="3"/>
          </p:nvPr>
        </p:nvSpPr>
        <p:spPr>
          <a:xfrm>
            <a:off x="232794" y="3496549"/>
            <a:ext cx="1709400" cy="1695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258fda4d66_1_323"/>
          <p:cNvSpPr txBox="1">
            <a:spLocks noGrp="1"/>
          </p:cNvSpPr>
          <p:nvPr>
            <p:ph type="title"/>
          </p:nvPr>
        </p:nvSpPr>
        <p:spPr>
          <a:xfrm>
            <a:off x="2440781" y="722313"/>
            <a:ext cx="6146100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g3258fda4d66_1_323"/>
          <p:cNvSpPr txBox="1">
            <a:spLocks noGrp="1"/>
          </p:cNvSpPr>
          <p:nvPr>
            <p:ph type="body" idx="1"/>
          </p:nvPr>
        </p:nvSpPr>
        <p:spPr>
          <a:xfrm>
            <a:off x="2440780" y="1400969"/>
            <a:ext cx="3017400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Google Shape;35;g3258fda4d66_1_323"/>
          <p:cNvSpPr txBox="1">
            <a:spLocks noGrp="1"/>
          </p:cNvSpPr>
          <p:nvPr>
            <p:ph type="body" idx="2"/>
          </p:nvPr>
        </p:nvSpPr>
        <p:spPr>
          <a:xfrm>
            <a:off x="2440780" y="2087563"/>
            <a:ext cx="30174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Google Shape;36;g3258fda4d66_1_323"/>
          <p:cNvSpPr txBox="1">
            <a:spLocks noGrp="1"/>
          </p:cNvSpPr>
          <p:nvPr>
            <p:ph type="body" idx="3"/>
          </p:nvPr>
        </p:nvSpPr>
        <p:spPr>
          <a:xfrm>
            <a:off x="5560326" y="1400969"/>
            <a:ext cx="3017400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Google Shape;37;g3258fda4d66_1_323"/>
          <p:cNvSpPr txBox="1">
            <a:spLocks noGrp="1"/>
          </p:cNvSpPr>
          <p:nvPr>
            <p:ph type="body" idx="4"/>
          </p:nvPr>
        </p:nvSpPr>
        <p:spPr>
          <a:xfrm>
            <a:off x="5560326" y="2087563"/>
            <a:ext cx="30174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8" name="Google Shape;38;g3258fda4d66_1_323"/>
          <p:cNvSpPr>
            <a:spLocks noGrp="1"/>
          </p:cNvSpPr>
          <p:nvPr>
            <p:ph type="pic" idx="5"/>
          </p:nvPr>
        </p:nvSpPr>
        <p:spPr>
          <a:xfrm>
            <a:off x="232794" y="3496549"/>
            <a:ext cx="1709400" cy="1695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3258fda4d66_1_330"/>
          <p:cNvSpPr txBox="1">
            <a:spLocks noGrp="1"/>
          </p:cNvSpPr>
          <p:nvPr>
            <p:ph type="title"/>
          </p:nvPr>
        </p:nvSpPr>
        <p:spPr>
          <a:xfrm>
            <a:off x="2412332" y="838200"/>
            <a:ext cx="62265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g3258fda4d66_1_330"/>
          <p:cNvSpPr>
            <a:spLocks noGrp="1"/>
          </p:cNvSpPr>
          <p:nvPr>
            <p:ph type="pic" idx="2"/>
          </p:nvPr>
        </p:nvSpPr>
        <p:spPr>
          <a:xfrm>
            <a:off x="232794" y="3496549"/>
            <a:ext cx="1709400" cy="1695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258fda4d66_1_333"/>
          <p:cNvSpPr>
            <a:spLocks noGrp="1"/>
          </p:cNvSpPr>
          <p:nvPr>
            <p:ph type="pic" idx="2"/>
          </p:nvPr>
        </p:nvSpPr>
        <p:spPr>
          <a:xfrm>
            <a:off x="232794" y="3496549"/>
            <a:ext cx="1709400" cy="1695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258fda4d66_1_335"/>
          <p:cNvSpPr txBox="1">
            <a:spLocks noGrp="1"/>
          </p:cNvSpPr>
          <p:nvPr>
            <p:ph type="title"/>
          </p:nvPr>
        </p:nvSpPr>
        <p:spPr>
          <a:xfrm>
            <a:off x="2421731" y="381000"/>
            <a:ext cx="28119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g3258fda4d66_1_335"/>
          <p:cNvSpPr txBox="1">
            <a:spLocks noGrp="1"/>
          </p:cNvSpPr>
          <p:nvPr>
            <p:ph type="body" idx="1"/>
          </p:nvPr>
        </p:nvSpPr>
        <p:spPr>
          <a:xfrm>
            <a:off x="5233511" y="822854"/>
            <a:ext cx="33189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>
            <a:lvl1pPr marL="457200" marR="0" lvl="0" indent="-387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Google Shape;47;g3258fda4d66_1_335"/>
          <p:cNvSpPr txBox="1">
            <a:spLocks noGrp="1"/>
          </p:cNvSpPr>
          <p:nvPr>
            <p:ph type="body" idx="2"/>
          </p:nvPr>
        </p:nvSpPr>
        <p:spPr>
          <a:xfrm>
            <a:off x="2421731" y="1714500"/>
            <a:ext cx="28119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Google Shape;48;g3258fda4d66_1_335"/>
          <p:cNvSpPr>
            <a:spLocks noGrp="1"/>
          </p:cNvSpPr>
          <p:nvPr>
            <p:ph type="pic" idx="3"/>
          </p:nvPr>
        </p:nvSpPr>
        <p:spPr>
          <a:xfrm>
            <a:off x="232794" y="3496549"/>
            <a:ext cx="1709400" cy="1695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g3258fda4d66_1_30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90079" y="433422"/>
            <a:ext cx="1399161" cy="139916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g3258fda4d66_1_300"/>
          <p:cNvSpPr/>
          <p:nvPr/>
        </p:nvSpPr>
        <p:spPr>
          <a:xfrm>
            <a:off x="2194560" y="304800"/>
            <a:ext cx="6652500" cy="51054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 w="762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42225" tIns="142225" rIns="142225" bIns="142225" anchor="ctr" anchorCtr="0">
            <a:noAutofit/>
          </a:bodyPr>
          <a:lstStyle/>
          <a:p>
            <a:pPr marL="584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g3258fda4d66_1_300"/>
          <p:cNvSpPr txBox="1"/>
          <p:nvPr/>
        </p:nvSpPr>
        <p:spPr>
          <a:xfrm>
            <a:off x="6987337" y="5312833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8556784" y="527761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9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9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36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image" Target="../media/image32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9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258fda4d66_1_294"/>
          <p:cNvSpPr txBox="1">
            <a:spLocks noGrp="1"/>
          </p:cNvSpPr>
          <p:nvPr>
            <p:ph type="ctrTitle"/>
          </p:nvPr>
        </p:nvSpPr>
        <p:spPr>
          <a:xfrm>
            <a:off x="2364580" y="935303"/>
            <a:ext cx="6307800" cy="19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700"/>
              <a:buFont typeface="Arial"/>
              <a:buNone/>
            </a:pPr>
            <a:r>
              <a:rPr lang="en-US"/>
              <a:t>Indiana’s Children with High Acuity Needs Project </a:t>
            </a:r>
            <a:endParaRPr/>
          </a:p>
        </p:txBody>
      </p:sp>
      <p:sp>
        <p:nvSpPr>
          <p:cNvPr id="131" name="Google Shape;131;g3258fda4d66_1_294"/>
          <p:cNvSpPr txBox="1">
            <a:spLocks noGrp="1"/>
          </p:cNvSpPr>
          <p:nvPr>
            <p:ph type="subTitle" idx="1"/>
          </p:nvPr>
        </p:nvSpPr>
        <p:spPr>
          <a:xfrm>
            <a:off x="2364580" y="3001698"/>
            <a:ext cx="63078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en-US"/>
              <a:t>Project </a:t>
            </a: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Overview</a:t>
            </a:r>
            <a:r>
              <a:rPr lang="en-US"/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3258fda4d66_1_294"/>
          <p:cNvSpPr txBox="1"/>
          <p:nvPr/>
        </p:nvSpPr>
        <p:spPr>
          <a:xfrm>
            <a:off x="3500152" y="3348611"/>
            <a:ext cx="1751700" cy="191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40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g3258fda4d66_1_294"/>
          <p:cNvPicPr preferRelativeResize="0"/>
          <p:nvPr/>
        </p:nvPicPr>
        <p:blipFill rotWithShape="1">
          <a:blip r:embed="rId3">
            <a:alphaModFix/>
          </a:blip>
          <a:srcRect t="-4175" r="-240" b="36939"/>
          <a:stretch/>
        </p:blipFill>
        <p:spPr>
          <a:xfrm>
            <a:off x="3864400" y="3506201"/>
            <a:ext cx="3308150" cy="8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3258fda4d66_1_294"/>
          <p:cNvPicPr preferRelativeResize="0"/>
          <p:nvPr/>
        </p:nvPicPr>
        <p:blipFill rotWithShape="1">
          <a:blip r:embed="rId3">
            <a:alphaModFix/>
          </a:blip>
          <a:srcRect l="72975" t="61931" r="-712" b="-1494"/>
          <a:stretch/>
        </p:blipFill>
        <p:spPr>
          <a:xfrm>
            <a:off x="6910475" y="4457896"/>
            <a:ext cx="995825" cy="530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3258fda4d66_1_2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9500" y="4381400"/>
            <a:ext cx="1742850" cy="6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3258fda4d66_1_29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95454" y="4381395"/>
            <a:ext cx="657550" cy="6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3258fda4d66_1_294"/>
          <p:cNvPicPr preferRelativeResize="0"/>
          <p:nvPr/>
        </p:nvPicPr>
        <p:blipFill rotWithShape="1">
          <a:blip r:embed="rId6">
            <a:alphaModFix/>
          </a:blip>
          <a:srcRect l="17279" r="19099"/>
          <a:stretch/>
        </p:blipFill>
        <p:spPr>
          <a:xfrm>
            <a:off x="5789275" y="4363200"/>
            <a:ext cx="784925" cy="69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8" descr="Single ge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1087" y="302487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8" descr="Hom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1087" y="3923636"/>
            <a:ext cx="457200" cy="457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20" name="Google Shape;420;p8"/>
          <p:cNvGraphicFramePr/>
          <p:nvPr/>
        </p:nvGraphicFramePr>
        <p:xfrm>
          <a:off x="148225" y="1514043"/>
          <a:ext cx="5810325" cy="3361285"/>
        </p:xfrm>
        <a:graphic>
          <a:graphicData uri="http://schemas.openxmlformats.org/drawingml/2006/table">
            <a:tbl>
              <a:tblPr>
                <a:noFill/>
                <a:tableStyleId>{D843402F-6611-4497-91C0-D346943A4119}</a:tableStyleId>
              </a:tblPr>
              <a:tblGrid>
                <a:gridCol w="173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chemeClr val="lt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45725" marR="45725" marT="38100" marB="381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Key </a:t>
                      </a:r>
                      <a:r>
                        <a:rPr lang="en-US" sz="1600" b="1" u="none" strike="noStrike" cap="none">
                          <a:solidFill>
                            <a:srgbClr val="FFFFFF"/>
                          </a:solidFill>
                        </a:rPr>
                        <a:t>Program</a:t>
                      </a:r>
                      <a:r>
                        <a:rPr lang="en-US" sz="16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Features</a:t>
                      </a:r>
                      <a:endParaRPr sz="1600" b="1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38100" marB="38100" anchor="ctr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50">
                <a:tc>
                  <a:txBody>
                    <a:bodyPr/>
                    <a:lstStyle/>
                    <a:p>
                      <a:pPr marL="101600" marR="0" lvl="0" indent="-101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"/>
                        <a:buFont typeface="Arial"/>
                        <a:buNone/>
                      </a:pPr>
                      <a:endParaRPr sz="100" b="0" i="0" u="none" strike="noStrike" cap="none">
                        <a:solidFill>
                          <a:srgbClr val="FF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"/>
                        <a:buFont typeface="Arial"/>
                        <a:buNone/>
                      </a:pPr>
                      <a:endParaRPr sz="100" b="0" i="0" u="none" strike="noStrike" cap="none">
                        <a:solidFill>
                          <a:srgbClr val="FF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181818"/>
                          </a:solidFill>
                        </a:rPr>
                        <a:t>Foster Parent and Kinship Caregiver Training</a:t>
                      </a:r>
                      <a:endParaRPr sz="1600" b="1" u="none" strike="noStrike" cap="none">
                        <a:solidFill>
                          <a:srgbClr val="18181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181818"/>
                          </a:solidFill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3"/>
                            </a:ext>
                          </a:extLst>
                        </a:rPr>
                        <a:t>Foster </a:t>
                      </a:r>
                      <a:r>
                        <a:rPr lang="en-US" sz="1600" u="none" strike="noStrike" cap="none">
                          <a:solidFill>
                            <a:srgbClr val="181818"/>
                          </a:solidFill>
                        </a:rPr>
                        <a:t>parents and kinship caregivers receive more intensive training to provide care for acute needs </a:t>
                      </a:r>
                      <a:endParaRPr sz="1600" u="none" strike="noStrike" cap="none">
                        <a:solidFill>
                          <a:srgbClr val="181818"/>
                        </a:solidFill>
                      </a:endParaRPr>
                    </a:p>
                  </a:txBody>
                  <a:tcPr marL="45700" marR="457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181818"/>
                          </a:solidFill>
                        </a:rPr>
                        <a:t>Additional </a:t>
                      </a:r>
                      <a:endParaRPr sz="1600" b="1" u="none" strike="noStrike" cap="none">
                        <a:solidFill>
                          <a:srgbClr val="181818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181818"/>
                          </a:solidFill>
                        </a:rPr>
                        <a:t>Support </a:t>
                      </a:r>
                      <a:endParaRPr sz="1600" b="1" u="none" strike="noStrike" cap="none">
                        <a:solidFill>
                          <a:srgbClr val="181818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181818"/>
                          </a:solidFill>
                        </a:rPr>
                        <a:t>Services</a:t>
                      </a:r>
                      <a:endParaRPr sz="1600" b="1" i="0" u="none" strike="noStrike" cap="none">
                        <a:solidFill>
                          <a:srgbClr val="18181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1818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Services include a wide range of offerings </a:t>
                      </a:r>
                      <a:r>
                        <a:rPr lang="en-US" sz="1600" u="none" strike="noStrike" cap="none">
                          <a:solidFill>
                            <a:srgbClr val="181818"/>
                          </a:solidFill>
                        </a:rPr>
                        <a:t>that</a:t>
                      </a:r>
                      <a:r>
                        <a:rPr lang="en-US" sz="1600" u="none" strike="noStrike" cap="none">
                          <a:solidFill>
                            <a:srgbClr val="1818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may include but are not limited to: casework, therapy, wraparound services, education, parent training, etc.</a:t>
                      </a:r>
                      <a:endParaRPr sz="1600" u="none" strike="noStrike" cap="none"/>
                    </a:p>
                  </a:txBody>
                  <a:tcPr marL="45700" marR="457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181818"/>
                          </a:solidFill>
                        </a:rPr>
                        <a:t>Intensive </a:t>
                      </a:r>
                      <a:endParaRPr sz="1600" b="1" u="none" strike="noStrike" cap="none">
                        <a:solidFill>
                          <a:srgbClr val="181818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181818"/>
                          </a:solidFill>
                        </a:rPr>
                        <a:t>Respite Care</a:t>
                      </a:r>
                      <a:endParaRPr sz="1600" b="1" i="0" u="none" strike="noStrike" cap="none">
                        <a:solidFill>
                          <a:srgbClr val="18181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00" marR="457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181818"/>
                          </a:solidFill>
                        </a:rPr>
                        <a:t>Available to any child with intensive needs whose referral is accepted, regardless of their involvement with DCS </a:t>
                      </a:r>
                      <a:endParaRPr sz="1600" u="none" strike="noStrike" cap="none">
                        <a:solidFill>
                          <a:srgbClr val="181818"/>
                        </a:solidFill>
                      </a:endParaRPr>
                    </a:p>
                  </a:txBody>
                  <a:tcPr marL="45700" marR="457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21" name="Google Shape;421;p8"/>
          <p:cNvSpPr txBox="1">
            <a:spLocks noGrp="1"/>
          </p:cNvSpPr>
          <p:nvPr>
            <p:ph type="sldNum" idx="12"/>
          </p:nvPr>
        </p:nvSpPr>
        <p:spPr>
          <a:xfrm>
            <a:off x="8556784" y="5364337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422" name="Google Shape;422;p8"/>
          <p:cNvSpPr txBox="1"/>
          <p:nvPr/>
        </p:nvSpPr>
        <p:spPr>
          <a:xfrm>
            <a:off x="8051725" y="0"/>
            <a:ext cx="1053759" cy="1692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8"/>
          <p:cNvSpPr txBox="1"/>
          <p:nvPr/>
        </p:nvSpPr>
        <p:spPr>
          <a:xfrm>
            <a:off x="148225" y="140542"/>
            <a:ext cx="79035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Intensive Foster and Respite Care</a:t>
            </a:r>
            <a:endParaRPr sz="2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8"/>
          <p:cNvSpPr txBox="1"/>
          <p:nvPr/>
        </p:nvSpPr>
        <p:spPr>
          <a:xfrm>
            <a:off x="148225" y="492113"/>
            <a:ext cx="86604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4"/>
                  </a:ext>
                </a:extLst>
              </a:rPr>
              <a:t>A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5"/>
                  </a:ext>
                </a:extLst>
              </a:rPr>
              <a:t>s of 11/1/2024, 13 providers began providing intensive foster and respite services for children at a level of care better suited to their needs.</a:t>
            </a:r>
            <a:r>
              <a:rPr lang="en-US" sz="1600"/>
              <a:t> Currently, there are over 200 children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enrolled in this program.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5" name="Google Shape;425;p8"/>
          <p:cNvPicPr preferRelativeResize="0"/>
          <p:nvPr/>
        </p:nvPicPr>
        <p:blipFill rotWithShape="1">
          <a:blip r:embed="rId5">
            <a:alphaModFix/>
          </a:blip>
          <a:srcRect l="-751" t="-3987" r="-1081" b="46844"/>
          <a:stretch/>
        </p:blipFill>
        <p:spPr>
          <a:xfrm>
            <a:off x="6952460" y="39080"/>
            <a:ext cx="2194551" cy="4556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6" name="Google Shape;426;p8"/>
          <p:cNvGrpSpPr/>
          <p:nvPr/>
        </p:nvGrpSpPr>
        <p:grpSpPr>
          <a:xfrm>
            <a:off x="6196975" y="1910557"/>
            <a:ext cx="2754525" cy="2856677"/>
            <a:chOff x="6196975" y="1910500"/>
            <a:chExt cx="2754525" cy="2587101"/>
          </a:xfrm>
        </p:grpSpPr>
        <p:pic>
          <p:nvPicPr>
            <p:cNvPr id="427" name="Google Shape;427;p8"/>
            <p:cNvPicPr preferRelativeResize="0"/>
            <p:nvPr/>
          </p:nvPicPr>
          <p:blipFill rotWithShape="1">
            <a:blip r:embed="rId6">
              <a:alphaModFix/>
            </a:blip>
            <a:srcRect l="4382" t="13262" r="1374"/>
            <a:stretch/>
          </p:blipFill>
          <p:spPr>
            <a:xfrm>
              <a:off x="6196975" y="1910500"/>
              <a:ext cx="2754525" cy="2587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8" name="Google Shape;428;p8"/>
            <p:cNvSpPr txBox="1"/>
            <p:nvPr/>
          </p:nvSpPr>
          <p:spPr>
            <a:xfrm>
              <a:off x="6952450" y="3007050"/>
              <a:ext cx="3330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8"/>
            <p:cNvSpPr txBox="1"/>
            <p:nvPr/>
          </p:nvSpPr>
          <p:spPr>
            <a:xfrm>
              <a:off x="7301625" y="2812025"/>
              <a:ext cx="3954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11</a:t>
              </a:r>
              <a:endPara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8"/>
            <p:cNvSpPr txBox="1"/>
            <p:nvPr/>
          </p:nvSpPr>
          <p:spPr>
            <a:xfrm>
              <a:off x="7154775" y="3007050"/>
              <a:ext cx="3954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1" name="Google Shape;431;p8"/>
          <p:cNvSpPr txBox="1"/>
          <p:nvPr/>
        </p:nvSpPr>
        <p:spPr>
          <a:xfrm>
            <a:off x="6239838" y="1514050"/>
            <a:ext cx="2668800" cy="39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Service Area Coverage of Contractors by DCS Region  </a:t>
            </a:r>
            <a:endParaRPr sz="13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9"/>
          <p:cNvSpPr txBox="1"/>
          <p:nvPr/>
        </p:nvSpPr>
        <p:spPr>
          <a:xfrm>
            <a:off x="59338" y="5380795"/>
            <a:ext cx="87891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Note: Implementation of changes to the pediatric gatekeeper process will consider and coordinate with the CCBHC transition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38" name="Google Shape;438;p9"/>
          <p:cNvGraphicFramePr/>
          <p:nvPr/>
        </p:nvGraphicFramePr>
        <p:xfrm>
          <a:off x="201988" y="1718303"/>
          <a:ext cx="8740025" cy="2718200"/>
        </p:xfrm>
        <a:graphic>
          <a:graphicData uri="http://schemas.openxmlformats.org/drawingml/2006/table">
            <a:tbl>
              <a:tblPr>
                <a:noFill/>
                <a:tableStyleId>{D843402F-6611-4497-91C0-D346943A4119}</a:tableStyleId>
              </a:tblPr>
              <a:tblGrid>
                <a:gridCol w="23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F8F8F8"/>
                          </a:solidFill>
                        </a:rPr>
                        <a:t>Improvement Opportunity </a:t>
                      </a:r>
                      <a:endParaRPr sz="1400" b="1" u="none" strike="noStrike" cap="none">
                        <a:solidFill>
                          <a:srgbClr val="F8F8F8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F8F8F8"/>
                          </a:solidFill>
                        </a:rPr>
                        <a:t>Scope of Work </a:t>
                      </a:r>
                      <a:r>
                        <a:rPr lang="en-US" sz="1400" b="1" u="none" strike="noStrike" cap="none">
                          <a:solidFill>
                            <a:srgbClr val="F8F8F8"/>
                          </a:solidFill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6"/>
                            </a:ext>
                          </a:extLst>
                        </a:rPr>
                        <a:t>Component</a:t>
                      </a:r>
                      <a:endParaRPr sz="1400" b="1" u="none" strike="noStrike" cap="none">
                        <a:solidFill>
                          <a:srgbClr val="F8F8F8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Gatekeeper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Check-in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Frequency </a:t>
                      </a:r>
                      <a:endParaRPr sz="1400" u="none" strike="noStrike" cap="none"/>
                    </a:p>
                  </a:txBody>
                  <a:tcPr marL="45700" marR="0" marT="9125" marB="9125" anchor="ctr">
                    <a:lnL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Require that gatekeepers </a:t>
                      </a:r>
                      <a:r>
                        <a:rPr lang="en-US" sz="1400" b="1" u="none" strike="noStrike" cap="none"/>
                        <a:t>meet with the patient and communicate with the treatment team within seven days of admission and every 30 days</a:t>
                      </a:r>
                      <a:r>
                        <a:rPr lang="en-US" sz="1400" u="none" strike="noStrike" cap="none"/>
                        <a:t>, ideally in-person</a:t>
                      </a:r>
                      <a:endParaRPr sz="1400" u="none" strike="noStrike" cap="none"/>
                    </a:p>
                  </a:txBody>
                  <a:tcPr marL="45700" marR="9125" marT="9125" marB="9125" anchor="ctr">
                    <a:lnL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Discharge Planning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from Admission</a:t>
                      </a:r>
                      <a:endParaRPr sz="1400" u="none" strike="noStrike" cap="none"/>
                    </a:p>
                  </a:txBody>
                  <a:tcPr marL="45700" marR="0" marT="9125" marB="9125" anchor="ctr">
                    <a:lnL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Require</a:t>
                      </a:r>
                      <a:r>
                        <a:rPr lang="en-US" sz="1400" b="1" u="none" strike="noStrike" cap="none"/>
                        <a:t> </a:t>
                      </a:r>
                      <a:r>
                        <a:rPr lang="en-US" sz="1400" u="none" strike="noStrike" cap="none"/>
                        <a:t>that gatekeepers start </a:t>
                      </a:r>
                      <a:r>
                        <a:rPr lang="en-US" sz="1400" b="1" u="none" strike="noStrike" cap="none"/>
                        <a:t>discharge</a:t>
                      </a:r>
                      <a:r>
                        <a:rPr lang="en-US" sz="1400" u="none" strike="noStrike" cap="none"/>
                        <a:t> </a:t>
                      </a:r>
                      <a:r>
                        <a:rPr lang="en-US" sz="1400" b="1" u="none" strike="noStrike" cap="none"/>
                        <a:t>planning</a:t>
                      </a:r>
                      <a:r>
                        <a:rPr lang="en-US" sz="1400" u="none" strike="noStrike" cap="none"/>
                        <a:t> </a:t>
                      </a:r>
                      <a:r>
                        <a:rPr lang="en-US" sz="1400" b="1" u="none" strike="noStrike" cap="none"/>
                        <a:t>at admission</a:t>
                      </a:r>
                      <a:r>
                        <a:rPr lang="en-US" sz="1400" u="none" strike="noStrike" cap="none"/>
                        <a:t> and </a:t>
                      </a:r>
                      <a:r>
                        <a:rPr lang="en-US" sz="1400" b="1" u="none" strike="noStrike" cap="none"/>
                        <a:t>track a ready-to-discharge metric</a:t>
                      </a:r>
                      <a:endParaRPr sz="1400" b="1" u="none" strike="noStrike" cap="none"/>
                    </a:p>
                  </a:txBody>
                  <a:tcPr marL="45700" marR="9125" marT="9125" marB="9125" anchor="ctr">
                    <a:lnL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Performance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Requirements and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Tracking</a:t>
                      </a:r>
                      <a:endParaRPr sz="1400" u="none" strike="noStrike" cap="none"/>
                    </a:p>
                  </a:txBody>
                  <a:tcPr marL="45700" marR="0" marT="9125" marB="9125" anchor="ctr">
                    <a:lnL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Include performance measures, tied to payment, around </a:t>
                      </a:r>
                      <a:r>
                        <a:rPr lang="en-US" sz="1400" b="1" u="none" strike="noStrike" cap="none"/>
                        <a:t>minimum interaction with patients, team members</a:t>
                      </a:r>
                      <a:r>
                        <a:rPr lang="en-US" sz="1400" u="none" strike="noStrike" cap="none"/>
                        <a:t>, as well as </a:t>
                      </a:r>
                      <a:r>
                        <a:rPr lang="en-US" sz="1400" b="1" u="none" strike="noStrike" cap="none"/>
                        <a:t>timely discharge</a:t>
                      </a:r>
                      <a:endParaRPr sz="1400" b="1" u="none" strike="noStrike" cap="none"/>
                    </a:p>
                  </a:txBody>
                  <a:tcPr marL="45700" marR="9125" marT="9125" marB="9125" anchor="ctr">
                    <a:lnL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Financial Incentives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of Gatekeeper Role</a:t>
                      </a:r>
                      <a:endParaRPr sz="1400" u="none" strike="noStrike" cap="none"/>
                    </a:p>
                  </a:txBody>
                  <a:tcPr marL="45700" marR="0" marT="9125" marB="9125" anchor="ctr">
                    <a:lnL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Provide payment for CMHCs to complete </a:t>
                      </a:r>
                      <a:r>
                        <a:rPr lang="en-US" sz="1400" b="1" u="none" strike="noStrike" cap="none"/>
                        <a:t>gatekeeper responsibilities </a:t>
                      </a:r>
                      <a:r>
                        <a:rPr lang="en-US" sz="1400" u="none" strike="noStrike" cap="none"/>
                        <a:t>and travel</a:t>
                      </a:r>
                      <a:endParaRPr sz="1400" b="1" u="none" strike="noStrike" cap="none"/>
                    </a:p>
                  </a:txBody>
                  <a:tcPr marL="45700" marR="9125" marT="9125" marB="9125" anchor="ctr">
                    <a:lnL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39" name="Google Shape;439;p9"/>
          <p:cNvSpPr txBox="1"/>
          <p:nvPr/>
        </p:nvSpPr>
        <p:spPr>
          <a:xfrm>
            <a:off x="349325" y="1263725"/>
            <a:ext cx="79215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53505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440" name="Google Shape;440;p9"/>
          <p:cNvGraphicFramePr/>
          <p:nvPr/>
        </p:nvGraphicFramePr>
        <p:xfrm>
          <a:off x="201988" y="1160260"/>
          <a:ext cx="8740025" cy="518120"/>
        </p:xfrm>
        <a:graphic>
          <a:graphicData uri="http://schemas.openxmlformats.org/drawingml/2006/table">
            <a:tbl>
              <a:tblPr>
                <a:noFill/>
                <a:tableStyleId>{645D6F8B-DEDD-4480-B570-6F46D48171DB}</a:tableStyleId>
              </a:tblPr>
              <a:tblGrid>
                <a:gridCol w="1497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FFFFFF"/>
                          </a:solidFill>
                        </a:rPr>
                        <a:t>Gatekeeper Role</a:t>
                      </a:r>
                      <a:endParaRPr sz="14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45700" marR="0" marT="45700" marB="45700" anchor="ctr"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The gatekeeper is the clinical liaison that facilitates admission to and discharge from the state hospital. Currently, this role is housed in Community Mental Health Centers (CMHCs). </a:t>
                      </a:r>
                      <a:endParaRPr sz="1400" u="none" strike="noStrike" cap="none"/>
                    </a:p>
                  </a:txBody>
                  <a:tcPr marL="9125" marR="0" marT="45700" marB="457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41" name="Google Shape;441;p9"/>
          <p:cNvGrpSpPr/>
          <p:nvPr/>
        </p:nvGrpSpPr>
        <p:grpSpPr>
          <a:xfrm>
            <a:off x="1955910" y="2234516"/>
            <a:ext cx="393600" cy="393600"/>
            <a:chOff x="2264450" y="3401275"/>
            <a:chExt cx="393600" cy="393600"/>
          </a:xfrm>
        </p:grpSpPr>
        <p:pic>
          <p:nvPicPr>
            <p:cNvPr id="442" name="Google Shape;442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2264450" y="3401275"/>
              <a:ext cx="393600" cy="393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3" name="Google Shape;443;p9"/>
            <p:cNvSpPr/>
            <p:nvPr/>
          </p:nvSpPr>
          <p:spPr>
            <a:xfrm>
              <a:off x="2431250" y="3565279"/>
              <a:ext cx="58500" cy="38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2436875" y="3587504"/>
              <a:ext cx="58500" cy="1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pic>
        <p:nvPicPr>
          <p:cNvPr id="445" name="Google Shape;44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4410" y="3410963"/>
            <a:ext cx="39360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56318" y="2838183"/>
            <a:ext cx="393192" cy="39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94749" y="4017379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9"/>
          <p:cNvSpPr txBox="1"/>
          <p:nvPr/>
        </p:nvSpPr>
        <p:spPr>
          <a:xfrm>
            <a:off x="148225" y="140542"/>
            <a:ext cx="79035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7"/>
                  </a:ext>
                </a:extLst>
              </a:rPr>
              <a:t>Gatekeeper Process Review</a:t>
            </a:r>
            <a:endParaRPr sz="2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9"/>
          <p:cNvSpPr txBox="1"/>
          <p:nvPr/>
        </p:nvSpPr>
        <p:spPr>
          <a:xfrm>
            <a:off x="148200" y="489832"/>
            <a:ext cx="8995800" cy="59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8"/>
                  </a:ext>
                </a:extLst>
              </a:rPr>
              <a:t>The State</a:t>
            </a:r>
            <a:r>
              <a:rPr lang="en-US" sz="16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9"/>
                  </a:ext>
                </a:extLst>
              </a:rPr>
              <a:t> has executed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0"/>
                  </a:ext>
                </a:extLst>
              </a:rPr>
              <a:t> standalone gatekeeper contracts that add service requirements, performance measures, and funds for the 8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1"/>
                  </a:ext>
                </a:extLst>
              </a:rPr>
              <a:t>CMHCs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2"/>
                  </a:ext>
                </a:extLst>
              </a:rPr>
              <a:t> selected in the CCBHC demonstration.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9"/>
          <p:cNvSpPr txBox="1">
            <a:spLocks noGrp="1"/>
          </p:cNvSpPr>
          <p:nvPr>
            <p:ph type="sldNum" idx="12"/>
          </p:nvPr>
        </p:nvSpPr>
        <p:spPr>
          <a:xfrm>
            <a:off x="8632984" y="540631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451" name="Google Shape;451;p9"/>
          <p:cNvSpPr txBox="1"/>
          <p:nvPr/>
        </p:nvSpPr>
        <p:spPr>
          <a:xfrm>
            <a:off x="8051725" y="0"/>
            <a:ext cx="1053759" cy="1692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2" name="Google Shape;452;p9"/>
          <p:cNvPicPr preferRelativeResize="0"/>
          <p:nvPr/>
        </p:nvPicPr>
        <p:blipFill rotWithShape="1">
          <a:blip r:embed="rId7">
            <a:alphaModFix/>
          </a:blip>
          <a:srcRect l="-751" t="-3987" r="-1081" b="46844"/>
          <a:stretch/>
        </p:blipFill>
        <p:spPr>
          <a:xfrm>
            <a:off x="6952460" y="39080"/>
            <a:ext cx="2194551" cy="4556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53" name="Google Shape;453;p9"/>
          <p:cNvGraphicFramePr/>
          <p:nvPr>
            <p:extLst>
              <p:ext uri="{D42A27DB-BD31-4B8C-83A1-F6EECF244321}">
                <p14:modId xmlns:p14="http://schemas.microsoft.com/office/powerpoint/2010/main" val="369169568"/>
              </p:ext>
            </p:extLst>
          </p:nvPr>
        </p:nvGraphicFramePr>
        <p:xfrm>
          <a:off x="201988" y="4493699"/>
          <a:ext cx="8740025" cy="889940"/>
        </p:xfrm>
        <a:graphic>
          <a:graphicData uri="http://schemas.openxmlformats.org/drawingml/2006/table">
            <a:tbl>
              <a:tblPr>
                <a:noFill/>
                <a:tableStyleId>{645D6F8B-DEDD-4480-B570-6F46D48171DB}</a:tableStyleId>
              </a:tblPr>
              <a:tblGrid>
                <a:gridCol w="100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3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87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rgbClr val="FFFFFF"/>
                          </a:solidFill>
                        </a:rPr>
                        <a:t>Gatekeeper Pilot Sites</a:t>
                      </a:r>
                      <a:endParaRPr sz="1400" b="1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25" marR="0" marT="45700" marB="45700" anchor="ctr">
                    <a:lnR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4C Health</a:t>
                      </a:r>
                      <a:endParaRPr sz="1400" u="none" strike="noStrike" cap="none"/>
                    </a:p>
                  </a:txBody>
                  <a:tcPr marL="18275" marR="0" marT="9125" marB="9125" anchor="ctr">
                    <a:lnL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Adult and Child Mental Health Center</a:t>
                      </a:r>
                      <a:endParaRPr sz="1400" u="none" strike="noStrike" cap="none"/>
                    </a:p>
                  </a:txBody>
                  <a:tcPr marL="18275" marR="0" marT="9125" marB="9125" anchor="ctr">
                    <a:lnL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Centerstone of Indiana</a:t>
                      </a:r>
                      <a:endParaRPr sz="1400" u="none" strike="noStrike" cap="none"/>
                    </a:p>
                  </a:txBody>
                  <a:tcPr marL="18275" marR="0" marT="9125" marB="9125" anchor="ctr">
                    <a:lnL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Sandra Eskenazi Mental Health Center</a:t>
                      </a:r>
                      <a:endParaRPr sz="1400" u="none" strike="noStrike" cap="none"/>
                    </a:p>
                  </a:txBody>
                  <a:tcPr marL="18275" marR="0" marT="9125" marB="9125" anchor="ctr">
                    <a:lnL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Hamilton Center</a:t>
                      </a:r>
                      <a:endParaRPr sz="1400" u="none" strike="noStrike" cap="none"/>
                    </a:p>
                  </a:txBody>
                  <a:tcPr marL="18275" marR="0" marT="9125" marB="9125" anchor="ctr">
                    <a:lnL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Oaklawn Psychiatric Center </a:t>
                      </a:r>
                      <a:endParaRPr sz="1400" u="none" strike="noStrike" cap="none"/>
                    </a:p>
                  </a:txBody>
                  <a:tcPr marL="18275" marR="0" marT="9125" marB="9125" anchor="ctr">
                    <a:lnL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Radiant Health Services</a:t>
                      </a:r>
                      <a:endParaRPr sz="1400" u="none" strike="noStrike" cap="none"/>
                    </a:p>
                  </a:txBody>
                  <a:tcPr marL="18275" marR="0" marT="9125" marB="9125" anchor="ctr">
                    <a:lnL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Southwestern Behavioral Healthcare</a:t>
                      </a:r>
                      <a:endParaRPr sz="1400" u="none" strike="noStrike" cap="none" dirty="0"/>
                    </a:p>
                  </a:txBody>
                  <a:tcPr marL="18275" marR="0" marT="9125" marB="9125" anchor="ctr">
                    <a:lnL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C7C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2d78291ccc1_0_249"/>
          <p:cNvSpPr txBox="1"/>
          <p:nvPr/>
        </p:nvSpPr>
        <p:spPr>
          <a:xfrm>
            <a:off x="148225" y="492113"/>
            <a:ext cx="86604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Rapid Response Team continues to provide cross-agency, emergent case support for </a:t>
            </a:r>
            <a:r>
              <a:rPr lang="en-US" sz="1600">
                <a:solidFill>
                  <a:schemeClr val="dk1"/>
                </a:solidFill>
              </a:rPr>
              <a:t>youth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with high acuity needs.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g2d78291ccc1_0_249"/>
          <p:cNvSpPr txBox="1"/>
          <p:nvPr/>
        </p:nvSpPr>
        <p:spPr>
          <a:xfrm>
            <a:off x="148225" y="140542"/>
            <a:ext cx="79035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3"/>
                  </a:ext>
                </a:extLst>
              </a:rPr>
              <a:t>Rapid Response Team Overview</a:t>
            </a:r>
            <a:endParaRPr sz="2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61" name="Google Shape;461;g2d78291ccc1_0_249"/>
          <p:cNvGraphicFramePr/>
          <p:nvPr/>
        </p:nvGraphicFramePr>
        <p:xfrm>
          <a:off x="993625" y="2207206"/>
          <a:ext cx="7239000" cy="335240"/>
        </p:xfrm>
        <a:graphic>
          <a:graphicData uri="http://schemas.openxmlformats.org/drawingml/2006/table">
            <a:tbl>
              <a:tblPr>
                <a:noFill/>
                <a:tableStyleId>{645D6F8B-DEDD-4480-B570-6F46D48171DB}</a:tableStyleId>
              </a:tblPr>
              <a:tblGrid>
                <a:gridCol w="534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FFFFFF"/>
                          </a:solidFill>
                        </a:rPr>
                        <a:t>Total </a:t>
                      </a:r>
                      <a:r>
                        <a:rPr lang="en-US" sz="1600" b="1">
                          <a:solidFill>
                            <a:srgbClr val="FFFFFF"/>
                          </a:solidFill>
                        </a:rPr>
                        <a:t>Youth</a:t>
                      </a:r>
                      <a:r>
                        <a:rPr lang="en-US" sz="1600" b="1" u="none" strike="noStrike" cap="none">
                          <a:solidFill>
                            <a:srgbClr val="FFFFFF"/>
                          </a:solidFill>
                        </a:rPr>
                        <a:t> Served by RRT (to date): </a:t>
                      </a:r>
                      <a:endParaRPr sz="16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45700" marB="457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/>
                        <a:t>55</a:t>
                      </a:r>
                      <a:r>
                        <a:rPr lang="en-US" sz="1600" b="1" u="none" strike="noStrike" cap="none"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4"/>
                            </a:ext>
                          </a:extLst>
                        </a:rPr>
                        <a:t>+</a:t>
                      </a:r>
                      <a:endParaRPr sz="1600" b="1" u="none" strike="noStrike" cap="none"/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2" name="Google Shape;462;g2d78291ccc1_0_249"/>
          <p:cNvSpPr/>
          <p:nvPr/>
        </p:nvSpPr>
        <p:spPr>
          <a:xfrm rot="10800000">
            <a:off x="1020325" y="1871032"/>
            <a:ext cx="7185600" cy="273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63" name="Google Shape;463;g2d78291ccc1_0_249"/>
          <p:cNvSpPr txBox="1"/>
          <p:nvPr/>
        </p:nvSpPr>
        <p:spPr>
          <a:xfrm>
            <a:off x="501325" y="1176525"/>
            <a:ext cx="8223600" cy="599400"/>
          </a:xfrm>
          <a:prstGeom prst="rect">
            <a:avLst/>
          </a:prstGeom>
          <a:solidFill>
            <a:srgbClr val="C9DAF8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Interagency collaboration between </a:t>
            </a: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DCS, FSSA (BDS, DMHA, and OMPP)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and the </a:t>
            </a: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Governor’s Office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identify</a:t>
            </a: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emergency placement options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64" name="Google Shape;464;g2d78291ccc1_0_249"/>
          <p:cNvGraphicFramePr/>
          <p:nvPr/>
        </p:nvGraphicFramePr>
        <p:xfrm>
          <a:off x="993625" y="2640040"/>
          <a:ext cx="7239000" cy="883840"/>
        </p:xfrm>
        <a:graphic>
          <a:graphicData uri="http://schemas.openxmlformats.org/drawingml/2006/table">
            <a:tbl>
              <a:tblPr>
                <a:noFill/>
                <a:tableStyleId>{645D6F8B-DEDD-4480-B570-6F46D48171DB}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57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FFFFFF"/>
                          </a:solidFill>
                        </a:rPr>
                        <a:t>Top Placement Locations at Time of Referral</a:t>
                      </a:r>
                      <a:endParaRPr sz="16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45700" marB="457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1" u="none" strike="noStrike" cap="none"/>
                        <a:t>Acute hospital</a:t>
                      </a:r>
                      <a:r>
                        <a:rPr lang="en-US" sz="1500" u="none" strike="noStrike" cap="none"/>
                        <a:t>,</a:t>
                      </a:r>
                      <a:r>
                        <a:rPr lang="en-US" sz="1500" b="1" u="none" strike="noStrike" cap="none"/>
                        <a:t> </a:t>
                      </a:r>
                      <a:r>
                        <a:rPr lang="en-US" sz="1500" u="none" strike="noStrike" cap="none"/>
                        <a:t>medically cleared for discharge </a:t>
                      </a:r>
                      <a:endParaRPr sz="1500" u="none" strike="noStrike" cap="none"/>
                    </a:p>
                  </a:txBody>
                  <a:tcPr marL="45700" marR="45700" marT="45700" marB="457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1" u="none" strike="noStrike" cap="none"/>
                        <a:t>Local DCS office</a:t>
                      </a:r>
                      <a:r>
                        <a:rPr lang="en-US" sz="1500" u="none" strike="noStrike" cap="none"/>
                        <a:t> for &gt; 23 hours</a:t>
                      </a:r>
                      <a:endParaRPr sz="1500" u="none" strike="noStrike" cap="none"/>
                    </a:p>
                  </a:txBody>
                  <a:tcPr marL="45700" marR="45700" marT="45700" marB="457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1" u="none" strike="noStrike" cap="none"/>
                        <a:t>Residential assessment</a:t>
                      </a:r>
                      <a:r>
                        <a:rPr lang="en-US" sz="1500" u="none" strike="noStrike" cap="none"/>
                        <a:t> unit</a:t>
                      </a:r>
                      <a:endParaRPr sz="1500" u="none" strike="noStrike" cap="none"/>
                    </a:p>
                  </a:txBody>
                  <a:tcPr marL="45700" marR="45700" marT="45700" marB="457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5" name="Google Shape;465;g2d78291ccc1_0_249"/>
          <p:cNvGraphicFramePr/>
          <p:nvPr/>
        </p:nvGraphicFramePr>
        <p:xfrm>
          <a:off x="929813" y="3628072"/>
          <a:ext cx="7366625" cy="548600"/>
        </p:xfrm>
        <a:graphic>
          <a:graphicData uri="http://schemas.openxmlformats.org/drawingml/2006/table">
            <a:tbl>
              <a:tblPr>
                <a:noFill/>
                <a:tableStyleId>{645D6F8B-DEDD-4480-B570-6F46D48171DB}</a:tableStyleId>
              </a:tblPr>
              <a:tblGrid>
                <a:gridCol w="736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/>
                        <a:t>Youth</a:t>
                      </a:r>
                      <a:r>
                        <a:rPr lang="en-US" sz="1500" u="none" strike="noStrike" cap="none"/>
                        <a:t> served by RRT exhibit </a:t>
                      </a:r>
                      <a:r>
                        <a:rPr lang="en-US" sz="1500" b="1" u="none" strike="noStrike" cap="none"/>
                        <a:t>complex behaviors, have multiple diagnoses, and history of placement disruptions</a:t>
                      </a:r>
                      <a:r>
                        <a:rPr lang="en-US" sz="1500" u="none" strike="noStrike" cap="none"/>
                        <a:t> as a response to their lived experience and trauma</a:t>
                      </a:r>
                      <a:endParaRPr sz="1500" u="none" strike="noStrike" cap="none"/>
                    </a:p>
                  </a:txBody>
                  <a:tcPr marL="9125" marR="9125" marT="45700" marB="45700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6" name="Google Shape;466;g2d78291ccc1_0_249"/>
          <p:cNvGraphicFramePr/>
          <p:nvPr/>
        </p:nvGraphicFramePr>
        <p:xfrm>
          <a:off x="501325" y="4280850"/>
          <a:ext cx="8223600" cy="1234350"/>
        </p:xfrm>
        <a:graphic>
          <a:graphicData uri="http://schemas.openxmlformats.org/drawingml/2006/table">
            <a:tbl>
              <a:tblPr>
                <a:noFill/>
                <a:tableStyleId>{645D6F8B-DEDD-4480-B570-6F46D48171DB}</a:tableStyleId>
              </a:tblPr>
              <a:tblGrid>
                <a:gridCol w="93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3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FFFFFF"/>
                          </a:solidFill>
                        </a:rPr>
                        <a:t>Key Lessons Learned</a:t>
                      </a:r>
                      <a:endParaRPr sz="16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45700" marR="45700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/>
                        <a:t>Collaboration Enhances Multi-System Support</a:t>
                      </a:r>
                      <a:endParaRPr sz="1500" u="none" strike="noStrike" cap="none"/>
                    </a:p>
                  </a:txBody>
                  <a:tcPr marL="27425" marR="27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/>
                        <a:t>Team Support and Unity</a:t>
                      </a:r>
                      <a:endParaRPr sz="1500" u="none" strike="noStrike" cap="none"/>
                    </a:p>
                  </a:txBody>
                  <a:tcPr marL="27425" marR="27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/>
                        <a:t>Holistic Approach to Treatment</a:t>
                      </a:r>
                      <a:endParaRPr sz="1500" u="none" strike="noStrike" cap="none"/>
                    </a:p>
                  </a:txBody>
                  <a:tcPr marL="27425" marR="27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/>
                        <a:t>Identification of Service Gaps</a:t>
                      </a:r>
                      <a:endParaRPr sz="1500" u="none" strike="noStrike" cap="none"/>
                    </a:p>
                  </a:txBody>
                  <a:tcPr marL="27425" marR="27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/>
                        <a:t>Evolving Landscape of Services</a:t>
                      </a:r>
                      <a:endParaRPr sz="1500" u="none" strike="noStrike" cap="none"/>
                    </a:p>
                  </a:txBody>
                  <a:tcPr marL="27425" marR="27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67" name="Google Shape;467;g2d78291ccc1_0_249"/>
          <p:cNvSpPr txBox="1">
            <a:spLocks noGrp="1"/>
          </p:cNvSpPr>
          <p:nvPr>
            <p:ph type="sldNum" idx="12"/>
          </p:nvPr>
        </p:nvSpPr>
        <p:spPr>
          <a:xfrm>
            <a:off x="8632984" y="543001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468" name="Google Shape;468;g2d78291ccc1_0_249"/>
          <p:cNvPicPr preferRelativeResize="0"/>
          <p:nvPr/>
        </p:nvPicPr>
        <p:blipFill rotWithShape="1">
          <a:blip r:embed="rId3">
            <a:alphaModFix/>
          </a:blip>
          <a:srcRect l="-753" t="-3988" r="-1076" b="46845"/>
          <a:stretch/>
        </p:blipFill>
        <p:spPr>
          <a:xfrm>
            <a:off x="6952460" y="39080"/>
            <a:ext cx="2194551" cy="455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d78291ccc1_0_482"/>
          <p:cNvSpPr txBox="1">
            <a:spLocks noGrp="1"/>
          </p:cNvSpPr>
          <p:nvPr>
            <p:ph type="sldNum" idx="12"/>
          </p:nvPr>
        </p:nvSpPr>
        <p:spPr>
          <a:xfrm>
            <a:off x="8602684" y="5397137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5"/>
                  </a:ext>
                </a:extLst>
              </a:rPr>
              <a:t>12</a:t>
            </a:fld>
            <a:endParaRPr/>
          </a:p>
        </p:txBody>
      </p:sp>
      <p:sp>
        <p:nvSpPr>
          <p:cNvPr id="475" name="Google Shape;475;g2d78291ccc1_0_482"/>
          <p:cNvSpPr txBox="1"/>
          <p:nvPr/>
        </p:nvSpPr>
        <p:spPr>
          <a:xfrm>
            <a:off x="8051725" y="0"/>
            <a:ext cx="1053900" cy="16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6" name="Google Shape;476;g2d78291ccc1_0_482"/>
          <p:cNvPicPr preferRelativeResize="0"/>
          <p:nvPr/>
        </p:nvPicPr>
        <p:blipFill rotWithShape="1">
          <a:blip r:embed="rId3">
            <a:alphaModFix/>
          </a:blip>
          <a:srcRect l="-753" t="-3988" r="-1076" b="46845"/>
          <a:stretch/>
        </p:blipFill>
        <p:spPr>
          <a:xfrm>
            <a:off x="6952460" y="39080"/>
            <a:ext cx="2194551" cy="455606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g2d78291ccc1_0_482"/>
          <p:cNvSpPr txBox="1"/>
          <p:nvPr/>
        </p:nvSpPr>
        <p:spPr>
          <a:xfrm>
            <a:off x="152400" y="100275"/>
            <a:ext cx="86997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6"/>
                  </a:ext>
                </a:extLst>
              </a:rPr>
              <a:t>Current Status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g2d78291ccc1_0_482"/>
          <p:cNvSpPr txBox="1"/>
          <p:nvPr/>
        </p:nvSpPr>
        <p:spPr>
          <a:xfrm>
            <a:off x="167150" y="603800"/>
            <a:ext cx="88515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CHANP has achieved key accomplishments across each workstream and the team continues work on next steps.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g2d78291ccc1_0_482"/>
          <p:cNvSpPr/>
          <p:nvPr/>
        </p:nvSpPr>
        <p:spPr>
          <a:xfrm>
            <a:off x="3002775" y="1048388"/>
            <a:ext cx="3184800" cy="213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7"/>
                  </a:ext>
                </a:extLst>
              </a:rPr>
              <a:t>Key Accomplishments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g2d78291ccc1_0_482"/>
          <p:cNvSpPr/>
          <p:nvPr/>
        </p:nvSpPr>
        <p:spPr>
          <a:xfrm>
            <a:off x="5987425" y="1048388"/>
            <a:ext cx="2580600" cy="213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</a:t>
            </a: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8"/>
                  </a:ext>
                </a:extLst>
              </a:rPr>
              <a:t> </a:t>
            </a: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Steps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g2d78291ccc1_0_482"/>
          <p:cNvSpPr/>
          <p:nvPr/>
        </p:nvSpPr>
        <p:spPr>
          <a:xfrm>
            <a:off x="617787" y="1048388"/>
            <a:ext cx="2751000" cy="213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Workstream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g2d78291ccc1_0_482"/>
          <p:cNvSpPr/>
          <p:nvPr/>
        </p:nvSpPr>
        <p:spPr>
          <a:xfrm>
            <a:off x="425200" y="1312400"/>
            <a:ext cx="347100" cy="24624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5C83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g2d78291ccc1_0_482"/>
          <p:cNvSpPr txBox="1"/>
          <p:nvPr/>
        </p:nvSpPr>
        <p:spPr>
          <a:xfrm rot="-5400000">
            <a:off x="294238" y="2534685"/>
            <a:ext cx="6090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Core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g2d78291ccc1_0_482"/>
          <p:cNvSpPr/>
          <p:nvPr/>
        </p:nvSpPr>
        <p:spPr>
          <a:xfrm>
            <a:off x="427925" y="3805675"/>
            <a:ext cx="347100" cy="1838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C9DAF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g2d78291ccc1_0_482"/>
          <p:cNvSpPr txBox="1"/>
          <p:nvPr/>
        </p:nvSpPr>
        <p:spPr>
          <a:xfrm rot="-5400000">
            <a:off x="-91412" y="4506745"/>
            <a:ext cx="13905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Project-Wide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6" name="Google Shape;486;g2d78291ccc1_0_4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4950" y="2152411"/>
            <a:ext cx="383025" cy="383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g2d78291ccc1_0_48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438" y="2759363"/>
            <a:ext cx="344050" cy="34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g2d78291ccc1_0_48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4950" y="1582463"/>
            <a:ext cx="383025" cy="3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g2d78291ccc1_0_48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4962" y="3263038"/>
            <a:ext cx="383025" cy="383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0" name="Google Shape;490;g2d78291ccc1_0_482"/>
          <p:cNvGrpSpPr/>
          <p:nvPr/>
        </p:nvGrpSpPr>
        <p:grpSpPr>
          <a:xfrm>
            <a:off x="848463" y="3809366"/>
            <a:ext cx="7730853" cy="586582"/>
            <a:chOff x="856575" y="4426430"/>
            <a:chExt cx="7730853" cy="703926"/>
          </a:xfrm>
        </p:grpSpPr>
        <p:sp>
          <p:nvSpPr>
            <p:cNvPr id="491" name="Google Shape;491;g2d78291ccc1_0_482"/>
            <p:cNvSpPr/>
            <p:nvPr/>
          </p:nvSpPr>
          <p:spPr>
            <a:xfrm>
              <a:off x="6006828" y="4428956"/>
              <a:ext cx="2580600" cy="7014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75" tIns="91425" rIns="18275" bIns="91425" anchor="ctr" anchorCtr="0">
              <a:noAutofit/>
            </a:bodyPr>
            <a:lstStyle/>
            <a:p>
              <a:pPr marL="57150" lvl="0" indent="0" algn="l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300">
                  <a:solidFill>
                    <a:schemeClr val="dk1"/>
                  </a:solidFill>
                </a:rPr>
                <a:t>Soliciting feedback on CJI pilot proposal from key stakeholders</a:t>
              </a:r>
              <a:endParaRPr sz="1300">
                <a:solidFill>
                  <a:srgbClr val="0C0C0C"/>
                </a:solidFill>
              </a:endParaRPr>
            </a:p>
          </p:txBody>
        </p:sp>
        <p:sp>
          <p:nvSpPr>
            <p:cNvPr id="492" name="Google Shape;492;g2d78291ccc1_0_482"/>
            <p:cNvSpPr/>
            <p:nvPr/>
          </p:nvSpPr>
          <p:spPr>
            <a:xfrm>
              <a:off x="856575" y="4426430"/>
              <a:ext cx="2310600" cy="703800"/>
            </a:xfrm>
            <a:prstGeom prst="roundRect">
              <a:avLst>
                <a:gd name="adj" fmla="val 16667"/>
              </a:avLst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g2d78291ccc1_0_482"/>
            <p:cNvSpPr txBox="1"/>
            <p:nvPr/>
          </p:nvSpPr>
          <p:spPr>
            <a:xfrm>
              <a:off x="1367146" y="4512941"/>
              <a:ext cx="1752300" cy="54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9"/>
                    </a:ext>
                  </a:extLst>
                </a:rPr>
                <a:t>Funding</a:t>
              </a:r>
              <a:r>
                <a:rPr lang="en-US" b="1"/>
                <a:t> </a:t>
              </a:r>
              <a:r>
                <a:rPr lang="en-US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&amp; CJI Pilot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g2d78291ccc1_0_482"/>
            <p:cNvSpPr/>
            <p:nvPr/>
          </p:nvSpPr>
          <p:spPr>
            <a:xfrm>
              <a:off x="3221553" y="4428425"/>
              <a:ext cx="2751000" cy="7005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75" tIns="91425" rIns="18275" bIns="91425" anchor="ctr" anchorCtr="0">
              <a:noAutofit/>
            </a:bodyPr>
            <a:lstStyle/>
            <a:p>
              <a:pPr marL="171450" lvl="0" indent="-139700" algn="l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Char char="●"/>
              </a:pPr>
              <a:r>
                <a:rPr lang="en-US" sz="1300">
                  <a:solidFill>
                    <a:schemeClr val="dk1"/>
                  </a:solidFill>
                </a:rPr>
                <a:t>Secured funding for all programs</a:t>
              </a:r>
              <a:endParaRPr sz="1300">
                <a:solidFill>
                  <a:schemeClr val="dk1"/>
                </a:solidFill>
              </a:endParaRPr>
            </a:p>
            <a:p>
              <a:pPr marL="171450" lvl="0" indent="-139700" algn="l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Char char="●"/>
              </a:pPr>
              <a:r>
                <a:rPr lang="en-US" sz="1300">
                  <a:solidFill>
                    <a:schemeClr val="dk1"/>
                  </a:solidFill>
                </a:rPr>
                <a:t>Developed CJI pilot proposal</a:t>
              </a:r>
              <a:endParaRPr sz="1300">
                <a:solidFill>
                  <a:srgbClr val="0C0C0C"/>
                </a:solidFill>
              </a:endParaRPr>
            </a:p>
          </p:txBody>
        </p:sp>
        <p:pic>
          <p:nvPicPr>
            <p:cNvPr id="495" name="Google Shape;495;g2d78291ccc1_0_48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93164" y="4592176"/>
              <a:ext cx="320040" cy="3830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6" name="Google Shape;496;g2d78291ccc1_0_482"/>
          <p:cNvGrpSpPr/>
          <p:nvPr/>
        </p:nvGrpSpPr>
        <p:grpSpPr>
          <a:xfrm>
            <a:off x="848463" y="4433495"/>
            <a:ext cx="7730852" cy="586657"/>
            <a:chOff x="856575" y="5178274"/>
            <a:chExt cx="7730852" cy="704016"/>
          </a:xfrm>
        </p:grpSpPr>
        <p:sp>
          <p:nvSpPr>
            <p:cNvPr id="497" name="Google Shape;497;g2d78291ccc1_0_482"/>
            <p:cNvSpPr/>
            <p:nvPr/>
          </p:nvSpPr>
          <p:spPr>
            <a:xfrm>
              <a:off x="6006827" y="5178437"/>
              <a:ext cx="2580600" cy="7017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Continue to support, refine, and present results from data tracking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g2d78291ccc1_0_482"/>
            <p:cNvSpPr/>
            <p:nvPr/>
          </p:nvSpPr>
          <p:spPr>
            <a:xfrm>
              <a:off x="856575" y="5178490"/>
              <a:ext cx="2310900" cy="703800"/>
            </a:xfrm>
            <a:prstGeom prst="roundRect">
              <a:avLst>
                <a:gd name="adj" fmla="val 16667"/>
              </a:avLst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g2d78291ccc1_0_482"/>
            <p:cNvSpPr txBox="1"/>
            <p:nvPr/>
          </p:nvSpPr>
          <p:spPr>
            <a:xfrm>
              <a:off x="1367146" y="5251560"/>
              <a:ext cx="1908600" cy="54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Data Tracking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g2d78291ccc1_0_482"/>
            <p:cNvSpPr/>
            <p:nvPr/>
          </p:nvSpPr>
          <p:spPr>
            <a:xfrm>
              <a:off x="3221550" y="5178274"/>
              <a:ext cx="2748000" cy="701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75" tIns="91425" rIns="18275" bIns="91425" anchor="ctr" anchorCtr="0">
              <a:noAutofit/>
            </a:bodyPr>
            <a:lstStyle/>
            <a:p>
              <a:pPr marL="0" marR="0" lvl="0" indent="0" algn="l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Developed goals and corresponding metrics for the project and facilitated data tracking process</a:t>
              </a:r>
              <a:endParaRPr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01" name="Google Shape;501;g2d78291ccc1_0_48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93162" y="5343737"/>
              <a:ext cx="320040" cy="383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2" name="Google Shape;502;g2d78291ccc1_0_482"/>
          <p:cNvGrpSpPr/>
          <p:nvPr/>
        </p:nvGrpSpPr>
        <p:grpSpPr>
          <a:xfrm>
            <a:off x="848463" y="5057699"/>
            <a:ext cx="7730808" cy="586727"/>
            <a:chOff x="856617" y="5940236"/>
            <a:chExt cx="7730808" cy="704100"/>
          </a:xfrm>
        </p:grpSpPr>
        <p:sp>
          <p:nvSpPr>
            <p:cNvPr id="503" name="Google Shape;503;g2d78291ccc1_0_482"/>
            <p:cNvSpPr/>
            <p:nvPr/>
          </p:nvSpPr>
          <p:spPr>
            <a:xfrm>
              <a:off x="6006825" y="5940367"/>
              <a:ext cx="2580600" cy="7023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300">
                  <a:solidFill>
                    <a:schemeClr val="dk1"/>
                  </a:solidFill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0"/>
                    </a:ext>
                  </a:extLst>
                </a:rPr>
                <a:t>Prepare for CISC and POPAI stakeholder presentations</a:t>
              </a:r>
              <a:endParaRPr sz="1300"/>
            </a:p>
          </p:txBody>
        </p:sp>
        <p:sp>
          <p:nvSpPr>
            <p:cNvPr id="504" name="Google Shape;504;g2d78291ccc1_0_482"/>
            <p:cNvSpPr/>
            <p:nvPr/>
          </p:nvSpPr>
          <p:spPr>
            <a:xfrm>
              <a:off x="856617" y="5940236"/>
              <a:ext cx="2310900" cy="704100"/>
            </a:xfrm>
            <a:prstGeom prst="roundRect">
              <a:avLst>
                <a:gd name="adj" fmla="val 16667"/>
              </a:avLst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g2d78291ccc1_0_482"/>
            <p:cNvSpPr txBox="1"/>
            <p:nvPr/>
          </p:nvSpPr>
          <p:spPr>
            <a:xfrm>
              <a:off x="1367146" y="6019169"/>
              <a:ext cx="2138700" cy="54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25" tIns="0" rIns="9125" bIns="0" anchor="ctr" anchorCtr="0">
              <a:noAutofit/>
            </a:bodyPr>
            <a:lstStyle/>
            <a:p>
              <a:pPr marL="0" marR="0" lvl="0" indent="0" algn="l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Stakeholder Engagement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g2d78291ccc1_0_482"/>
            <p:cNvSpPr/>
            <p:nvPr/>
          </p:nvSpPr>
          <p:spPr>
            <a:xfrm>
              <a:off x="3225745" y="5940269"/>
              <a:ext cx="2744100" cy="7005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75" tIns="91425" rIns="18275" bIns="91425" anchor="ctr" anchorCtr="0">
              <a:noAutofit/>
            </a:bodyPr>
            <a:lstStyle/>
            <a:p>
              <a:pPr marL="0" marR="0" lvl="0" indent="0" algn="l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Publicly announced the project and developed materials for stakeholder meetings</a:t>
              </a:r>
              <a:endParaRPr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07" name="Google Shape;507;g2d78291ccc1_0_48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93163" y="6116251"/>
              <a:ext cx="320040" cy="3830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8" name="Google Shape;508;g2d78291ccc1_0_482"/>
          <p:cNvGrpSpPr/>
          <p:nvPr/>
        </p:nvGrpSpPr>
        <p:grpSpPr>
          <a:xfrm>
            <a:off x="848463" y="2561030"/>
            <a:ext cx="7730853" cy="586582"/>
            <a:chOff x="856625" y="2952207"/>
            <a:chExt cx="7730853" cy="703927"/>
          </a:xfrm>
        </p:grpSpPr>
        <p:sp>
          <p:nvSpPr>
            <p:cNvPr id="509" name="Google Shape;509;g2d78291ccc1_0_482"/>
            <p:cNvSpPr/>
            <p:nvPr/>
          </p:nvSpPr>
          <p:spPr>
            <a:xfrm>
              <a:off x="6006878" y="2954734"/>
              <a:ext cx="2580600" cy="7014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Monitor progress/outcomes and refine program implementation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g2d78291ccc1_0_482"/>
            <p:cNvSpPr/>
            <p:nvPr/>
          </p:nvSpPr>
          <p:spPr>
            <a:xfrm>
              <a:off x="856625" y="2952207"/>
              <a:ext cx="2310600" cy="703800"/>
            </a:xfrm>
            <a:prstGeom prst="roundRect">
              <a:avLst>
                <a:gd name="adj" fmla="val 16667"/>
              </a:avLst>
            </a:prstGeom>
            <a:solidFill>
              <a:srgbClr val="5C83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g2d78291ccc1_0_482"/>
            <p:cNvSpPr txBox="1"/>
            <p:nvPr/>
          </p:nvSpPr>
          <p:spPr>
            <a:xfrm>
              <a:off x="1367196" y="3028805"/>
              <a:ext cx="1752300" cy="54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Intensive Foster &amp; Respite Care</a:t>
              </a:r>
              <a:endPara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g2d78291ccc1_0_482"/>
            <p:cNvSpPr/>
            <p:nvPr/>
          </p:nvSpPr>
          <p:spPr>
            <a:xfrm>
              <a:off x="3221603" y="2954199"/>
              <a:ext cx="2751000" cy="7005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75" tIns="91425" rIns="18275" bIns="91425" anchor="ctr" anchorCtr="0">
              <a:noAutofit/>
            </a:bodyPr>
            <a:lstStyle/>
            <a:p>
              <a:pPr marL="0" marR="0" lvl="0" indent="0" algn="l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300" b="0" i="0" u="none" strike="noStrike" cap="non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1"/>
                    </a:ext>
                  </a:extLst>
                </a:rPr>
                <a:t>13 </a:t>
              </a:r>
              <a:r>
                <a:rPr lang="en-US" sz="1300" b="0" i="0" u="none" strike="noStrike" cap="non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2"/>
                    </a:ext>
                  </a:extLst>
                </a:rPr>
                <a:t>contracts went live on 11/1/24; </a:t>
              </a:r>
              <a:r>
                <a:rPr lang="en-US" sz="1300" b="0" i="0" u="none" strike="noStrike" cap="non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3"/>
                    </a:ext>
                  </a:extLst>
                </a:rPr>
                <a:t>estimated annual savings of</a:t>
              </a:r>
              <a:r>
                <a:rPr lang="en-US" sz="1300" b="0" i="0" u="none" strike="noStrike" cap="non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4"/>
                    </a:ext>
                  </a:extLst>
                </a:rPr>
                <a:t> </a:t>
              </a:r>
              <a:r>
                <a:rPr lang="en-US" sz="1300" b="0" i="0" u="none" strike="noStrike" cap="non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5"/>
                    </a:ext>
                  </a:extLst>
                </a:rPr>
                <a:t>$31M</a:t>
              </a:r>
              <a:r>
                <a:rPr lang="en-US" sz="1300" b="0" i="0" u="none" strike="noStrike" cap="non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6"/>
                    </a:ext>
                  </a:extLst>
                </a:rPr>
                <a:t> </a:t>
              </a:r>
              <a:r>
                <a:rPr lang="en-US" sz="1300" b="0" i="0" u="none" strike="noStrike" cap="non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compared to residential care </a:t>
              </a:r>
              <a:endParaRPr sz="13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13" name="Google Shape;513;g2d78291ccc1_0_48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93200" y="3112723"/>
              <a:ext cx="320040" cy="3830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4" name="Google Shape;514;g2d78291ccc1_0_482"/>
          <p:cNvGrpSpPr/>
          <p:nvPr/>
        </p:nvGrpSpPr>
        <p:grpSpPr>
          <a:xfrm>
            <a:off x="848463" y="3185160"/>
            <a:ext cx="7730852" cy="586657"/>
            <a:chOff x="856625" y="3704050"/>
            <a:chExt cx="7730852" cy="704017"/>
          </a:xfrm>
        </p:grpSpPr>
        <p:sp>
          <p:nvSpPr>
            <p:cNvPr id="515" name="Google Shape;515;g2d78291ccc1_0_482"/>
            <p:cNvSpPr/>
            <p:nvPr/>
          </p:nvSpPr>
          <p:spPr>
            <a:xfrm>
              <a:off x="6006877" y="3704217"/>
              <a:ext cx="2580600" cy="7017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300" b="0" i="0" u="none" strike="noStrike" cap="non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Support data tracking</a:t>
              </a:r>
              <a:endParaRPr sz="13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g2d78291ccc1_0_482"/>
            <p:cNvSpPr/>
            <p:nvPr/>
          </p:nvSpPr>
          <p:spPr>
            <a:xfrm>
              <a:off x="856625" y="3704267"/>
              <a:ext cx="2310900" cy="703800"/>
            </a:xfrm>
            <a:prstGeom prst="roundRect">
              <a:avLst>
                <a:gd name="adj" fmla="val 16667"/>
              </a:avLst>
            </a:prstGeom>
            <a:solidFill>
              <a:srgbClr val="5C83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g2d78291ccc1_0_482"/>
            <p:cNvSpPr txBox="1"/>
            <p:nvPr/>
          </p:nvSpPr>
          <p:spPr>
            <a:xfrm>
              <a:off x="1367196" y="3779480"/>
              <a:ext cx="1908600" cy="54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Gatekeeper Process</a:t>
              </a:r>
              <a:endPara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g2d78291ccc1_0_482"/>
            <p:cNvSpPr/>
            <p:nvPr/>
          </p:nvSpPr>
          <p:spPr>
            <a:xfrm>
              <a:off x="3221600" y="3704050"/>
              <a:ext cx="2748000" cy="701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75" tIns="91425" rIns="18275" bIns="91425" anchor="ctr" anchorCtr="0">
              <a:noAutofit/>
            </a:bodyPr>
            <a:lstStyle/>
            <a:p>
              <a:pPr marL="0" marR="0" lvl="0" indent="0" algn="l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300" b="0" i="0" u="none" strike="noStrike" cap="non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Developed new standalone gatekeeper contracts for select </a:t>
              </a:r>
              <a:r>
                <a:rPr lang="en-US" sz="1300" b="0" i="0" u="none" strike="noStrike" cap="non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7"/>
                    </a:ext>
                  </a:extLst>
                </a:rPr>
                <a:t>CMHCs</a:t>
              </a:r>
              <a:endParaRPr sz="13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19" name="Google Shape;519;g2d78291ccc1_0_482"/>
            <p:cNvPicPr preferRelativeResize="0"/>
            <p:nvPr/>
          </p:nvPicPr>
          <p:blipFill rotWithShape="1">
            <a:blip r:embed="rId5">
              <a:alphaModFix/>
            </a:blip>
            <a:srcRect r="6975" b="-11632"/>
            <a:stretch/>
          </p:blipFill>
          <p:spPr>
            <a:xfrm>
              <a:off x="912700" y="3878751"/>
              <a:ext cx="320040" cy="38406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0" name="Google Shape;520;g2d78291ccc1_0_482"/>
          <p:cNvGrpSpPr/>
          <p:nvPr/>
        </p:nvGrpSpPr>
        <p:grpSpPr>
          <a:xfrm>
            <a:off x="848463" y="1936664"/>
            <a:ext cx="7727052" cy="586818"/>
            <a:chOff x="860426" y="2200038"/>
            <a:chExt cx="7727052" cy="704210"/>
          </a:xfrm>
        </p:grpSpPr>
        <p:sp>
          <p:nvSpPr>
            <p:cNvPr id="521" name="Google Shape;521;g2d78291ccc1_0_482"/>
            <p:cNvSpPr/>
            <p:nvPr/>
          </p:nvSpPr>
          <p:spPr>
            <a:xfrm>
              <a:off x="3221634" y="2200521"/>
              <a:ext cx="2748300" cy="6996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75" tIns="91425" rIns="18275" bIns="91425" anchor="ctr" anchorCtr="0">
              <a:noAutofit/>
            </a:bodyPr>
            <a:lstStyle/>
            <a:p>
              <a:pPr marL="0" marR="0" lvl="0" indent="0" algn="l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300"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8"/>
                    </a:ext>
                  </a:extLst>
                </a:rPr>
                <a:t>Prepared for</a:t>
              </a:r>
              <a:r>
                <a:rPr lang="en-US"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9"/>
                    </a:ext>
                  </a:extLst>
                </a:rPr>
                <a:t> pilot launch </a:t>
              </a:r>
              <a:r>
                <a:rPr lang="en-US" sz="1300"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0"/>
                    </a:ext>
                  </a:extLst>
                </a:rPr>
                <a:t>in July</a:t>
              </a:r>
              <a:r>
                <a:rPr lang="en-US"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1"/>
                    </a:ext>
                  </a:extLst>
                </a:rPr>
                <a:t> and began service provision </a:t>
              </a:r>
              <a:endParaRPr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g2d78291ccc1_0_482"/>
            <p:cNvSpPr/>
            <p:nvPr/>
          </p:nvSpPr>
          <p:spPr>
            <a:xfrm>
              <a:off x="6006878" y="2200038"/>
              <a:ext cx="2580600" cy="7005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Continue data tracking and pilot support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g2d78291ccc1_0_482"/>
            <p:cNvSpPr/>
            <p:nvPr/>
          </p:nvSpPr>
          <p:spPr>
            <a:xfrm>
              <a:off x="860426" y="2201648"/>
              <a:ext cx="2304600" cy="702600"/>
            </a:xfrm>
            <a:prstGeom prst="roundRect">
              <a:avLst>
                <a:gd name="adj" fmla="val 16667"/>
              </a:avLst>
            </a:prstGeom>
            <a:solidFill>
              <a:srgbClr val="5C83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g2d78291ccc1_0_482"/>
            <p:cNvSpPr txBox="1"/>
            <p:nvPr/>
          </p:nvSpPr>
          <p:spPr>
            <a:xfrm>
              <a:off x="1367196" y="2284237"/>
              <a:ext cx="2158500" cy="54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Cross-Agency Navigator</a:t>
              </a:r>
              <a:endPara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25" name="Google Shape;525;g2d78291ccc1_0_48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93200" y="2356575"/>
              <a:ext cx="320040" cy="3830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6" name="Google Shape;526;g2d78291ccc1_0_482"/>
          <p:cNvGrpSpPr/>
          <p:nvPr/>
        </p:nvGrpSpPr>
        <p:grpSpPr>
          <a:xfrm>
            <a:off x="848462" y="1312390"/>
            <a:ext cx="7730784" cy="586727"/>
            <a:chOff x="860429" y="1445686"/>
            <a:chExt cx="7730784" cy="704100"/>
          </a:xfrm>
        </p:grpSpPr>
        <p:sp>
          <p:nvSpPr>
            <p:cNvPr id="527" name="Google Shape;527;g2d78291ccc1_0_482"/>
            <p:cNvSpPr/>
            <p:nvPr/>
          </p:nvSpPr>
          <p:spPr>
            <a:xfrm>
              <a:off x="6010613" y="1447041"/>
              <a:ext cx="2580600" cy="7023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300" b="0" i="0" u="none" strike="noStrike" cap="non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Select improvement opportunities and begin implementation </a:t>
              </a:r>
              <a:endParaRPr sz="13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g2d78291ccc1_0_482"/>
            <p:cNvSpPr/>
            <p:nvPr/>
          </p:nvSpPr>
          <p:spPr>
            <a:xfrm>
              <a:off x="860429" y="1445686"/>
              <a:ext cx="2310900" cy="704100"/>
            </a:xfrm>
            <a:prstGeom prst="roundRect">
              <a:avLst>
                <a:gd name="adj" fmla="val 16667"/>
              </a:avLst>
            </a:prstGeom>
            <a:solidFill>
              <a:srgbClr val="5C83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g2d78291ccc1_0_482"/>
            <p:cNvSpPr txBox="1"/>
            <p:nvPr/>
          </p:nvSpPr>
          <p:spPr>
            <a:xfrm>
              <a:off x="1367188" y="1524725"/>
              <a:ext cx="1653300" cy="54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25" tIns="0" rIns="9125" bIns="0" anchor="ctr" anchorCtr="0">
              <a:noAutofit/>
            </a:bodyPr>
            <a:lstStyle/>
            <a:p>
              <a:pPr marL="0" marR="0" lvl="0" indent="0" algn="l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CMHW/CMHI Program Review</a:t>
              </a:r>
              <a:endPara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g2d78291ccc1_0_482"/>
            <p:cNvSpPr/>
            <p:nvPr/>
          </p:nvSpPr>
          <p:spPr>
            <a:xfrm>
              <a:off x="3229532" y="1446943"/>
              <a:ext cx="2744100" cy="7005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75" tIns="91425" rIns="18275" bIns="91425" anchor="ctr" anchorCtr="0">
              <a:noAutofit/>
            </a:bodyPr>
            <a:lstStyle/>
            <a:p>
              <a:pPr marL="0" marR="0" lvl="0" indent="0" algn="l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300" b="0" i="0" u="none" strike="noStrike" cap="non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Met with program team to discuss growth opportunities and held external stakeholder meetings</a:t>
              </a:r>
              <a:endParaRPr sz="13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31" name="Google Shape;531;g2d78291ccc1_0_48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93186" y="1606225"/>
              <a:ext cx="319174" cy="383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4bd0369485_0_40"/>
          <p:cNvSpPr txBox="1"/>
          <p:nvPr/>
        </p:nvSpPr>
        <p:spPr>
          <a:xfrm>
            <a:off x="148225" y="140542"/>
            <a:ext cx="79035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Agenda</a:t>
            </a:r>
            <a:endParaRPr sz="2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34bd0369485_0_40"/>
          <p:cNvSpPr txBox="1">
            <a:spLocks noGrp="1"/>
          </p:cNvSpPr>
          <p:nvPr>
            <p:ph type="sldNum" idx="12"/>
          </p:nvPr>
        </p:nvSpPr>
        <p:spPr>
          <a:xfrm>
            <a:off x="8633134" y="5450137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45" name="Google Shape;145;g34bd0369485_0_40"/>
          <p:cNvSpPr txBox="1"/>
          <p:nvPr/>
        </p:nvSpPr>
        <p:spPr>
          <a:xfrm>
            <a:off x="8051725" y="0"/>
            <a:ext cx="1053900" cy="16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g34bd0369485_0_40"/>
          <p:cNvPicPr preferRelativeResize="0"/>
          <p:nvPr/>
        </p:nvPicPr>
        <p:blipFill rotWithShape="1">
          <a:blip r:embed="rId3">
            <a:alphaModFix/>
          </a:blip>
          <a:srcRect l="-753" t="-3988" r="-1078" b="46845"/>
          <a:stretch/>
        </p:blipFill>
        <p:spPr>
          <a:xfrm>
            <a:off x="6952460" y="39080"/>
            <a:ext cx="2194551" cy="45560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34bd0369485_0_40"/>
          <p:cNvSpPr txBox="1"/>
          <p:nvPr/>
        </p:nvSpPr>
        <p:spPr>
          <a:xfrm>
            <a:off x="291075" y="684975"/>
            <a:ext cx="8208300" cy="3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romanUcPeriod"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Work </a:t>
            </a: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Group and Work Stream Selection Review </a:t>
            </a:r>
            <a:endParaRPr sz="2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romanUcPeriod"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Jack’s Journey </a:t>
            </a:r>
            <a:endParaRPr sz="2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romanUcPeriod"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Workstream Overviews </a:t>
            </a:r>
            <a:endParaRPr sz="2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romanUcPeriod"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Status </a:t>
            </a:r>
            <a:endParaRPr sz="22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4c808ddfae_1_11"/>
          <p:cNvSpPr txBox="1"/>
          <p:nvPr/>
        </p:nvSpPr>
        <p:spPr>
          <a:xfrm>
            <a:off x="197750" y="860550"/>
            <a:ext cx="8907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/>
              <a:t>A multi-agency workgroup began by identifying 35 improvement opportunities for children with high acuity needs while the steering team developed an overarching North Star Objective.</a:t>
            </a:r>
            <a:endParaRPr sz="1600"/>
          </a:p>
        </p:txBody>
      </p:sp>
      <p:sp>
        <p:nvSpPr>
          <p:cNvPr id="154" name="Google Shape;154;g34c808ddfae_1_11"/>
          <p:cNvSpPr txBox="1"/>
          <p:nvPr/>
        </p:nvSpPr>
        <p:spPr>
          <a:xfrm>
            <a:off x="148225" y="79148"/>
            <a:ext cx="7903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b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Project Objective &amp;</a:t>
            </a:r>
            <a:endParaRPr sz="25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b="1">
                <a:solidFill>
                  <a:schemeClr val="dk1"/>
                </a:solidFill>
              </a:rPr>
              <a:t>Improvement Opportunities</a:t>
            </a:r>
            <a:endParaRPr sz="2500" b="1">
              <a:solidFill>
                <a:schemeClr val="dk1"/>
              </a:solidFill>
            </a:endParaRPr>
          </a:p>
        </p:txBody>
      </p:sp>
      <p:sp>
        <p:nvSpPr>
          <p:cNvPr id="155" name="Google Shape;155;g34c808ddfae_1_11"/>
          <p:cNvSpPr txBox="1">
            <a:spLocks noGrp="1"/>
          </p:cNvSpPr>
          <p:nvPr>
            <p:ph type="sldNum" idx="12"/>
          </p:nvPr>
        </p:nvSpPr>
        <p:spPr>
          <a:xfrm>
            <a:off x="8633134" y="5450137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56" name="Google Shape;156;g34c808ddfae_1_11"/>
          <p:cNvSpPr txBox="1"/>
          <p:nvPr/>
        </p:nvSpPr>
        <p:spPr>
          <a:xfrm>
            <a:off x="8051725" y="0"/>
            <a:ext cx="1053900" cy="16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g34c808ddfae_1_11"/>
          <p:cNvPicPr preferRelativeResize="0"/>
          <p:nvPr/>
        </p:nvPicPr>
        <p:blipFill rotWithShape="1">
          <a:blip r:embed="rId3">
            <a:alphaModFix/>
          </a:blip>
          <a:srcRect l="-753" t="-3988" r="-1078" b="46845"/>
          <a:stretch/>
        </p:blipFill>
        <p:spPr>
          <a:xfrm>
            <a:off x="6952460" y="39080"/>
            <a:ext cx="2194551" cy="4556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8" name="Google Shape;158;g34c808ddfae_1_11"/>
          <p:cNvGraphicFramePr/>
          <p:nvPr/>
        </p:nvGraphicFramePr>
        <p:xfrm>
          <a:off x="402213" y="2256884"/>
          <a:ext cx="8409000" cy="1029907"/>
        </p:xfrm>
        <a:graphic>
          <a:graphicData uri="http://schemas.openxmlformats.org/drawingml/2006/table">
            <a:tbl>
              <a:tblPr>
                <a:noFill/>
                <a:tableStyleId>{645D6F8B-DEDD-4480-B570-6F46D48171DB}</a:tableStyleId>
              </a:tblPr>
              <a:tblGrid>
                <a:gridCol w="840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8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b="1" u="none" strike="noStrike" cap="none">
                          <a:solidFill>
                            <a:srgbClr val="FFFFFF"/>
                          </a:solidFill>
                        </a:rPr>
                        <a:t>North Star </a:t>
                      </a:r>
                      <a:r>
                        <a:rPr lang="en-US" b="1" u="none" strike="noStrike" cap="none">
                          <a:solidFill>
                            <a:srgbClr val="FFFFFF"/>
                          </a:solidFill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          </a:ext>
                          </a:extLst>
                        </a:rPr>
                        <a:t>Objective</a:t>
                      </a:r>
                      <a:endParaRPr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76200" marB="7620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/>
                        <a:t>Support and serve children with high acuity needs and their caregivers with </a:t>
                      </a:r>
                      <a:r>
                        <a:rPr lang="en-US" sz="1300" b="1" u="none" strike="noStrike" cap="none">
                          <a:solidFill>
                            <a:schemeClr val="accent2"/>
                          </a:solidFill>
                        </a:rPr>
                        <a:t>responsive, </a:t>
                      </a:r>
                      <a:r>
                        <a:rPr lang="en-US" sz="1300" b="1" u="none" strike="noStrike" cap="none">
                          <a:solidFill>
                            <a:schemeClr val="accent2"/>
                          </a:solidFill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          </a:ext>
                          </a:extLst>
                        </a:rPr>
                        <a:t>collaborative</a:t>
                      </a:r>
                      <a:r>
                        <a:rPr lang="en-US" sz="1300" b="1" u="none" strike="noStrike" cap="none">
                          <a:solidFill>
                            <a:schemeClr val="accent2"/>
                          </a:solidFill>
                        </a:rPr>
                        <a:t>, strengths-based, and continuous care</a:t>
                      </a:r>
                      <a:r>
                        <a:rPr lang="en-US" sz="1300" u="none" strike="noStrike" cap="none"/>
                        <a:t> to ensure Hoosier children can</a:t>
                      </a:r>
                      <a:r>
                        <a:rPr lang="en-US" sz="1300" i="1" u="none" strike="noStrike" cap="none"/>
                        <a:t> </a:t>
                      </a:r>
                      <a:r>
                        <a:rPr lang="en-US" sz="1300" u="none" strike="noStrike" cap="none"/>
                        <a:t>live happy and fulfilling </a:t>
                      </a:r>
                      <a:r>
                        <a:rPr lang="en-US" sz="1300" b="1" u="none" strike="noStrike" cap="none">
                          <a:solidFill>
                            <a:schemeClr val="accent2"/>
                          </a:solidFill>
                        </a:rPr>
                        <a:t>lives in the community</a:t>
                      </a:r>
                      <a:r>
                        <a:rPr lang="en-US" sz="1300">
                          <a:solidFill>
                            <a:schemeClr val="accent2"/>
                          </a:solidFill>
                        </a:rPr>
                        <a:t>.</a:t>
                      </a:r>
                      <a:endParaRPr sz="1300" u="none" strike="noStrike" cap="none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9" name="Google Shape;159;g34c808ddfae_1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9590" y="2272394"/>
            <a:ext cx="314666" cy="314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34c808ddfae_1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9550" y="2272394"/>
            <a:ext cx="314666" cy="31466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1" name="Google Shape;161;g34c808ddfae_1_11"/>
          <p:cNvGraphicFramePr/>
          <p:nvPr/>
        </p:nvGraphicFramePr>
        <p:xfrm>
          <a:off x="402213" y="3626454"/>
          <a:ext cx="8409000" cy="1965860"/>
        </p:xfrm>
        <a:graphic>
          <a:graphicData uri="http://schemas.openxmlformats.org/drawingml/2006/table">
            <a:tbl>
              <a:tblPr>
                <a:noFill/>
                <a:tableStyleId>{718CF83F-F8B4-47A5-A760-31E006C95740}</a:tableStyleId>
              </a:tblPr>
              <a:tblGrid>
                <a:gridCol w="420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5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FFFFFF"/>
                          </a:solidFill>
                        </a:rPr>
                        <a:t>Community-Based Services - Sample Improvement Opportunities 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45700" marR="45700" marT="38075" marB="3807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FFFFFF"/>
                          </a:solidFill>
                        </a:rPr>
                        <a:t>Residential &amp; Acute Services - Sample Improvement Opportunities 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45700" marR="45700" marT="38075" marB="3807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292100" lvl="0" indent="-184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300"/>
                        <a:buChar char="●"/>
                      </a:pPr>
                      <a:r>
                        <a:rPr lang="en-US" sz="1300">
                          <a:solidFill>
                            <a:srgbClr val="0C0C0C"/>
                          </a:solidFill>
                        </a:rPr>
                        <a:t>Implement </a:t>
                      </a:r>
                      <a:r>
                        <a:rPr lang="en-US" sz="1300" b="1">
                          <a:solidFill>
                            <a:schemeClr val="accent2"/>
                          </a:solidFill>
                        </a:rPr>
                        <a:t>community-based programs</a:t>
                      </a:r>
                      <a:r>
                        <a:rPr lang="en-US" sz="1300">
                          <a:solidFill>
                            <a:srgbClr val="0C0C0C"/>
                          </a:solidFill>
                        </a:rPr>
                        <a:t> to support children and families </a:t>
                      </a:r>
                      <a:r>
                        <a:rPr lang="en-US" sz="1300" b="1">
                          <a:solidFill>
                            <a:schemeClr val="accent2"/>
                          </a:solidFill>
                        </a:rPr>
                        <a:t>post discharge </a:t>
                      </a:r>
                      <a:endParaRPr sz="1300" b="1">
                        <a:solidFill>
                          <a:schemeClr val="accent2"/>
                        </a:solidFill>
                      </a:endParaRPr>
                    </a:p>
                    <a:p>
                      <a:pPr marL="292100" lvl="0" indent="-184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300"/>
                        <a:buChar char="●"/>
                      </a:pPr>
                      <a:r>
                        <a:rPr lang="en-US" sz="1300">
                          <a:solidFill>
                            <a:srgbClr val="0C0C0C"/>
                          </a:solidFill>
                        </a:rPr>
                        <a:t>Expand</a:t>
                      </a:r>
                      <a:r>
                        <a:rPr lang="en-US" sz="1300" b="1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US" sz="1300" b="1">
                          <a:solidFill>
                            <a:schemeClr val="accent2"/>
                          </a:solidFill>
                        </a:rPr>
                        <a:t>access to and quality of existing community-based programs</a:t>
                      </a:r>
                      <a:r>
                        <a:rPr lang="en-US" sz="1300">
                          <a:solidFill>
                            <a:srgbClr val="0C0C0C"/>
                          </a:solidFill>
                        </a:rPr>
                        <a:t> (including Wraparound, CMHC services for ID/DD, SED)  </a:t>
                      </a:r>
                      <a:endParaRPr sz="1300">
                        <a:solidFill>
                          <a:srgbClr val="0C0C0C"/>
                        </a:solidFill>
                      </a:endParaRPr>
                    </a:p>
                    <a:p>
                      <a:pPr marL="292100" lvl="0" indent="-184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300"/>
                        <a:buChar char="●"/>
                      </a:pPr>
                      <a:r>
                        <a:rPr lang="en-US" sz="1300">
                          <a:solidFill>
                            <a:srgbClr val="0C0C0C"/>
                          </a:solidFill>
                        </a:rPr>
                        <a:t>Improve access to </a:t>
                      </a:r>
                      <a:r>
                        <a:rPr lang="en-US" sz="1300" b="1">
                          <a:solidFill>
                            <a:schemeClr val="accent2"/>
                          </a:solidFill>
                        </a:rPr>
                        <a:t>prevention services in schools</a:t>
                      </a:r>
                      <a:endParaRPr sz="1300" b="1">
                        <a:solidFill>
                          <a:schemeClr val="accent2"/>
                        </a:solidFill>
                      </a:endParaRPr>
                    </a:p>
                    <a:p>
                      <a:pPr marL="292100" lvl="0" indent="-184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300"/>
                        <a:buChar char="●"/>
                      </a:pPr>
                      <a:r>
                        <a:rPr lang="en-US" sz="1300">
                          <a:solidFill>
                            <a:srgbClr val="0C0C0C"/>
                          </a:solidFill>
                        </a:rPr>
                        <a:t>Expand access to</a:t>
                      </a:r>
                      <a:r>
                        <a:rPr lang="en-US" sz="1300" b="1">
                          <a:solidFill>
                            <a:srgbClr val="900000"/>
                          </a:solidFill>
                        </a:rPr>
                        <a:t> </a:t>
                      </a:r>
                      <a:r>
                        <a:rPr lang="en-US" sz="1300" b="1">
                          <a:solidFill>
                            <a:schemeClr val="accent2"/>
                          </a:solidFill>
                        </a:rPr>
                        <a:t>respite care</a:t>
                      </a:r>
                      <a:endParaRPr sz="1300" b="1">
                        <a:solidFill>
                          <a:schemeClr val="accent2"/>
                        </a:solidFill>
                      </a:endParaRPr>
                    </a:p>
                  </a:txBody>
                  <a:tcPr marL="45700" marR="45700" marT="38075" marB="38075" anchor="ctr"/>
                </a:tc>
                <a:tc>
                  <a:txBody>
                    <a:bodyPr/>
                    <a:lstStyle/>
                    <a:p>
                      <a:pPr marL="292100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300"/>
                        <a:buChar char="●"/>
                      </a:pPr>
                      <a:r>
                        <a:rPr lang="en-US" sz="1300">
                          <a:solidFill>
                            <a:srgbClr val="0C0C0C"/>
                          </a:solidFill>
                        </a:rPr>
                        <a:t>Re-examine the</a:t>
                      </a:r>
                      <a:r>
                        <a:rPr lang="en-US" sz="1300" b="1">
                          <a:solidFill>
                            <a:srgbClr val="900000"/>
                          </a:solidFill>
                        </a:rPr>
                        <a:t> </a:t>
                      </a:r>
                      <a:r>
                        <a:rPr lang="en-US" sz="1300" b="1">
                          <a:solidFill>
                            <a:schemeClr val="accent2"/>
                          </a:solidFill>
                        </a:rPr>
                        <a:t>role of gatekeepers</a:t>
                      </a:r>
                      <a:r>
                        <a:rPr lang="en-US" sz="1300">
                          <a:solidFill>
                            <a:srgbClr val="0C0C0C"/>
                          </a:solidFill>
                        </a:rPr>
                        <a:t> and identify </a:t>
                      </a:r>
                      <a:r>
                        <a:rPr lang="en-US" sz="1300" b="1">
                          <a:solidFill>
                            <a:schemeClr val="accent2"/>
                          </a:solidFill>
                        </a:rPr>
                        <a:t>actionable improvement opportunities</a:t>
                      </a:r>
                      <a:endParaRPr sz="1300" b="1">
                        <a:solidFill>
                          <a:schemeClr val="accent2"/>
                        </a:solidFill>
                      </a:endParaRPr>
                    </a:p>
                    <a:p>
                      <a:pPr marL="292100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300"/>
                        <a:buChar char="●"/>
                      </a:pPr>
                      <a:r>
                        <a:rPr lang="en-US" sz="1300" b="1">
                          <a:solidFill>
                            <a:schemeClr val="accent2"/>
                          </a:solidFill>
                        </a:rPr>
                        <a:t>Expand residential and/or acute programming</a:t>
                      </a:r>
                      <a:r>
                        <a:rPr lang="en-US" sz="1300">
                          <a:solidFill>
                            <a:srgbClr val="0C0C0C"/>
                          </a:solidFill>
                        </a:rPr>
                        <a:t> for youth that present with high acuity needs</a:t>
                      </a:r>
                      <a:endParaRPr sz="1300">
                        <a:solidFill>
                          <a:srgbClr val="0C0C0C"/>
                        </a:solidFill>
                      </a:endParaRPr>
                    </a:p>
                    <a:p>
                      <a:pPr marL="292100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300"/>
                        <a:buChar char="●"/>
                      </a:pPr>
                      <a:r>
                        <a:rPr lang="en-US" sz="1300">
                          <a:solidFill>
                            <a:srgbClr val="0C0C0C"/>
                          </a:solidFill>
                        </a:rPr>
                        <a:t>Support/encourage </a:t>
                      </a:r>
                      <a:r>
                        <a:rPr lang="en-US" sz="1300" b="1">
                          <a:solidFill>
                            <a:schemeClr val="accent2"/>
                          </a:solidFill>
                        </a:rPr>
                        <a:t>existing QRTPs in developing options/treatment</a:t>
                      </a:r>
                      <a:r>
                        <a:rPr lang="en-US" sz="1300">
                          <a:solidFill>
                            <a:srgbClr val="0C0C0C"/>
                          </a:solidFill>
                        </a:rPr>
                        <a:t> for youth with high acuity needs </a:t>
                      </a:r>
                      <a:endParaRPr sz="1300">
                        <a:solidFill>
                          <a:srgbClr val="0C0C0C"/>
                        </a:solidFill>
                      </a:endParaRPr>
                    </a:p>
                  </a:txBody>
                  <a:tcPr marL="45700" marR="45700" marT="38075" marB="380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2" name="Google Shape;162;g34c808ddfae_1_11"/>
          <p:cNvGraphicFramePr/>
          <p:nvPr/>
        </p:nvGraphicFramePr>
        <p:xfrm>
          <a:off x="402213" y="1544313"/>
          <a:ext cx="8409000" cy="594280"/>
        </p:xfrm>
        <a:graphic>
          <a:graphicData uri="http://schemas.openxmlformats.org/drawingml/2006/table">
            <a:tbl>
              <a:tblPr>
                <a:noFill/>
                <a:tableStyleId>{645D6F8B-DEDD-4480-B570-6F46D48171DB}</a:tableStyleId>
              </a:tblPr>
              <a:tblGrid>
                <a:gridCol w="840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1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</a:rPr>
                        <a:t>Involved </a:t>
                      </a: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          </a:ext>
                          </a:extLst>
                        </a:rPr>
                        <a:t>Agencies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45700" marB="4570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chemeClr val="dk1"/>
                          </a:solidFill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          </a:ext>
                          </a:extLst>
                        </a:rPr>
                        <a:t>DCS, DOC, DOE, FSSA (DMHA, OMPP, BDS, DDRS)</a:t>
                      </a:r>
                      <a:endParaRPr sz="13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45700" marB="457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3" name="Google Shape;163;g34c808ddfae_1_11"/>
          <p:cNvSpPr/>
          <p:nvPr/>
        </p:nvSpPr>
        <p:spPr>
          <a:xfrm rot="5400000">
            <a:off x="4511613" y="-762975"/>
            <a:ext cx="190200" cy="84288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"/>
          <p:cNvSpPr txBox="1"/>
          <p:nvPr/>
        </p:nvSpPr>
        <p:spPr>
          <a:xfrm>
            <a:off x="148225" y="492125"/>
            <a:ext cx="8907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Multiple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state agencies continue to actively collaborate on four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work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streams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the Rapid Response Team to improve Indiana’s service array for children with high acuity need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s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6"/>
          <p:cNvSpPr txBox="1"/>
          <p:nvPr/>
        </p:nvSpPr>
        <p:spPr>
          <a:xfrm>
            <a:off x="148225" y="140542"/>
            <a:ext cx="79035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Selection </a:t>
            </a:r>
            <a:r>
              <a:rPr lang="en-US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  </a:ext>
                </a:extLst>
              </a:rPr>
              <a:t>of Core Work Streams</a:t>
            </a:r>
            <a:endParaRPr sz="2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1" name="Google Shape;171;p6"/>
          <p:cNvGraphicFramePr/>
          <p:nvPr/>
        </p:nvGraphicFramePr>
        <p:xfrm>
          <a:off x="250350" y="1811466"/>
          <a:ext cx="8447300" cy="2438025"/>
        </p:xfrm>
        <a:graphic>
          <a:graphicData uri="http://schemas.openxmlformats.org/drawingml/2006/table">
            <a:tbl>
              <a:tblPr>
                <a:noFill/>
                <a:tableStyleId>{645D6F8B-DEDD-4480-B570-6F46D48171DB}</a:tableStyleId>
              </a:tblPr>
              <a:tblGrid>
                <a:gridCol w="211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15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</a:rPr>
                        <a:t>Core Work Stream </a:t>
                      </a: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          </a:ext>
                          </a:extLst>
                        </a:rPr>
                        <a:t>Details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45700" marB="457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6"/>
                            </a:ext>
                          </a:extLst>
                        </a:rPr>
                        <a:t>CMHW</a:t>
                      </a:r>
                      <a:r>
                        <a:rPr lang="en-US" sz="1500" b="1" u="none" strike="noStrike" cap="none"/>
                        <a:t>/I Program Review </a:t>
                      </a:r>
                      <a:endParaRPr sz="1500" b="1" u="none" strike="noStrike" cap="none"/>
                    </a:p>
                  </a:txBody>
                  <a:tcPr marL="9125" marR="9125" marT="9125" marB="91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Cross-Agency </a:t>
                      </a: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Navigator</a:t>
                      </a: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b="1" u="none" strike="noStrike" cap="none"/>
                    </a:p>
                  </a:txBody>
                  <a:tcPr marL="9125" marR="9125" marT="9125" marB="91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1" u="none" strike="noStrike" cap="none"/>
                        <a:t>Intensive Foster and Respite Care </a:t>
                      </a:r>
                      <a:endParaRPr sz="1500" b="1" u="none" strike="noStrike" cap="none"/>
                    </a:p>
                  </a:txBody>
                  <a:tcPr marL="9125" marR="9125" marT="9125" marB="91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1" u="none" strike="noStrike" cap="none"/>
                        <a:t>Gatekeeper Process Review </a:t>
                      </a:r>
                      <a:endParaRPr sz="1500" b="1" u="none" strike="noStrike" cap="none"/>
                    </a:p>
                  </a:txBody>
                  <a:tcPr marL="9125" marR="9125" marT="9125" marB="9125"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4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rgbClr val="181818"/>
                          </a:solidFill>
                        </a:rPr>
                        <a:t>Conduct review of the CMHW and CMHI programs to identify strengths and improvement opportunities</a:t>
                      </a:r>
                      <a:endParaRPr sz="1300" u="none" strike="noStrike" cap="none">
                        <a:solidFill>
                          <a:srgbClr val="181818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" marR="9144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rgbClr val="181818"/>
                          </a:solidFill>
                        </a:rPr>
                        <a:t>Links access points to care coordinat</a:t>
                      </a:r>
                      <a:r>
                        <a:rPr lang="en-US" sz="1300" u="none" strike="noStrike" cap="none">
                          <a:solidFill>
                            <a:srgbClr val="181818"/>
                          </a:solidFill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          </a:ext>
                          </a:extLst>
                        </a:rPr>
                        <a:t>ion </a:t>
                      </a:r>
                      <a:r>
                        <a:rPr lang="en-US" sz="1300" u="none" strike="noStrike" cap="none">
                          <a:solidFill>
                            <a:srgbClr val="181818"/>
                          </a:solidFill>
                        </a:rPr>
                        <a:t>a</a:t>
                      </a:r>
                      <a:r>
                        <a:rPr lang="en-US" sz="1300" u="none" strike="noStrike" cap="none">
                          <a:solidFill>
                            <a:srgbClr val="181818"/>
                          </a:solidFill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8"/>
                            </a:ext>
                          </a:extLst>
                        </a:rPr>
                        <a:t>cross State agencies and programs </a:t>
                      </a:r>
                      <a:endParaRPr sz="1400" u="none" strike="noStrike" cap="none">
                        <a:solidFill>
                          <a:srgbClr val="181818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rgbClr val="181818"/>
                          </a:solidFill>
                        </a:rPr>
                        <a:t>Provides specialized foster care and respite care through intensively trained foster parents</a:t>
                      </a:r>
                      <a:endParaRPr sz="1400" u="none" strike="noStrike" cap="none">
                        <a:solidFill>
                          <a:srgbClr val="181818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rgbClr val="181818"/>
                          </a:solidFill>
                        </a:rPr>
                        <a:t>Implement enhanced gatekeeper responsibilities with pilot sites &amp; consider updates to admin</a:t>
                      </a:r>
                      <a:r>
                        <a:rPr lang="en-US" sz="1300">
                          <a:solidFill>
                            <a:srgbClr val="181818"/>
                          </a:solidFill>
                        </a:rPr>
                        <a:t>istrative</a:t>
                      </a:r>
                      <a:r>
                        <a:rPr lang="en-US" sz="1300" u="none" strike="noStrike" cap="none">
                          <a:solidFill>
                            <a:srgbClr val="181818"/>
                          </a:solidFill>
                        </a:rPr>
                        <a:t> code</a:t>
                      </a:r>
                      <a:endParaRPr sz="1300" u="none" strike="noStrike" cap="none">
                        <a:solidFill>
                          <a:srgbClr val="181818"/>
                        </a:solidFill>
                      </a:endParaRPr>
                    </a:p>
                  </a:txBody>
                  <a:tcPr marL="0" marR="0" marT="0" marB="0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72" name="Google Shape;17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6675" y="2702238"/>
            <a:ext cx="394075" cy="39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4438" y="2702238"/>
            <a:ext cx="394075" cy="39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6"/>
          <p:cNvSpPr/>
          <p:nvPr/>
        </p:nvSpPr>
        <p:spPr>
          <a:xfrm rot="5400000">
            <a:off x="4401625" y="-702988"/>
            <a:ext cx="153600" cy="4776600"/>
          </a:xfrm>
          <a:prstGeom prst="homePlate">
            <a:avLst>
              <a:gd name="adj" fmla="val 91966"/>
            </a:avLst>
          </a:prstGeom>
          <a:solidFill>
            <a:srgbClr val="B7B7B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5" name="Google Shape;175;p6"/>
          <p:cNvGraphicFramePr/>
          <p:nvPr/>
        </p:nvGraphicFramePr>
        <p:xfrm>
          <a:off x="250371" y="1089590"/>
          <a:ext cx="8447300" cy="455600"/>
        </p:xfrm>
        <a:graphic>
          <a:graphicData uri="http://schemas.openxmlformats.org/drawingml/2006/table">
            <a:tbl>
              <a:tblPr>
                <a:noFill/>
                <a:tableStyleId>{645D6F8B-DEDD-4480-B570-6F46D48171DB}</a:tableStyleId>
              </a:tblPr>
              <a:tblGrid>
                <a:gridCol w="332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5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625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FFFFFF"/>
                          </a:solidFill>
                        </a:rPr>
                        <a:t>Inputs</a:t>
                      </a:r>
                      <a:endParaRPr sz="14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25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rgbClr val="000000"/>
                          </a:solidFill>
                        </a:rPr>
                        <a:t>Workgroup's 35 improvement opportunities</a:t>
                      </a:r>
                      <a:endParaRPr sz="1300" b="1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25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300" u="none" strike="noStrike" cap="none"/>
                        <a:t>State Leadership Feedback </a:t>
                      </a:r>
                      <a:endParaRPr sz="1300" u="none" strike="noStrike" cap="none"/>
                    </a:p>
                  </a:txBody>
                  <a:tcPr marL="9125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300" u="none" strike="noStrike" cap="none"/>
                        <a:t>Project Executive Team Input</a:t>
                      </a:r>
                      <a:endParaRPr sz="1300" u="none" strike="noStrike" cap="none"/>
                    </a:p>
                  </a:txBody>
                  <a:tcPr marL="9125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6" name="Google Shape;17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50725" y="2702238"/>
            <a:ext cx="394075" cy="39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"/>
          <p:cNvSpPr txBox="1">
            <a:spLocks noGrp="1"/>
          </p:cNvSpPr>
          <p:nvPr>
            <p:ph type="sldNum" idx="12"/>
          </p:nvPr>
        </p:nvSpPr>
        <p:spPr>
          <a:xfrm>
            <a:off x="8632984" y="543001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78" name="Google Shape;178;p6"/>
          <p:cNvSpPr txBox="1"/>
          <p:nvPr/>
        </p:nvSpPr>
        <p:spPr>
          <a:xfrm>
            <a:off x="8051725" y="0"/>
            <a:ext cx="1053759" cy="1692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6"/>
          <p:cNvPicPr preferRelativeResize="0"/>
          <p:nvPr/>
        </p:nvPicPr>
        <p:blipFill rotWithShape="1">
          <a:blip r:embed="rId6">
            <a:alphaModFix/>
          </a:blip>
          <a:srcRect l="-751" t="-3987" r="-1081" b="46844"/>
          <a:stretch/>
        </p:blipFill>
        <p:spPr>
          <a:xfrm>
            <a:off x="6952460" y="39080"/>
            <a:ext cx="2194551" cy="4556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0" name="Google Shape;180;p6"/>
          <p:cNvGraphicFramePr/>
          <p:nvPr/>
        </p:nvGraphicFramePr>
        <p:xfrm>
          <a:off x="858925" y="4767217"/>
          <a:ext cx="7239000" cy="579040"/>
        </p:xfrm>
        <a:graphic>
          <a:graphicData uri="http://schemas.openxmlformats.org/drawingml/2006/table">
            <a:tbl>
              <a:tblPr>
                <a:noFill/>
                <a:tableStyleId>{645D6F8B-DEDD-4480-B570-6F46D48171DB}</a:tableStyleId>
              </a:tblPr>
              <a:tblGrid>
                <a:gridCol w="723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rgbClr val="FFFFFF"/>
                          </a:solidFill>
                        </a:rPr>
                        <a:t>Rapid Response Team – Emergent Case Support</a:t>
                      </a:r>
                      <a:endParaRPr sz="13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45700" marR="45700" marT="45700" marB="4570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/>
                        <a:t>55</a:t>
                      </a:r>
                      <a:r>
                        <a:rPr lang="en-US" sz="1300" b="1" u="none" strike="noStrike" cap="none"/>
                        <a:t>+ </a:t>
                      </a:r>
                      <a:r>
                        <a:rPr lang="en-US" sz="1300" b="1"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9"/>
                            </a:ext>
                          </a:extLst>
                        </a:rPr>
                        <a:t>Youth </a:t>
                      </a:r>
                      <a:r>
                        <a:rPr lang="en-US" sz="1300" u="none" strike="noStrike" cap="none"/>
                        <a:t>Supported to Date by a Multi-Agency Team</a:t>
                      </a:r>
                      <a:endParaRPr sz="1300" u="none" strike="noStrike" cap="none"/>
                    </a:p>
                  </a:txBody>
                  <a:tcPr marL="45700" marR="45700" marT="45700" marB="457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1" name="Google Shape;181;p6"/>
          <p:cNvSpPr/>
          <p:nvPr/>
        </p:nvSpPr>
        <p:spPr>
          <a:xfrm rot="5400000">
            <a:off x="4256725" y="2138417"/>
            <a:ext cx="254100" cy="4776600"/>
          </a:xfrm>
          <a:prstGeom prst="homePlate">
            <a:avLst>
              <a:gd name="adj" fmla="val 91966"/>
            </a:avLst>
          </a:prstGeom>
          <a:solidFill>
            <a:srgbClr val="B7B7B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38150" y="2702227"/>
            <a:ext cx="394075" cy="394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"/>
          <p:cNvSpPr txBox="1"/>
          <p:nvPr/>
        </p:nvSpPr>
        <p:spPr>
          <a:xfrm>
            <a:off x="148225" y="492113"/>
            <a:ext cx="86604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following journey map visualizes the experience of Jack*, a child with high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acuity needs navigating Indiana’s system of behavioral, mental, and developmental supports.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"/>
          <p:cNvSpPr txBox="1"/>
          <p:nvPr/>
        </p:nvSpPr>
        <p:spPr>
          <a:xfrm>
            <a:off x="148225" y="140542"/>
            <a:ext cx="79035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Meet Jack</a:t>
            </a:r>
            <a:endParaRPr sz="2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"/>
          <p:cNvSpPr txBox="1"/>
          <p:nvPr/>
        </p:nvSpPr>
        <p:spPr>
          <a:xfrm>
            <a:off x="198361" y="1823750"/>
            <a:ext cx="2739900" cy="16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Family History</a:t>
            </a: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16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Lives with biological parents, who fight often, and two siblings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16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Witnessed mental and physical abuse between his parents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"/>
          <p:cNvSpPr txBox="1"/>
          <p:nvPr/>
        </p:nvSpPr>
        <p:spPr>
          <a:xfrm>
            <a:off x="315868" y="3517081"/>
            <a:ext cx="2089200" cy="7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Entering Adolescence</a:t>
            </a:r>
            <a:endParaRPr sz="14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16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Char char="●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14-year-old male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16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Char char="●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 school freshman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16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Char char="●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Big Indiana Fever fan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"/>
          <p:cNvSpPr txBox="1"/>
          <p:nvPr/>
        </p:nvSpPr>
        <p:spPr>
          <a:xfrm>
            <a:off x="2648329" y="1248547"/>
            <a:ext cx="3731100" cy="7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Behavioral and Developmental Health</a:t>
            </a: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16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Diagnoses: oppositional defiant disorder, severe depression with self-harm behavior, developmental disabilities (IQ: 75)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"/>
          <p:cNvSpPr txBox="1"/>
          <p:nvPr/>
        </p:nvSpPr>
        <p:spPr>
          <a:xfrm>
            <a:off x="6089639" y="1945900"/>
            <a:ext cx="2856000" cy="16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Changes to Behavior</a:t>
            </a: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16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Began exhibiting aggressive behaviors to classmates and teachers in middle school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16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Increasing incidence of self harm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"/>
          <p:cNvSpPr txBox="1"/>
          <p:nvPr/>
        </p:nvSpPr>
        <p:spPr>
          <a:xfrm>
            <a:off x="6496169" y="3517075"/>
            <a:ext cx="2241900" cy="16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Subsequent Results</a:t>
            </a: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16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Recent physical assault of a younger sibling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16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Parents struggling to find care to ensure Jack’s and the family’s safety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5" name="Google Shape;195;p3"/>
          <p:cNvCxnSpPr/>
          <p:nvPr/>
        </p:nvCxnSpPr>
        <p:spPr>
          <a:xfrm>
            <a:off x="4409016" y="4107386"/>
            <a:ext cx="153900" cy="0"/>
          </a:xfrm>
          <a:prstGeom prst="straightConnector1">
            <a:avLst/>
          </a:prstGeom>
          <a:noFill/>
          <a:ln w="19050" cap="flat" cmpd="sng">
            <a:solidFill>
              <a:srgbClr val="4D383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6" name="Google Shape;196;p3"/>
          <p:cNvSpPr/>
          <p:nvPr/>
        </p:nvSpPr>
        <p:spPr>
          <a:xfrm>
            <a:off x="3632088" y="3080452"/>
            <a:ext cx="1707600" cy="189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2559" y="3290253"/>
            <a:ext cx="1477715" cy="14777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" name="Google Shape;198;p3"/>
          <p:cNvGrpSpPr/>
          <p:nvPr/>
        </p:nvGrpSpPr>
        <p:grpSpPr>
          <a:xfrm>
            <a:off x="2494307" y="3624953"/>
            <a:ext cx="685800" cy="685800"/>
            <a:chOff x="2116363" y="3797472"/>
            <a:chExt cx="685800" cy="685800"/>
          </a:xfrm>
        </p:grpSpPr>
        <p:sp>
          <p:nvSpPr>
            <p:cNvPr id="199" name="Google Shape;199;p3"/>
            <p:cNvSpPr/>
            <p:nvPr/>
          </p:nvSpPr>
          <p:spPr>
            <a:xfrm>
              <a:off x="2116363" y="3797472"/>
              <a:ext cx="685800" cy="685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0" name="Google Shape;200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08063" y="3889172"/>
              <a:ext cx="502400" cy="502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1" name="Google Shape;201;p3"/>
          <p:cNvGrpSpPr/>
          <p:nvPr/>
        </p:nvGrpSpPr>
        <p:grpSpPr>
          <a:xfrm>
            <a:off x="2968632" y="2579531"/>
            <a:ext cx="685800" cy="687300"/>
            <a:chOff x="2735750" y="2842556"/>
            <a:chExt cx="685800" cy="687300"/>
          </a:xfrm>
        </p:grpSpPr>
        <p:sp>
          <p:nvSpPr>
            <p:cNvPr id="202" name="Google Shape;202;p3"/>
            <p:cNvSpPr/>
            <p:nvPr/>
          </p:nvSpPr>
          <p:spPr>
            <a:xfrm>
              <a:off x="2735750" y="2842556"/>
              <a:ext cx="685800" cy="687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3" name="Google Shape;203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2838075" y="2908581"/>
              <a:ext cx="502400" cy="502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4" name="Google Shape;204;p3"/>
          <p:cNvGrpSpPr/>
          <p:nvPr/>
        </p:nvGrpSpPr>
        <p:grpSpPr>
          <a:xfrm>
            <a:off x="4142988" y="2200347"/>
            <a:ext cx="685800" cy="687300"/>
            <a:chOff x="4262700" y="2310972"/>
            <a:chExt cx="685800" cy="687300"/>
          </a:xfrm>
        </p:grpSpPr>
        <p:sp>
          <p:nvSpPr>
            <p:cNvPr id="205" name="Google Shape;205;p3"/>
            <p:cNvSpPr/>
            <p:nvPr/>
          </p:nvSpPr>
          <p:spPr>
            <a:xfrm>
              <a:off x="4262700" y="2310972"/>
              <a:ext cx="685800" cy="687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6" name="Google Shape;206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354400" y="2403422"/>
              <a:ext cx="502400" cy="502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7" name="Google Shape;207;p3"/>
          <p:cNvGrpSpPr/>
          <p:nvPr/>
        </p:nvGrpSpPr>
        <p:grpSpPr>
          <a:xfrm>
            <a:off x="5332464" y="2625493"/>
            <a:ext cx="685800" cy="687300"/>
            <a:chOff x="5663825" y="2842556"/>
            <a:chExt cx="685800" cy="687300"/>
          </a:xfrm>
        </p:grpSpPr>
        <p:sp>
          <p:nvSpPr>
            <p:cNvPr id="208" name="Google Shape;208;p3"/>
            <p:cNvSpPr/>
            <p:nvPr/>
          </p:nvSpPr>
          <p:spPr>
            <a:xfrm>
              <a:off x="5663825" y="2842556"/>
              <a:ext cx="685800" cy="687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9" name="Google Shape;209;p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755265" y="2934746"/>
              <a:ext cx="502920" cy="5029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0" name="Google Shape;210;p3"/>
          <p:cNvGrpSpPr/>
          <p:nvPr/>
        </p:nvGrpSpPr>
        <p:grpSpPr>
          <a:xfrm>
            <a:off x="5761432" y="3624203"/>
            <a:ext cx="685800" cy="687300"/>
            <a:chOff x="6221688" y="3824583"/>
            <a:chExt cx="685800" cy="687300"/>
          </a:xfrm>
        </p:grpSpPr>
        <p:sp>
          <p:nvSpPr>
            <p:cNvPr id="211" name="Google Shape;211;p3"/>
            <p:cNvSpPr/>
            <p:nvPr/>
          </p:nvSpPr>
          <p:spPr>
            <a:xfrm>
              <a:off x="6221688" y="3824583"/>
              <a:ext cx="685800" cy="687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2" name="Google Shape;212;p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313388" y="3917033"/>
              <a:ext cx="502400" cy="502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3"/>
          <p:cNvSpPr txBox="1"/>
          <p:nvPr/>
        </p:nvSpPr>
        <p:spPr>
          <a:xfrm>
            <a:off x="170900" y="5175425"/>
            <a:ext cx="5161500" cy="457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*Jack is a hypothetical representation of a Hoosier child with high acuity 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0"/>
                  </a:ext>
                </a:extLst>
              </a:rPr>
              <a:t>needs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based on data and workgroup members</a:t>
            </a:r>
            <a:r>
              <a:rPr lang="en-US" sz="1200"/>
              <a:t>’ experience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"/>
          <p:cNvSpPr txBox="1">
            <a:spLocks noGrp="1"/>
          </p:cNvSpPr>
          <p:nvPr>
            <p:ph type="sldNum" idx="12"/>
          </p:nvPr>
        </p:nvSpPr>
        <p:spPr>
          <a:xfrm>
            <a:off x="8632984" y="543001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15" name="Google Shape;215;p3"/>
          <p:cNvSpPr txBox="1"/>
          <p:nvPr/>
        </p:nvSpPr>
        <p:spPr>
          <a:xfrm>
            <a:off x="8051725" y="0"/>
            <a:ext cx="1053759" cy="1692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3"/>
          <p:cNvPicPr preferRelativeResize="0"/>
          <p:nvPr/>
        </p:nvPicPr>
        <p:blipFill rotWithShape="1">
          <a:blip r:embed="rId9">
            <a:alphaModFix/>
          </a:blip>
          <a:srcRect l="-751" t="-3987" r="-1081" b="46844"/>
          <a:stretch/>
        </p:blipFill>
        <p:spPr>
          <a:xfrm>
            <a:off x="6952460" y="39080"/>
            <a:ext cx="2194551" cy="455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g33a0ad62beb_0_0"/>
          <p:cNvPicPr preferRelativeResize="0"/>
          <p:nvPr/>
        </p:nvPicPr>
        <p:blipFill rotWithShape="1">
          <a:blip r:embed="rId3">
            <a:alphaModFix/>
          </a:blip>
          <a:srcRect r="16114"/>
          <a:stretch/>
        </p:blipFill>
        <p:spPr>
          <a:xfrm rot="10800000">
            <a:off x="1494074" y="1183008"/>
            <a:ext cx="4085676" cy="411538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33a0ad62beb_0_0"/>
          <p:cNvSpPr txBox="1"/>
          <p:nvPr/>
        </p:nvSpPr>
        <p:spPr>
          <a:xfrm>
            <a:off x="3762775" y="1655570"/>
            <a:ext cx="1261200" cy="508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" marR="914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Jack enters kinship care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33a0ad62beb_0_0"/>
          <p:cNvSpPr/>
          <p:nvPr/>
        </p:nvSpPr>
        <p:spPr>
          <a:xfrm>
            <a:off x="3949727" y="1061769"/>
            <a:ext cx="689700" cy="60540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33a0ad62beb_0_0"/>
          <p:cNvSpPr txBox="1"/>
          <p:nvPr/>
        </p:nvSpPr>
        <p:spPr>
          <a:xfrm>
            <a:off x="148225" y="492113"/>
            <a:ext cx="84087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map shows a hypothetical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journey Jack could experience through Indiana’s system, prior to changes being implemented.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33a0ad62beb_0_0"/>
          <p:cNvSpPr txBox="1">
            <a:spLocks noGrp="1"/>
          </p:cNvSpPr>
          <p:nvPr>
            <p:ph type="sldNum" idx="12"/>
          </p:nvPr>
        </p:nvSpPr>
        <p:spPr>
          <a:xfrm>
            <a:off x="8632984" y="543001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27" name="Google Shape;227;g33a0ad62beb_0_0"/>
          <p:cNvSpPr txBox="1"/>
          <p:nvPr/>
        </p:nvSpPr>
        <p:spPr>
          <a:xfrm>
            <a:off x="405400" y="3755638"/>
            <a:ext cx="1416300" cy="16845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" marR="914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The change in placement puts additional stress on Jack’s parents work schedule and they cannot meet his needs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33a0ad62beb_0_0"/>
          <p:cNvSpPr txBox="1"/>
          <p:nvPr/>
        </p:nvSpPr>
        <p:spPr>
          <a:xfrm>
            <a:off x="6100813" y="3566220"/>
            <a:ext cx="1416300" cy="5088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91440" marR="914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 Admitted to State Hospital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33a0ad62beb_0_0"/>
          <p:cNvSpPr/>
          <p:nvPr/>
        </p:nvSpPr>
        <p:spPr>
          <a:xfrm>
            <a:off x="4968450" y="3245670"/>
            <a:ext cx="1965900" cy="230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33a0ad62beb_0_0"/>
          <p:cNvSpPr/>
          <p:nvPr/>
        </p:nvSpPr>
        <p:spPr>
          <a:xfrm>
            <a:off x="2368644" y="2063351"/>
            <a:ext cx="190500" cy="171600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33a0ad62beb_0_0"/>
          <p:cNvSpPr/>
          <p:nvPr/>
        </p:nvSpPr>
        <p:spPr>
          <a:xfrm rot="1723286">
            <a:off x="3257179" y="2191523"/>
            <a:ext cx="185412" cy="176816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33a0ad62beb_0_0"/>
          <p:cNvSpPr/>
          <p:nvPr/>
        </p:nvSpPr>
        <p:spPr>
          <a:xfrm rot="5400000">
            <a:off x="3639966" y="2817378"/>
            <a:ext cx="171300" cy="190200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33a0ad62beb_0_0"/>
          <p:cNvSpPr/>
          <p:nvPr/>
        </p:nvSpPr>
        <p:spPr>
          <a:xfrm rot="5400000">
            <a:off x="3639966" y="3594573"/>
            <a:ext cx="171300" cy="190200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33a0ad62beb_0_0"/>
          <p:cNvSpPr/>
          <p:nvPr/>
        </p:nvSpPr>
        <p:spPr>
          <a:xfrm rot="5888656">
            <a:off x="3617632" y="4381075"/>
            <a:ext cx="171530" cy="190028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33a0ad62beb_0_0"/>
          <p:cNvSpPr/>
          <p:nvPr/>
        </p:nvSpPr>
        <p:spPr>
          <a:xfrm rot="9487816">
            <a:off x="3057696" y="4920031"/>
            <a:ext cx="186847" cy="174201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33a0ad62beb_0_0"/>
          <p:cNvSpPr/>
          <p:nvPr/>
        </p:nvSpPr>
        <p:spPr>
          <a:xfrm rot="-8672324">
            <a:off x="2174399" y="4740638"/>
            <a:ext cx="183055" cy="178557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33a0ad62beb_0_0"/>
          <p:cNvSpPr/>
          <p:nvPr/>
        </p:nvSpPr>
        <p:spPr>
          <a:xfrm rot="-5400000">
            <a:off x="1921041" y="3725516"/>
            <a:ext cx="171300" cy="190200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33a0ad62beb_0_0"/>
          <p:cNvSpPr/>
          <p:nvPr/>
        </p:nvSpPr>
        <p:spPr>
          <a:xfrm rot="-2127676">
            <a:off x="2283080" y="2917155"/>
            <a:ext cx="183055" cy="178557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33a0ad62beb_0_0"/>
          <p:cNvSpPr/>
          <p:nvPr/>
        </p:nvSpPr>
        <p:spPr>
          <a:xfrm>
            <a:off x="3372957" y="2787555"/>
            <a:ext cx="190200" cy="171300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33a0ad62beb_0_0"/>
          <p:cNvSpPr/>
          <p:nvPr/>
        </p:nvSpPr>
        <p:spPr>
          <a:xfrm>
            <a:off x="4313632" y="2787555"/>
            <a:ext cx="190200" cy="171300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33a0ad62beb_0_0"/>
          <p:cNvSpPr/>
          <p:nvPr/>
        </p:nvSpPr>
        <p:spPr>
          <a:xfrm rot="9643632">
            <a:off x="3373848" y="1371862"/>
            <a:ext cx="188144" cy="174199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33a0ad62beb_0_0"/>
          <p:cNvSpPr/>
          <p:nvPr/>
        </p:nvSpPr>
        <p:spPr>
          <a:xfrm rot="6547559">
            <a:off x="2821923" y="1832084"/>
            <a:ext cx="173052" cy="188895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33a0ad62beb_0_0"/>
          <p:cNvSpPr/>
          <p:nvPr/>
        </p:nvSpPr>
        <p:spPr>
          <a:xfrm rot="5400000">
            <a:off x="2780430" y="2558899"/>
            <a:ext cx="171600" cy="190500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33a0ad62beb_0_0"/>
          <p:cNvSpPr/>
          <p:nvPr/>
        </p:nvSpPr>
        <p:spPr>
          <a:xfrm rot="-9634817">
            <a:off x="4615057" y="1428979"/>
            <a:ext cx="187677" cy="173732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33a0ad62beb_0_0"/>
          <p:cNvSpPr/>
          <p:nvPr/>
        </p:nvSpPr>
        <p:spPr>
          <a:xfrm rot="5400000">
            <a:off x="2780368" y="3587194"/>
            <a:ext cx="171600" cy="190500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33a0ad62beb_0_0"/>
          <p:cNvSpPr/>
          <p:nvPr/>
        </p:nvSpPr>
        <p:spPr>
          <a:xfrm rot="1733027">
            <a:off x="3203898" y="4380584"/>
            <a:ext cx="185701" cy="177105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33a0ad62beb_0_0"/>
          <p:cNvSpPr/>
          <p:nvPr/>
        </p:nvSpPr>
        <p:spPr>
          <a:xfrm rot="-4582557">
            <a:off x="4498815" y="3514133"/>
            <a:ext cx="171938" cy="189255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33a0ad62beb_0_0"/>
          <p:cNvSpPr/>
          <p:nvPr/>
        </p:nvSpPr>
        <p:spPr>
          <a:xfrm>
            <a:off x="5306532" y="3275243"/>
            <a:ext cx="190200" cy="171300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33a0ad62beb_0_0"/>
          <p:cNvSpPr/>
          <p:nvPr/>
        </p:nvSpPr>
        <p:spPr>
          <a:xfrm>
            <a:off x="6601932" y="3279203"/>
            <a:ext cx="190200" cy="171300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33a0ad62beb_0_0"/>
          <p:cNvSpPr/>
          <p:nvPr/>
        </p:nvSpPr>
        <p:spPr>
          <a:xfrm>
            <a:off x="6653738" y="3270860"/>
            <a:ext cx="204000" cy="175200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33a0ad62beb_0_0"/>
          <p:cNvSpPr/>
          <p:nvPr/>
        </p:nvSpPr>
        <p:spPr>
          <a:xfrm>
            <a:off x="6681490" y="3121593"/>
            <a:ext cx="1316400" cy="47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52" name="Google Shape;252;g33a0ad62beb_0_0"/>
          <p:cNvSpPr/>
          <p:nvPr/>
        </p:nvSpPr>
        <p:spPr>
          <a:xfrm>
            <a:off x="7260627" y="3266770"/>
            <a:ext cx="204000" cy="175200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33a0ad62beb_0_0"/>
          <p:cNvSpPr/>
          <p:nvPr/>
        </p:nvSpPr>
        <p:spPr>
          <a:xfrm>
            <a:off x="6263980" y="3004995"/>
            <a:ext cx="765300" cy="61890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33a0ad62beb_0_0"/>
          <p:cNvSpPr txBox="1"/>
          <p:nvPr/>
        </p:nvSpPr>
        <p:spPr>
          <a:xfrm>
            <a:off x="8038182" y="2309457"/>
            <a:ext cx="960000" cy="2130600"/>
          </a:xfrm>
          <a:prstGeom prst="rect">
            <a:avLst/>
          </a:prstGeom>
          <a:solidFill>
            <a:srgbClr val="C9DAF8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0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Waitlisted for in-state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out-of-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state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residential care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g33a0ad62beb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84949" y="3528640"/>
            <a:ext cx="808200" cy="80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33a0ad62beb_0_0"/>
          <p:cNvSpPr/>
          <p:nvPr/>
        </p:nvSpPr>
        <p:spPr>
          <a:xfrm>
            <a:off x="716225" y="2034320"/>
            <a:ext cx="1416300" cy="2466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57" name="Google Shape;257;g33a0ad62beb_0_0"/>
          <p:cNvSpPr txBox="1"/>
          <p:nvPr/>
        </p:nvSpPr>
        <p:spPr>
          <a:xfrm>
            <a:off x="4570060" y="4256420"/>
            <a:ext cx="1416300" cy="6096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" marR="914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Jack enters Residential Care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33a0ad62beb_0_0"/>
          <p:cNvSpPr txBox="1"/>
          <p:nvPr/>
        </p:nvSpPr>
        <p:spPr>
          <a:xfrm>
            <a:off x="5265376" y="2438950"/>
            <a:ext cx="1206900" cy="6360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" marR="914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Self-harm activity leads to ED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33a0ad62beb_0_0"/>
          <p:cNvSpPr/>
          <p:nvPr/>
        </p:nvSpPr>
        <p:spPr>
          <a:xfrm>
            <a:off x="5005069" y="3036484"/>
            <a:ext cx="748500" cy="60510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33a0ad62beb_0_0"/>
          <p:cNvSpPr txBox="1"/>
          <p:nvPr/>
        </p:nvSpPr>
        <p:spPr>
          <a:xfrm>
            <a:off x="5249133" y="3005409"/>
            <a:ext cx="33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33a0ad62beb_0_0"/>
          <p:cNvSpPr/>
          <p:nvPr/>
        </p:nvSpPr>
        <p:spPr>
          <a:xfrm>
            <a:off x="4271925" y="3714870"/>
            <a:ext cx="751500" cy="60510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33a0ad62beb_0_0"/>
          <p:cNvSpPr txBox="1"/>
          <p:nvPr/>
        </p:nvSpPr>
        <p:spPr>
          <a:xfrm>
            <a:off x="4292800" y="3888545"/>
            <a:ext cx="4275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33a0ad62beb_0_0"/>
          <p:cNvSpPr/>
          <p:nvPr/>
        </p:nvSpPr>
        <p:spPr>
          <a:xfrm>
            <a:off x="1692553" y="4258658"/>
            <a:ext cx="689700" cy="60510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33a0ad62beb_0_0"/>
          <p:cNvSpPr txBox="1"/>
          <p:nvPr/>
        </p:nvSpPr>
        <p:spPr>
          <a:xfrm>
            <a:off x="1656879" y="4386166"/>
            <a:ext cx="3924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33a0ad62beb_0_0"/>
          <p:cNvSpPr txBox="1"/>
          <p:nvPr/>
        </p:nvSpPr>
        <p:spPr>
          <a:xfrm>
            <a:off x="3932671" y="1096663"/>
            <a:ext cx="3924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33a0ad62beb_0_0"/>
          <p:cNvSpPr txBox="1"/>
          <p:nvPr/>
        </p:nvSpPr>
        <p:spPr>
          <a:xfrm>
            <a:off x="169500" y="2492245"/>
            <a:ext cx="1206900" cy="8790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/>
          <a:p>
            <a:pPr marL="91440" marR="914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IEP &amp; history of multiple suspensions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g33a0ad62beb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4108" y="2115395"/>
            <a:ext cx="353202" cy="3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33a0ad62beb_0_0"/>
          <p:cNvSpPr/>
          <p:nvPr/>
        </p:nvSpPr>
        <p:spPr>
          <a:xfrm>
            <a:off x="381070" y="1935957"/>
            <a:ext cx="744900" cy="60510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33a0ad62beb_0_0"/>
          <p:cNvSpPr txBox="1"/>
          <p:nvPr/>
        </p:nvSpPr>
        <p:spPr>
          <a:xfrm>
            <a:off x="390011" y="1958675"/>
            <a:ext cx="3573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33a0ad62beb_0_0"/>
          <p:cNvSpPr/>
          <p:nvPr/>
        </p:nvSpPr>
        <p:spPr>
          <a:xfrm>
            <a:off x="2533496" y="2073065"/>
            <a:ext cx="204000" cy="175200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33a0ad62beb_0_0"/>
          <p:cNvSpPr/>
          <p:nvPr/>
        </p:nvSpPr>
        <p:spPr>
          <a:xfrm>
            <a:off x="1501370" y="2052924"/>
            <a:ext cx="204000" cy="175200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33a0ad62beb_0_0"/>
          <p:cNvSpPr/>
          <p:nvPr/>
        </p:nvSpPr>
        <p:spPr>
          <a:xfrm>
            <a:off x="5906727" y="3277195"/>
            <a:ext cx="204000" cy="175200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33a0ad62beb_0_0"/>
          <p:cNvSpPr/>
          <p:nvPr/>
        </p:nvSpPr>
        <p:spPr>
          <a:xfrm rot="-2032185">
            <a:off x="4079837" y="4360345"/>
            <a:ext cx="185715" cy="177061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33a0ad62beb_0_0"/>
          <p:cNvSpPr txBox="1"/>
          <p:nvPr/>
        </p:nvSpPr>
        <p:spPr>
          <a:xfrm>
            <a:off x="1421237" y="1276870"/>
            <a:ext cx="1261200" cy="636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/>
          <a:p>
            <a:pPr marL="91440" marR="914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Change of placement/ homebound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33a0ad62beb_0_0"/>
          <p:cNvSpPr/>
          <p:nvPr/>
        </p:nvSpPr>
        <p:spPr>
          <a:xfrm>
            <a:off x="148225" y="1292305"/>
            <a:ext cx="605100" cy="60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g33a0ad62beb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99626" y="2028499"/>
            <a:ext cx="292141" cy="29214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33a0ad62beb_0_0"/>
          <p:cNvSpPr txBox="1"/>
          <p:nvPr/>
        </p:nvSpPr>
        <p:spPr>
          <a:xfrm>
            <a:off x="1871611" y="1862518"/>
            <a:ext cx="3573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33a0ad62beb_0_0"/>
          <p:cNvSpPr/>
          <p:nvPr/>
        </p:nvSpPr>
        <p:spPr>
          <a:xfrm>
            <a:off x="1878025" y="1854943"/>
            <a:ext cx="744900" cy="60510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g33a0ad62beb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1889" y="1355030"/>
            <a:ext cx="471333" cy="471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33a0ad62beb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96711" y="1998368"/>
            <a:ext cx="324600" cy="3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33a0ad62beb_0_0"/>
          <p:cNvSpPr txBox="1"/>
          <p:nvPr/>
        </p:nvSpPr>
        <p:spPr>
          <a:xfrm>
            <a:off x="1884065" y="1871541"/>
            <a:ext cx="3573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g33a0ad62beb_0_0"/>
          <p:cNvPicPr preferRelativeResize="0"/>
          <p:nvPr/>
        </p:nvPicPr>
        <p:blipFill rotWithShape="1">
          <a:blip r:embed="rId8">
            <a:alphaModFix/>
          </a:blip>
          <a:srcRect r="5392"/>
          <a:stretch/>
        </p:blipFill>
        <p:spPr>
          <a:xfrm>
            <a:off x="1906148" y="4435225"/>
            <a:ext cx="291369" cy="278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33a0ad62beb_0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61901" y="2070770"/>
            <a:ext cx="387798" cy="370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33a0ad62beb_0_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152552" y="1256373"/>
            <a:ext cx="283367" cy="270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33a0ad62beb_0_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452112" y="3835517"/>
            <a:ext cx="391206" cy="370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33a0ad62beb_0_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190707" y="3226536"/>
            <a:ext cx="388492" cy="370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33a0ad62beb_0_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510574" y="3181679"/>
            <a:ext cx="283375" cy="31471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33a0ad62beb_0_0"/>
          <p:cNvSpPr txBox="1"/>
          <p:nvPr/>
        </p:nvSpPr>
        <p:spPr>
          <a:xfrm>
            <a:off x="148225" y="140542"/>
            <a:ext cx="79035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Jack’s Journey</a:t>
            </a:r>
            <a:endParaRPr sz="2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33a0ad62beb_0_0"/>
          <p:cNvSpPr/>
          <p:nvPr/>
        </p:nvSpPr>
        <p:spPr>
          <a:xfrm rot="-2700000">
            <a:off x="4879577" y="2514823"/>
            <a:ext cx="190070" cy="171403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33a0ad62beb_0_0"/>
          <p:cNvSpPr/>
          <p:nvPr/>
        </p:nvSpPr>
        <p:spPr>
          <a:xfrm rot="-5524855">
            <a:off x="5046144" y="1936244"/>
            <a:ext cx="190025" cy="171416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33a0ad62beb_0_0"/>
          <p:cNvSpPr txBox="1"/>
          <p:nvPr/>
        </p:nvSpPr>
        <p:spPr>
          <a:xfrm>
            <a:off x="8051725" y="0"/>
            <a:ext cx="1053900" cy="16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g33a0ad62beb_0_0"/>
          <p:cNvPicPr preferRelativeResize="0"/>
          <p:nvPr/>
        </p:nvPicPr>
        <p:blipFill rotWithShape="1">
          <a:blip r:embed="rId14">
            <a:alphaModFix/>
          </a:blip>
          <a:srcRect l="-753" t="-3988" r="-1077" b="46845"/>
          <a:stretch/>
        </p:blipFill>
        <p:spPr>
          <a:xfrm>
            <a:off x="6952460" y="39080"/>
            <a:ext cx="2194551" cy="455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1"/>
          <p:cNvSpPr txBox="1"/>
          <p:nvPr/>
        </p:nvSpPr>
        <p:spPr>
          <a:xfrm>
            <a:off x="1115013" y="3417804"/>
            <a:ext cx="1089000" cy="743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" marR="914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Parents cannot meet Jack’s needs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1"/>
          <p:cNvSpPr txBox="1"/>
          <p:nvPr/>
        </p:nvSpPr>
        <p:spPr>
          <a:xfrm>
            <a:off x="148225" y="140542"/>
            <a:ext cx="79035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Jack’s Journey - Improvement Opportunities</a:t>
            </a:r>
            <a:endParaRPr sz="2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1"/>
          <p:cNvSpPr/>
          <p:nvPr/>
        </p:nvSpPr>
        <p:spPr>
          <a:xfrm rot="-3737693">
            <a:off x="4486673" y="2514051"/>
            <a:ext cx="134862" cy="128686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1"/>
          <p:cNvSpPr/>
          <p:nvPr/>
        </p:nvSpPr>
        <p:spPr>
          <a:xfrm>
            <a:off x="692650" y="2494004"/>
            <a:ext cx="1416300" cy="199500"/>
          </a:xfrm>
          <a:prstGeom prst="rect">
            <a:avLst/>
          </a:prstGeom>
          <a:solidFill>
            <a:srgbClr val="0C0C0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301" name="Google Shape;301;p11"/>
          <p:cNvPicPr preferRelativeResize="0"/>
          <p:nvPr/>
        </p:nvPicPr>
        <p:blipFill rotWithShape="1">
          <a:blip r:embed="rId3">
            <a:alphaModFix/>
          </a:blip>
          <a:srcRect r="16114"/>
          <a:stretch/>
        </p:blipFill>
        <p:spPr>
          <a:xfrm rot="10800000">
            <a:off x="1956712" y="1842715"/>
            <a:ext cx="2892919" cy="309019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1"/>
          <p:cNvSpPr txBox="1"/>
          <p:nvPr/>
        </p:nvSpPr>
        <p:spPr>
          <a:xfrm>
            <a:off x="1474150" y="2096079"/>
            <a:ext cx="1089000" cy="3474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9125" rIns="0" bIns="0" anchor="ctr" anchorCtr="0">
            <a:noAutofit/>
          </a:bodyPr>
          <a:lstStyle/>
          <a:p>
            <a:pPr marL="91440" marR="914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Expulsion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1"/>
          <p:cNvSpPr txBox="1"/>
          <p:nvPr/>
        </p:nvSpPr>
        <p:spPr>
          <a:xfrm>
            <a:off x="4199614" y="4167829"/>
            <a:ext cx="996600" cy="5604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" marR="914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Enters Residential Care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1"/>
          <p:cNvSpPr txBox="1"/>
          <p:nvPr/>
        </p:nvSpPr>
        <p:spPr>
          <a:xfrm>
            <a:off x="4698588" y="2442948"/>
            <a:ext cx="868800" cy="8595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" marR="914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Self-harm leads to ED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1"/>
          <p:cNvSpPr/>
          <p:nvPr/>
        </p:nvSpPr>
        <p:spPr>
          <a:xfrm>
            <a:off x="4416791" y="3391541"/>
            <a:ext cx="1392000" cy="1728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1"/>
          <p:cNvSpPr txBox="1"/>
          <p:nvPr/>
        </p:nvSpPr>
        <p:spPr>
          <a:xfrm>
            <a:off x="3439708" y="2264679"/>
            <a:ext cx="971980" cy="49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Jack enters kinship care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1"/>
          <p:cNvSpPr txBox="1"/>
          <p:nvPr/>
        </p:nvSpPr>
        <p:spPr>
          <a:xfrm>
            <a:off x="5453475" y="3698954"/>
            <a:ext cx="1162200" cy="7017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91440" marR="914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 Admitted to State Hospital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8" name="Google Shape;308;p11"/>
          <p:cNvGrpSpPr/>
          <p:nvPr/>
        </p:nvGrpSpPr>
        <p:grpSpPr>
          <a:xfrm>
            <a:off x="1699078" y="2339060"/>
            <a:ext cx="616195" cy="556122"/>
            <a:chOff x="1056421" y="1304774"/>
            <a:chExt cx="820500" cy="750300"/>
          </a:xfrm>
        </p:grpSpPr>
        <p:sp>
          <p:nvSpPr>
            <p:cNvPr id="309" name="Google Shape;309;p11"/>
            <p:cNvSpPr/>
            <p:nvPr/>
          </p:nvSpPr>
          <p:spPr>
            <a:xfrm>
              <a:off x="1056421" y="1304774"/>
              <a:ext cx="820500" cy="750300"/>
            </a:xfrm>
            <a:prstGeom prst="star7">
              <a:avLst>
                <a:gd name="adj" fmla="val 34601"/>
                <a:gd name="hf" fmla="val 102572"/>
                <a:gd name="vf" fmla="val 105210"/>
              </a:avLst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0" name="Google Shape;310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18791" y="1496111"/>
              <a:ext cx="516375" cy="5002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1" name="Google Shape;311;p11"/>
          <p:cNvSpPr txBox="1"/>
          <p:nvPr/>
        </p:nvSpPr>
        <p:spPr>
          <a:xfrm>
            <a:off x="1693772" y="2380438"/>
            <a:ext cx="295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1"/>
          <p:cNvSpPr/>
          <p:nvPr/>
        </p:nvSpPr>
        <p:spPr>
          <a:xfrm>
            <a:off x="4279246" y="3165470"/>
            <a:ext cx="618900" cy="55620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05153" y="3316663"/>
            <a:ext cx="388492" cy="37077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1"/>
          <p:cNvSpPr txBox="1"/>
          <p:nvPr/>
        </p:nvSpPr>
        <p:spPr>
          <a:xfrm>
            <a:off x="4455492" y="3137807"/>
            <a:ext cx="2787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1"/>
          <p:cNvSpPr/>
          <p:nvPr/>
        </p:nvSpPr>
        <p:spPr>
          <a:xfrm>
            <a:off x="3672646" y="3973908"/>
            <a:ext cx="621600" cy="55620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1"/>
          <p:cNvSpPr txBox="1"/>
          <p:nvPr/>
        </p:nvSpPr>
        <p:spPr>
          <a:xfrm>
            <a:off x="3651896" y="4130339"/>
            <a:ext cx="3537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87849" y="4066589"/>
            <a:ext cx="391206" cy="370762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1"/>
          <p:cNvSpPr/>
          <p:nvPr/>
        </p:nvSpPr>
        <p:spPr>
          <a:xfrm>
            <a:off x="2055052" y="3944688"/>
            <a:ext cx="570600" cy="55620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1"/>
          <p:cNvSpPr txBox="1"/>
          <p:nvPr/>
        </p:nvSpPr>
        <p:spPr>
          <a:xfrm>
            <a:off x="2035809" y="3955604"/>
            <a:ext cx="3246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11"/>
          <p:cNvPicPr preferRelativeResize="0"/>
          <p:nvPr/>
        </p:nvPicPr>
        <p:blipFill rotWithShape="1">
          <a:blip r:embed="rId7">
            <a:alphaModFix/>
          </a:blip>
          <a:srcRect r="5392"/>
          <a:stretch/>
        </p:blipFill>
        <p:spPr>
          <a:xfrm>
            <a:off x="2215443" y="4083709"/>
            <a:ext cx="291369" cy="278079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1"/>
          <p:cNvSpPr/>
          <p:nvPr/>
        </p:nvSpPr>
        <p:spPr>
          <a:xfrm>
            <a:off x="3418264" y="1802554"/>
            <a:ext cx="570600" cy="55620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1"/>
          <p:cNvSpPr txBox="1"/>
          <p:nvPr/>
        </p:nvSpPr>
        <p:spPr>
          <a:xfrm>
            <a:off x="3398528" y="1813470"/>
            <a:ext cx="3246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72743" y="1997348"/>
            <a:ext cx="283367" cy="270454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1"/>
          <p:cNvSpPr/>
          <p:nvPr/>
        </p:nvSpPr>
        <p:spPr>
          <a:xfrm>
            <a:off x="2575963" y="2503753"/>
            <a:ext cx="135000" cy="128700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1"/>
          <p:cNvSpPr/>
          <p:nvPr/>
        </p:nvSpPr>
        <p:spPr>
          <a:xfrm rot="1808699">
            <a:off x="3204108" y="2601115"/>
            <a:ext cx="133217" cy="130388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1"/>
          <p:cNvSpPr/>
          <p:nvPr/>
        </p:nvSpPr>
        <p:spPr>
          <a:xfrm rot="5400000">
            <a:off x="3472572" y="3073889"/>
            <a:ext cx="128400" cy="134700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1"/>
          <p:cNvSpPr/>
          <p:nvPr/>
        </p:nvSpPr>
        <p:spPr>
          <a:xfrm rot="5400000">
            <a:off x="3472572" y="3657474"/>
            <a:ext cx="128400" cy="134700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1"/>
          <p:cNvSpPr/>
          <p:nvPr/>
        </p:nvSpPr>
        <p:spPr>
          <a:xfrm rot="5858328">
            <a:off x="3456915" y="4248217"/>
            <a:ext cx="128642" cy="134411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1"/>
          <p:cNvSpPr/>
          <p:nvPr/>
        </p:nvSpPr>
        <p:spPr>
          <a:xfrm rot="9417225">
            <a:off x="3063270" y="4649452"/>
            <a:ext cx="133342" cy="129442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1"/>
          <p:cNvSpPr/>
          <p:nvPr/>
        </p:nvSpPr>
        <p:spPr>
          <a:xfrm rot="-8575339">
            <a:off x="2437074" y="4515656"/>
            <a:ext cx="132361" cy="130861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1"/>
          <p:cNvSpPr/>
          <p:nvPr/>
        </p:nvSpPr>
        <p:spPr>
          <a:xfrm rot="-5400000">
            <a:off x="2255490" y="3756024"/>
            <a:ext cx="128400" cy="134700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1"/>
          <p:cNvSpPr/>
          <p:nvPr/>
        </p:nvSpPr>
        <p:spPr>
          <a:xfrm rot="-2224661">
            <a:off x="2514055" y="3146460"/>
            <a:ext cx="132361" cy="130861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1"/>
          <p:cNvSpPr/>
          <p:nvPr/>
        </p:nvSpPr>
        <p:spPr>
          <a:xfrm>
            <a:off x="3287081" y="3047549"/>
            <a:ext cx="134700" cy="128400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1"/>
          <p:cNvSpPr/>
          <p:nvPr/>
        </p:nvSpPr>
        <p:spPr>
          <a:xfrm>
            <a:off x="3953139" y="3047549"/>
            <a:ext cx="134700" cy="128400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1"/>
          <p:cNvSpPr/>
          <p:nvPr/>
        </p:nvSpPr>
        <p:spPr>
          <a:xfrm rot="9581948">
            <a:off x="3287369" y="1985116"/>
            <a:ext cx="134025" cy="129566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1"/>
          <p:cNvSpPr/>
          <p:nvPr/>
        </p:nvSpPr>
        <p:spPr>
          <a:xfrm rot="6485934">
            <a:off x="2893444" y="2333818"/>
            <a:ext cx="129403" cy="134431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1"/>
          <p:cNvSpPr/>
          <p:nvPr/>
        </p:nvSpPr>
        <p:spPr>
          <a:xfrm rot="5400000">
            <a:off x="2863878" y="2879800"/>
            <a:ext cx="128700" cy="135000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1"/>
          <p:cNvSpPr/>
          <p:nvPr/>
        </p:nvSpPr>
        <p:spPr>
          <a:xfrm rot="-9572048">
            <a:off x="4166042" y="2027922"/>
            <a:ext cx="133848" cy="129389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1"/>
          <p:cNvSpPr/>
          <p:nvPr/>
        </p:nvSpPr>
        <p:spPr>
          <a:xfrm rot="5400000">
            <a:off x="2863834" y="3651934"/>
            <a:ext cx="128700" cy="135000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1"/>
          <p:cNvSpPr/>
          <p:nvPr/>
        </p:nvSpPr>
        <p:spPr>
          <a:xfrm rot="1815386">
            <a:off x="3166479" y="4244828"/>
            <a:ext cx="133367" cy="130539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1"/>
          <p:cNvSpPr/>
          <p:nvPr/>
        </p:nvSpPr>
        <p:spPr>
          <a:xfrm rot="-4623928">
            <a:off x="4080844" y="3596919"/>
            <a:ext cx="128665" cy="134196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5261851" y="3413721"/>
            <a:ext cx="134700" cy="128400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5930637" y="3416721"/>
            <a:ext cx="134700" cy="128400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5261850" y="4754375"/>
            <a:ext cx="2203200" cy="859500"/>
          </a:xfrm>
          <a:prstGeom prst="wedgeRectCallout">
            <a:avLst>
              <a:gd name="adj1" fmla="val -18126"/>
              <a:gd name="adj2" fmla="val -97999"/>
            </a:avLst>
          </a:prstGeom>
          <a:solidFill>
            <a:srgbClr val="C9DAF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Gatekeeper Process Changes</a:t>
            </a:r>
            <a:r>
              <a:rPr lang="en-US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 resources for gatekeepers to provide more comprehensive care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1"/>
          <p:cNvSpPr/>
          <p:nvPr/>
        </p:nvSpPr>
        <p:spPr>
          <a:xfrm>
            <a:off x="1727514" y="4635879"/>
            <a:ext cx="1995600" cy="992700"/>
          </a:xfrm>
          <a:prstGeom prst="wedgeRectCallout">
            <a:avLst>
              <a:gd name="adj1" fmla="val -21375"/>
              <a:gd name="adj2" fmla="val -70467"/>
            </a:avLst>
          </a:prstGeom>
          <a:solidFill>
            <a:srgbClr val="C9DAF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Intensive Respite Care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provides </a:t>
            </a:r>
            <a:r>
              <a:rPr lang="en-US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short-term care from highly trained caregivers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provide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rest for families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1"/>
          <p:cNvSpPr/>
          <p:nvPr/>
        </p:nvSpPr>
        <p:spPr>
          <a:xfrm>
            <a:off x="4616800" y="1183154"/>
            <a:ext cx="2045100" cy="1175700"/>
          </a:xfrm>
          <a:prstGeom prst="wedgeRectCallout">
            <a:avLst>
              <a:gd name="adj1" fmla="val -82183"/>
              <a:gd name="adj2" fmla="val 26803"/>
            </a:avLst>
          </a:prstGeom>
          <a:solidFill>
            <a:srgbClr val="C9DAF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Intensive Foster Care</a:t>
            </a:r>
            <a:r>
              <a:rPr lang="en-US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utilizes </a:t>
            </a:r>
            <a:r>
              <a:rPr lang="en-US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highly trained foster parents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provide </a:t>
            </a:r>
            <a:r>
              <a:rPr lang="en-US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holistic care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meet acute needs and maintain </a:t>
            </a:r>
            <a:r>
              <a:rPr lang="en-US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placement stability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230950" y="1183154"/>
            <a:ext cx="2894399" cy="826325"/>
          </a:xfrm>
          <a:prstGeom prst="wedgeRectCallout">
            <a:avLst>
              <a:gd name="adj1" fmla="val -33136"/>
              <a:gd name="adj2" fmla="val 95181"/>
            </a:avLst>
          </a:prstGeom>
          <a:solidFill>
            <a:srgbClr val="C9DAF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Cross-Agency Navigator</a:t>
            </a:r>
            <a:r>
              <a:rPr lang="en-US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provides </a:t>
            </a:r>
            <a:r>
              <a:rPr lang="en-US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system-wide care coordination consultation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program coordinators serving children at-risk of expulsion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8" name="Google Shape;348;p11"/>
          <p:cNvGrpSpPr/>
          <p:nvPr/>
        </p:nvGrpSpPr>
        <p:grpSpPr>
          <a:xfrm>
            <a:off x="449297" y="2339060"/>
            <a:ext cx="621501" cy="556122"/>
            <a:chOff x="1049357" y="1304774"/>
            <a:chExt cx="827564" cy="750300"/>
          </a:xfrm>
        </p:grpSpPr>
        <p:sp>
          <p:nvSpPr>
            <p:cNvPr id="349" name="Google Shape;349;p11"/>
            <p:cNvSpPr/>
            <p:nvPr/>
          </p:nvSpPr>
          <p:spPr>
            <a:xfrm>
              <a:off x="1056421" y="1304774"/>
              <a:ext cx="820500" cy="750300"/>
            </a:xfrm>
            <a:prstGeom prst="star7">
              <a:avLst>
                <a:gd name="adj" fmla="val 34601"/>
                <a:gd name="hf" fmla="val 102572"/>
                <a:gd name="vf" fmla="val 105210"/>
              </a:avLst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1"/>
            <p:cNvSpPr txBox="1"/>
            <p:nvPr/>
          </p:nvSpPr>
          <p:spPr>
            <a:xfrm>
              <a:off x="1049357" y="1360600"/>
              <a:ext cx="3936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1" name="Google Shape;351;p11"/>
          <p:cNvSpPr txBox="1"/>
          <p:nvPr/>
        </p:nvSpPr>
        <p:spPr>
          <a:xfrm>
            <a:off x="64625" y="2828554"/>
            <a:ext cx="1089000" cy="4542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9125" rIns="27425" bIns="0" anchor="ctr" anchorCtr="0">
            <a:noAutofit/>
          </a:bodyPr>
          <a:lstStyle/>
          <a:p>
            <a:pPr marL="91440" marR="914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IEP &amp; Homebound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1"/>
          <p:cNvSpPr/>
          <p:nvPr/>
        </p:nvSpPr>
        <p:spPr>
          <a:xfrm>
            <a:off x="5808775" y="3307225"/>
            <a:ext cx="2293200" cy="347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53" name="Google Shape;353;p11"/>
          <p:cNvSpPr/>
          <p:nvPr/>
        </p:nvSpPr>
        <p:spPr>
          <a:xfrm>
            <a:off x="6481051" y="3413721"/>
            <a:ext cx="134700" cy="128400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7750" y="2503952"/>
            <a:ext cx="324600" cy="3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1"/>
          <p:cNvSpPr/>
          <p:nvPr/>
        </p:nvSpPr>
        <p:spPr>
          <a:xfrm>
            <a:off x="5587991" y="3165470"/>
            <a:ext cx="618900" cy="55620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80242" y="3323575"/>
            <a:ext cx="283375" cy="31471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1"/>
          <p:cNvSpPr/>
          <p:nvPr/>
        </p:nvSpPr>
        <p:spPr>
          <a:xfrm>
            <a:off x="7602100" y="3932354"/>
            <a:ext cx="1392000" cy="1418400"/>
          </a:xfrm>
          <a:prstGeom prst="wedgeRectCallout">
            <a:avLst>
              <a:gd name="adj1" fmla="val -120634"/>
              <a:gd name="adj2" fmla="val -54892"/>
            </a:avLst>
          </a:prstGeom>
          <a:solidFill>
            <a:srgbClr val="C9DAF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Cross-Agency Navigator</a:t>
            </a:r>
            <a:r>
              <a:rPr lang="en-US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provides </a:t>
            </a:r>
            <a:r>
              <a:rPr lang="en-US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system- wide care coordination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consultation to children in NDI</a:t>
            </a:r>
            <a:r>
              <a:rPr lang="en-US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1"/>
          <p:cNvSpPr txBox="1"/>
          <p:nvPr/>
        </p:nvSpPr>
        <p:spPr>
          <a:xfrm>
            <a:off x="7097800" y="2623750"/>
            <a:ext cx="1053900" cy="6378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91440" marR="914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8. Return to community care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9" name="Google Shape;359;p11"/>
          <p:cNvGrpSpPr/>
          <p:nvPr/>
        </p:nvGrpSpPr>
        <p:grpSpPr>
          <a:xfrm>
            <a:off x="7202271" y="3166332"/>
            <a:ext cx="618900" cy="556200"/>
            <a:chOff x="8314096" y="2618691"/>
            <a:chExt cx="618900" cy="556200"/>
          </a:xfrm>
        </p:grpSpPr>
        <p:sp>
          <p:nvSpPr>
            <p:cNvPr id="360" name="Google Shape;360;p11"/>
            <p:cNvSpPr/>
            <p:nvPr/>
          </p:nvSpPr>
          <p:spPr>
            <a:xfrm>
              <a:off x="8314096" y="2618691"/>
              <a:ext cx="618900" cy="556200"/>
            </a:xfrm>
            <a:prstGeom prst="star7">
              <a:avLst>
                <a:gd name="adj" fmla="val 34601"/>
                <a:gd name="hf" fmla="val 102572"/>
                <a:gd name="vf" fmla="val 105210"/>
              </a:avLst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1" name="Google Shape;361;p1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525653" y="2734503"/>
              <a:ext cx="324600" cy="324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2" name="Google Shape;362;p11"/>
          <p:cNvSpPr/>
          <p:nvPr/>
        </p:nvSpPr>
        <p:spPr>
          <a:xfrm>
            <a:off x="1298063" y="2529028"/>
            <a:ext cx="135000" cy="128700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1"/>
          <p:cNvSpPr/>
          <p:nvPr/>
        </p:nvSpPr>
        <p:spPr>
          <a:xfrm rot="-5400000">
            <a:off x="4486578" y="2514205"/>
            <a:ext cx="134700" cy="128400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1"/>
          <p:cNvSpPr txBox="1">
            <a:spLocks noGrp="1"/>
          </p:cNvSpPr>
          <p:nvPr>
            <p:ph type="sldNum" idx="12"/>
          </p:nvPr>
        </p:nvSpPr>
        <p:spPr>
          <a:xfrm>
            <a:off x="8632984" y="543001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365" name="Google Shape;365;p11"/>
          <p:cNvSpPr txBox="1"/>
          <p:nvPr/>
        </p:nvSpPr>
        <p:spPr>
          <a:xfrm>
            <a:off x="148225" y="492113"/>
            <a:ext cx="86604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project’s core work streams impact various points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2"/>
                  </a:ext>
                </a:extLst>
              </a:rPr>
              <a:t>of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Jack’s potential journey through Indiana’s system.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1"/>
          <p:cNvSpPr txBox="1"/>
          <p:nvPr/>
        </p:nvSpPr>
        <p:spPr>
          <a:xfrm>
            <a:off x="8051725" y="0"/>
            <a:ext cx="1053759" cy="1692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Google Shape;367;p11"/>
          <p:cNvPicPr preferRelativeResize="0"/>
          <p:nvPr/>
        </p:nvPicPr>
        <p:blipFill rotWithShape="1">
          <a:blip r:embed="rId12">
            <a:alphaModFix/>
          </a:blip>
          <a:srcRect l="-751" t="-3987" r="-1081" b="46844"/>
          <a:stretch/>
        </p:blipFill>
        <p:spPr>
          <a:xfrm>
            <a:off x="6952460" y="39080"/>
            <a:ext cx="2194551" cy="455606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1"/>
          <p:cNvSpPr/>
          <p:nvPr/>
        </p:nvSpPr>
        <p:spPr>
          <a:xfrm>
            <a:off x="7014451" y="3413721"/>
            <a:ext cx="134700" cy="128400"/>
          </a:xfrm>
          <a:prstGeom prst="chevron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1"/>
          <p:cNvSpPr/>
          <p:nvPr/>
        </p:nvSpPr>
        <p:spPr>
          <a:xfrm>
            <a:off x="64650" y="4220125"/>
            <a:ext cx="1479900" cy="1418400"/>
          </a:xfrm>
          <a:prstGeom prst="wedgeRectCallout">
            <a:avLst>
              <a:gd name="adj1" fmla="val 88344"/>
              <a:gd name="adj2" fmla="val -45326"/>
            </a:avLst>
          </a:prstGeom>
          <a:solidFill>
            <a:srgbClr val="C9DAF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CMHW/I Services 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 </a:t>
            </a:r>
            <a:r>
              <a:rPr lang="en-US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comprehensive community-based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care that supports </a:t>
            </a:r>
            <a:r>
              <a:rPr lang="en-US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mental/behavioral needs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1"/>
          <p:cNvSpPr/>
          <p:nvPr/>
        </p:nvSpPr>
        <p:spPr>
          <a:xfrm>
            <a:off x="7555575" y="1092638"/>
            <a:ext cx="1479900" cy="1418400"/>
          </a:xfrm>
          <a:prstGeom prst="wedgeRectCallout">
            <a:avLst>
              <a:gd name="adj1" fmla="val -32918"/>
              <a:gd name="adj2" fmla="val 60722"/>
            </a:avLst>
          </a:prstGeom>
          <a:solidFill>
            <a:srgbClr val="C9DAF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CMHW/I Services 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offer </a:t>
            </a:r>
            <a:r>
              <a:rPr lang="en-US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intensive support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mental/behavioral needs to </a:t>
            </a:r>
            <a:r>
              <a:rPr lang="en-US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 stability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the community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4781d59b38_1_8"/>
          <p:cNvSpPr txBox="1">
            <a:spLocks noGrp="1"/>
          </p:cNvSpPr>
          <p:nvPr>
            <p:ph type="sldNum" idx="12"/>
          </p:nvPr>
        </p:nvSpPr>
        <p:spPr>
          <a:xfrm>
            <a:off x="8598309" y="5387637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377" name="Google Shape;377;g34781d59b38_1_8"/>
          <p:cNvSpPr txBox="1"/>
          <p:nvPr/>
        </p:nvSpPr>
        <p:spPr>
          <a:xfrm>
            <a:off x="8051725" y="0"/>
            <a:ext cx="1053900" cy="16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8" name="Google Shape;378;g34781d59b38_1_8"/>
          <p:cNvPicPr preferRelativeResize="0"/>
          <p:nvPr/>
        </p:nvPicPr>
        <p:blipFill rotWithShape="1">
          <a:blip r:embed="rId3">
            <a:alphaModFix/>
          </a:blip>
          <a:srcRect l="-753" t="-3988" r="-1078" b="46845"/>
          <a:stretch/>
        </p:blipFill>
        <p:spPr>
          <a:xfrm>
            <a:off x="6952460" y="39080"/>
            <a:ext cx="2194551" cy="455606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g34781d59b38_1_8"/>
          <p:cNvSpPr txBox="1"/>
          <p:nvPr/>
        </p:nvSpPr>
        <p:spPr>
          <a:xfrm>
            <a:off x="152400" y="100275"/>
            <a:ext cx="86997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3"/>
                  </a:ext>
                </a:extLst>
              </a:rPr>
              <a:t>CMHW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/CMHI Program Review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g34781d59b38_1_8"/>
          <p:cNvSpPr txBox="1"/>
          <p:nvPr/>
        </p:nvSpPr>
        <p:spPr>
          <a:xfrm>
            <a:off x="167150" y="603800"/>
            <a:ext cx="8851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4"/>
                  </a:ext>
                </a:extLst>
              </a:rPr>
              <a:t>CHANP is expanding on the previous work completed around the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5"/>
                  </a:ext>
                </a:extLst>
              </a:rPr>
              <a:t>Child Mental Health Wraparound (CMHW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6"/>
                  </a:ext>
                </a:extLst>
              </a:rPr>
              <a:t> - DMHA) and Children’s Mental Health Initiative (CMHI - DCS) programs to consider opportunities to better serve children with acute/complex needs in the community.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81" name="Google Shape;381;g34781d59b38_1_8"/>
          <p:cNvGraphicFramePr/>
          <p:nvPr/>
        </p:nvGraphicFramePr>
        <p:xfrm>
          <a:off x="343500" y="1393150"/>
          <a:ext cx="8317500" cy="822930"/>
        </p:xfrm>
        <a:graphic>
          <a:graphicData uri="http://schemas.openxmlformats.org/drawingml/2006/table">
            <a:tbl>
              <a:tblPr>
                <a:noFill/>
                <a:tableStyleId>{645D6F8B-DEDD-4480-B570-6F46D48171DB}</a:tableStyleId>
              </a:tblPr>
              <a:tblGrid>
                <a:gridCol w="105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200">
                <a:tc>
                  <a:txBody>
                    <a:bodyPr/>
                    <a:lstStyle/>
                    <a:p>
                      <a:pPr marL="0" marR="45354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7"/>
                            </a:ext>
                          </a:extLst>
                        </a:rPr>
                        <a:t>Project Goal 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/>
                        <a:t>Identify improvement opportunities and possible cost containment options through a collaborative effort to improve Wraparound services for children and families across the continuum of care, regardless of diagnosis, insurance, or agency involvement.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2" name="Google Shape;382;g34781d59b38_1_8"/>
          <p:cNvGraphicFramePr/>
          <p:nvPr/>
        </p:nvGraphicFramePr>
        <p:xfrm>
          <a:off x="343500" y="2729750"/>
          <a:ext cx="3893650" cy="2864450"/>
        </p:xfrm>
        <a:graphic>
          <a:graphicData uri="http://schemas.openxmlformats.org/drawingml/2006/table">
            <a:tbl>
              <a:tblPr>
                <a:noFill/>
                <a:tableStyleId>{645D6F8B-DEDD-4480-B570-6F46D48171DB}</a:tableStyleId>
              </a:tblPr>
              <a:tblGrid>
                <a:gridCol w="89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7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FFFFFF"/>
                          </a:solidFill>
                        </a:rPr>
                        <a:t>Current Activities</a:t>
                      </a:r>
                      <a:endParaRPr sz="14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425">
                <a:tc>
                  <a:txBody>
                    <a:bodyPr/>
                    <a:lstStyle/>
                    <a:p>
                      <a:pPr marL="4572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/>
                        <a:t>Holding stakeholder engagement sessions with relevant agencies (ex. Office of M</a:t>
                      </a:r>
                      <a:r>
                        <a:rPr lang="en-US"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8"/>
                            </a:ext>
                          </a:extLst>
                        </a:rPr>
                        <a:t>edicaid </a:t>
                      </a:r>
                      <a:r>
                        <a:rPr lang="en-US"/>
                        <a:t>Policy and Planning) and wraparound providers </a:t>
                      </a:r>
                      <a:endParaRPr sz="1400" u="none" strike="noStrike" cap="none"/>
                    </a:p>
                  </a:txBody>
                  <a:tcPr marL="91425" marR="9142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125">
                <a:tc>
                  <a:txBody>
                    <a:bodyPr/>
                    <a:lstStyle/>
                    <a:p>
                      <a:pPr marL="4572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/>
                        <a:t>Mapping existing services to determine service gaps and other barriers </a:t>
                      </a:r>
                      <a:endParaRPr sz="1400" u="none" strike="noStrike" cap="none"/>
                    </a:p>
                  </a:txBody>
                  <a:tcPr marL="91425" marR="914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125">
                <a:tc>
                  <a:txBody>
                    <a:bodyPr/>
                    <a:lstStyle/>
                    <a:p>
                      <a:pPr marL="4572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Developing and refining improvement opportunities for state leadership consideration </a:t>
                      </a:r>
                      <a:endParaRPr sz="1400" u="none" strike="noStrike" cap="none"/>
                    </a:p>
                  </a:txBody>
                  <a:tcPr marL="91425" marR="9142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83" name="Google Shape;383;g34781d59b38_1_8"/>
          <p:cNvGraphicFramePr/>
          <p:nvPr/>
        </p:nvGraphicFramePr>
        <p:xfrm>
          <a:off x="4906300" y="2729750"/>
          <a:ext cx="3754700" cy="2864450"/>
        </p:xfrm>
        <a:graphic>
          <a:graphicData uri="http://schemas.openxmlformats.org/drawingml/2006/table">
            <a:tbl>
              <a:tblPr>
                <a:noFill/>
                <a:tableStyleId>{645D6F8B-DEDD-4480-B570-6F46D48171DB}</a:tableStyleId>
              </a:tblPr>
              <a:tblGrid>
                <a:gridCol w="68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8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FFFFFF"/>
                          </a:solidFill>
                        </a:rPr>
                        <a:t>Next Steps</a:t>
                      </a:r>
                      <a:endParaRPr sz="14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100">
                <a:tc>
                  <a:txBody>
                    <a:bodyPr/>
                    <a:lstStyle/>
                    <a:p>
                      <a:pPr marL="4572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Synthesize feedback from stakeholder survey</a:t>
                      </a:r>
                      <a:endParaRPr/>
                    </a:p>
                  </a:txBody>
                  <a:tcPr marL="91425" marR="9142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3775">
                <a:tc>
                  <a:txBody>
                    <a:bodyPr/>
                    <a:lstStyle/>
                    <a:p>
                      <a:pPr marL="4572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Provide improvement opportunity recommendations to CHANP Steering Team and State Executive Leadership </a:t>
                      </a:r>
                      <a:endParaRPr sz="1400" u="none" strike="noStrike" cap="none"/>
                    </a:p>
                  </a:txBody>
                  <a:tcPr marL="91425" marR="914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750">
                <a:tc>
                  <a:txBody>
                    <a:bodyPr/>
                    <a:lstStyle/>
                    <a:p>
                      <a:pPr marL="4572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Implement any selected improvement opportunities 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84" name="Google Shape;384;g34781d59b38_1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0525" y="4274788"/>
            <a:ext cx="455601" cy="45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g34781d59b38_1_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550" y="3335975"/>
            <a:ext cx="455601" cy="455601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g34781d59b38_1_8"/>
          <p:cNvSpPr/>
          <p:nvPr/>
        </p:nvSpPr>
        <p:spPr>
          <a:xfrm>
            <a:off x="4481458" y="3043200"/>
            <a:ext cx="292800" cy="2468700"/>
          </a:xfrm>
          <a:prstGeom prst="homePlate">
            <a:avLst>
              <a:gd name="adj" fmla="val 91966"/>
            </a:avLst>
          </a:prstGeom>
          <a:solidFill>
            <a:schemeClr val="lt2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34781d59b38_1_8"/>
          <p:cNvSpPr/>
          <p:nvPr/>
        </p:nvSpPr>
        <p:spPr>
          <a:xfrm rot="5400000">
            <a:off x="4410900" y="-1169012"/>
            <a:ext cx="182700" cy="7379100"/>
          </a:xfrm>
          <a:prstGeom prst="homePlate">
            <a:avLst>
              <a:gd name="adj" fmla="val 91966"/>
            </a:avLst>
          </a:prstGeom>
          <a:solidFill>
            <a:schemeClr val="lt2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8" name="Google Shape;388;g34781d59b38_1_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0525" y="4993400"/>
            <a:ext cx="455599" cy="45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g34781d59b38_1_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3975" y="3289425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g34781d59b38_1_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72000" y="4149588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g34781d59b38_1_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18550" y="5056300"/>
            <a:ext cx="455601" cy="45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6716092d11_0_5"/>
          <p:cNvSpPr txBox="1">
            <a:spLocks noGrp="1"/>
          </p:cNvSpPr>
          <p:nvPr>
            <p:ph type="sldNum" idx="12"/>
          </p:nvPr>
        </p:nvSpPr>
        <p:spPr>
          <a:xfrm>
            <a:off x="8632984" y="543001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398" name="Google Shape;398;g36716092d11_0_5"/>
          <p:cNvSpPr txBox="1"/>
          <p:nvPr/>
        </p:nvSpPr>
        <p:spPr>
          <a:xfrm>
            <a:off x="8051725" y="0"/>
            <a:ext cx="1053900" cy="16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Google Shape;399;g36716092d11_0_5"/>
          <p:cNvPicPr preferRelativeResize="0"/>
          <p:nvPr/>
        </p:nvPicPr>
        <p:blipFill rotWithShape="1">
          <a:blip r:embed="rId3">
            <a:alphaModFix/>
          </a:blip>
          <a:srcRect l="-753" t="-3988" r="-1079" b="46845"/>
          <a:stretch/>
        </p:blipFill>
        <p:spPr>
          <a:xfrm>
            <a:off x="6952460" y="39080"/>
            <a:ext cx="2194551" cy="455606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g36716092d11_0_5"/>
          <p:cNvSpPr/>
          <p:nvPr/>
        </p:nvSpPr>
        <p:spPr>
          <a:xfrm>
            <a:off x="4767275" y="2778575"/>
            <a:ext cx="4140000" cy="265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b="1"/>
              <a:t> </a:t>
            </a:r>
            <a:r>
              <a:rPr lang="en-US" sz="1300" b="1" u="sng"/>
              <a:t>State Psychiatric Hospital (SPH)</a:t>
            </a:r>
            <a:r>
              <a:rPr lang="en-US" sz="13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9"/>
                  </a:ext>
                </a:extLst>
              </a:rPr>
              <a:t> </a:t>
            </a:r>
            <a:r>
              <a:rPr lang="en-US" sz="13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Step-Down</a:t>
            </a:r>
            <a:endParaRPr sz="13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the </a:t>
            </a:r>
            <a:r>
              <a:rPr lang="en-US" sz="13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0"/>
                  </a:ext>
                </a:extLst>
              </a:rPr>
              <a:t>identification </a:t>
            </a:r>
            <a:r>
              <a:rPr lang="en-US" sz="1300">
                <a:solidFill>
                  <a:schemeClr val="dk1"/>
                </a:solidFill>
              </a:rPr>
              <a:t>of </a:t>
            </a:r>
            <a:r>
              <a:rPr lang="en-US" sz="1300" b="1">
                <a:solidFill>
                  <a:schemeClr val="dk1"/>
                </a:solidFill>
              </a:rPr>
              <a:t>appropriate</a:t>
            </a:r>
            <a:r>
              <a:rPr lang="en-US" sz="1300" b="1" i="0" u="none" strike="noStrike" cap="none">
                <a:solidFill>
                  <a:schemeClr val="dk1"/>
                </a:solidFill>
              </a:rPr>
              <a:t> </a:t>
            </a:r>
            <a:r>
              <a:rPr lang="en-US" sz="1300" b="1">
                <a:solidFill>
                  <a:schemeClr val="dk1"/>
                </a:solidFill>
              </a:rPr>
              <a:t>treatment </a:t>
            </a:r>
            <a:r>
              <a:rPr lang="en-US" sz="1300">
                <a:solidFill>
                  <a:schemeClr val="dk1"/>
                </a:solidFill>
              </a:rPr>
              <a:t>&amp; </a:t>
            </a:r>
            <a:r>
              <a:rPr lang="en-US" sz="1300" b="1" i="0" u="none" strike="noStrike" cap="none">
                <a:solidFill>
                  <a:schemeClr val="dk1"/>
                </a:solidFill>
              </a:rPr>
              <a:t>step</a:t>
            </a:r>
            <a:r>
              <a:rPr lang="en-US" sz="1300" b="1">
                <a:solidFill>
                  <a:schemeClr val="dk1"/>
                </a:solidFill>
              </a:rPr>
              <a:t> </a:t>
            </a:r>
            <a:r>
              <a:rPr lang="en-US" sz="1300" b="1" i="0" u="none" strike="noStrike" cap="none">
                <a:solidFill>
                  <a:schemeClr val="dk1"/>
                </a:solidFill>
              </a:rPr>
              <a:t>down </a:t>
            </a:r>
            <a:r>
              <a:rPr lang="en-US" sz="1300">
                <a:solidFill>
                  <a:schemeClr val="dk1"/>
                </a:solidFill>
              </a:rPr>
              <a:t>placements for</a:t>
            </a:r>
            <a:r>
              <a:rPr lang="en-US" sz="1300" b="1">
                <a:solidFill>
                  <a:schemeClr val="dk1"/>
                </a:solidFill>
              </a:rPr>
              <a:t> </a:t>
            </a:r>
            <a:r>
              <a:rPr lang="en-US" sz="1300">
                <a:solidFill>
                  <a:schemeClr val="dk1"/>
                </a:solidFill>
              </a:rPr>
              <a:t>kids </a:t>
            </a:r>
            <a:r>
              <a:rPr lang="en-US" sz="1300" b="1">
                <a:solidFill>
                  <a:schemeClr val="dk1"/>
                </a:solidFill>
              </a:rPr>
              <a:t>discharging from SPH</a:t>
            </a:r>
            <a:endParaRPr sz="1300"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b="1" u="sng"/>
              <a:t>Target Population </a:t>
            </a:r>
            <a:endParaRPr sz="1300" b="1" u="sng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>
                <a:solidFill>
                  <a:schemeClr val="dk1"/>
                </a:solidFill>
              </a:rPr>
              <a:t>Children who are </a:t>
            </a:r>
            <a:r>
              <a:rPr lang="en-US" sz="1300" b="1">
                <a:solidFill>
                  <a:schemeClr val="dk1"/>
                </a:solidFill>
              </a:rPr>
              <a:t>not in an appropriate placement</a:t>
            </a:r>
            <a:r>
              <a:rPr lang="en-US" sz="1300">
                <a:solidFill>
                  <a:schemeClr val="dk1"/>
                </a:solidFill>
              </a:rPr>
              <a:t> (i.e., medically necessary length of stay, least restrictive environment) and have</a:t>
            </a:r>
            <a:r>
              <a:rPr lang="en-US" sz="1300" b="1">
                <a:solidFill>
                  <a:schemeClr val="dk1"/>
                </a:solidFill>
              </a:rPr>
              <a:t> other agency involvement </a:t>
            </a:r>
            <a:endParaRPr sz="1300"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b="1" u="sng"/>
              <a:t>Desired Pilot Outcomes</a:t>
            </a:r>
            <a:endParaRPr sz="1300" b="1" u="sng"/>
          </a:p>
          <a:p>
            <a:pPr marL="22860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➔"/>
            </a:pPr>
            <a:r>
              <a:rPr lang="en-US" sz="1300"/>
              <a:t>Identify appropriate discharge options quickly</a:t>
            </a:r>
            <a:endParaRPr sz="1300"/>
          </a:p>
          <a:p>
            <a:pPr marL="22860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➔"/>
            </a:pPr>
            <a:r>
              <a:rPr lang="en-US" sz="1300"/>
              <a:t>Facilitate sustainable step-down to community </a:t>
            </a:r>
            <a:endParaRPr sz="1300"/>
          </a:p>
          <a:p>
            <a:pPr marL="22860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➔"/>
            </a:pPr>
            <a:r>
              <a:rPr lang="en-US" sz="1300"/>
              <a:t>Reduce length of time on waitlist </a:t>
            </a:r>
            <a:endParaRPr sz="1300"/>
          </a:p>
          <a:p>
            <a:pPr marL="22860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➔"/>
            </a:pPr>
            <a:r>
              <a:rPr lang="en-US" sz="1300"/>
              <a:t>Decrease likelihood of overstaying in SPH care </a:t>
            </a:r>
            <a:endParaRPr sz="1300"/>
          </a:p>
        </p:txBody>
      </p:sp>
      <p:sp>
        <p:nvSpPr>
          <p:cNvPr id="401" name="Google Shape;401;g36716092d11_0_5"/>
          <p:cNvSpPr/>
          <p:nvPr/>
        </p:nvSpPr>
        <p:spPr>
          <a:xfrm>
            <a:off x="230075" y="2778600"/>
            <a:ext cx="4153500" cy="265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1"/>
                  </a:ext>
                </a:extLst>
              </a:rPr>
              <a:t>School-Based Prevention</a:t>
            </a:r>
            <a:endParaRPr sz="1300" b="1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dirty="0">
                <a:solidFill>
                  <a:schemeClr val="dk1"/>
                </a:solidFill>
              </a:rPr>
              <a:t>Identify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appropriate community services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</a:t>
            </a:r>
            <a:r>
              <a:rPr lang="en-US" sz="1300" dirty="0">
                <a:solidFill>
                  <a:schemeClr val="dk1"/>
                </a:solidFill>
              </a:rPr>
              <a:t>o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prevent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crises for students </a:t>
            </a:r>
            <a:r>
              <a:rPr lang="en-US" sz="1300" dirty="0">
                <a:solidFill>
                  <a:schemeClr val="dk1"/>
                </a:solidFill>
              </a:rPr>
              <a:t>with an</a:t>
            </a:r>
            <a:r>
              <a:rPr lang="en-US" sz="1300" b="1" dirty="0">
                <a:solidFill>
                  <a:schemeClr val="dk1"/>
                </a:solidFill>
              </a:rPr>
              <a:t> Individualized Education Program and acute needs</a:t>
            </a:r>
            <a:endParaRPr sz="1300" b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u="sng" dirty="0"/>
              <a:t>Target Population</a:t>
            </a:r>
            <a:endParaRPr sz="1300" b="1" u="sng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dirty="0">
                <a:solidFill>
                  <a:srgbClr val="0C0C0C"/>
                </a:solidFill>
              </a:rPr>
              <a:t>Children who </a:t>
            </a:r>
            <a:r>
              <a:rPr lang="en-US" sz="1300" b="1" dirty="0">
                <a:solidFill>
                  <a:srgbClr val="0C0C0C"/>
                </a:solidFill>
              </a:rPr>
              <a:t>are at risk of removal or already removed </a:t>
            </a:r>
            <a:r>
              <a:rPr lang="en-US" sz="1300" dirty="0">
                <a:solidFill>
                  <a:srgbClr val="0C0C0C"/>
                </a:solidFill>
              </a:rPr>
              <a:t>from school or other modified instruction</a:t>
            </a:r>
            <a:endParaRPr sz="1300" dirty="0">
              <a:solidFill>
                <a:srgbClr val="0C0C0C"/>
              </a:solidFill>
            </a:endParaRPr>
          </a:p>
          <a:p>
            <a:pPr marL="0" marR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dirty="0"/>
              <a:t>  </a:t>
            </a:r>
            <a:endParaRPr sz="13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u="sng" dirty="0"/>
              <a:t>Desired Pilot Outcomes</a:t>
            </a:r>
            <a:endParaRPr sz="1300" b="1" u="sng" dirty="0"/>
          </a:p>
          <a:p>
            <a:pPr marL="22860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➔"/>
            </a:pPr>
            <a:r>
              <a:rPr lang="en-US" sz="1300" dirty="0"/>
              <a:t>Manage comprehensive educational case plan </a:t>
            </a:r>
            <a:endParaRPr sz="1300" dirty="0"/>
          </a:p>
          <a:p>
            <a:pPr marL="22860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➔"/>
            </a:pPr>
            <a:r>
              <a:rPr lang="en-US" sz="1300" dirty="0"/>
              <a:t>Secure proper services </a:t>
            </a:r>
            <a:r>
              <a:rPr lang="en-US" sz="1300" dirty="0">
                <a:solidFill>
                  <a:schemeClr val="dk1"/>
                </a:solidFill>
              </a:rPr>
              <a:t>so children remain in school</a:t>
            </a:r>
            <a:endParaRPr sz="1300" dirty="0">
              <a:solidFill>
                <a:schemeClr val="dk1"/>
              </a:solidFill>
            </a:endParaRPr>
          </a:p>
          <a:p>
            <a:pPr marL="22860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➔"/>
            </a:pPr>
            <a:r>
              <a:rPr lang="en-US" sz="1300" dirty="0">
                <a:solidFill>
                  <a:schemeClr val="dk1"/>
                </a:solidFill>
              </a:rPr>
              <a:t>Prevent crises that put stress on the system </a:t>
            </a:r>
            <a:endParaRPr sz="1300" dirty="0">
              <a:solidFill>
                <a:schemeClr val="dk1"/>
              </a:solidFill>
            </a:endParaRPr>
          </a:p>
          <a:p>
            <a:pPr marL="22860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➔"/>
            </a:pPr>
            <a:r>
              <a:rPr lang="en-US" sz="1300" dirty="0"/>
              <a:t>Decrease use of costly institutional care</a:t>
            </a:r>
            <a:endParaRPr sz="1300" b="1" dirty="0"/>
          </a:p>
        </p:txBody>
      </p:sp>
      <p:graphicFrame>
        <p:nvGraphicFramePr>
          <p:cNvPr id="402" name="Google Shape;402;g36716092d11_0_5"/>
          <p:cNvGraphicFramePr/>
          <p:nvPr/>
        </p:nvGraphicFramePr>
        <p:xfrm>
          <a:off x="236825" y="2423928"/>
          <a:ext cx="8677075" cy="288525"/>
        </p:xfrm>
        <a:graphic>
          <a:graphicData uri="http://schemas.openxmlformats.org/drawingml/2006/table">
            <a:tbl>
              <a:tblPr>
                <a:noFill/>
                <a:tableStyleId>{645D6F8B-DEDD-4480-B570-6F46D48171DB}</a:tableStyleId>
              </a:tblPr>
              <a:tblGrid>
                <a:gridCol w="867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rgbClr val="FFFFFF"/>
                          </a:solidFill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2"/>
                            </a:ext>
                          </a:extLst>
                        </a:rPr>
                        <a:t>Pilot Program Areas</a:t>
                      </a:r>
                      <a:endParaRPr sz="13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27425" marR="27425" marT="30475" marB="304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3" name="Google Shape;403;g36716092d11_0_5"/>
          <p:cNvSpPr/>
          <p:nvPr/>
        </p:nvSpPr>
        <p:spPr>
          <a:xfrm>
            <a:off x="4383525" y="3816738"/>
            <a:ext cx="383700" cy="426300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04" name="Google Shape;404;g36716092d11_0_5"/>
          <p:cNvGraphicFramePr/>
          <p:nvPr/>
        </p:nvGraphicFramePr>
        <p:xfrm>
          <a:off x="240225" y="1233170"/>
          <a:ext cx="8663550" cy="1124692"/>
        </p:xfrm>
        <a:graphic>
          <a:graphicData uri="http://schemas.openxmlformats.org/drawingml/2006/table">
            <a:tbl>
              <a:tblPr>
                <a:noFill/>
                <a:tableStyleId>{718CF83F-F8B4-47A5-A760-31E006C95740}</a:tableStyleId>
              </a:tblPr>
              <a:tblGrid>
                <a:gridCol w="110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lt1"/>
                          </a:solidFill>
                        </a:rPr>
                        <a:t>Identified </a:t>
                      </a:r>
                      <a:endParaRPr sz="14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lt1"/>
                          </a:solidFill>
                        </a:rPr>
                        <a:t>Problem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L="91425" marR="18275" marT="30475" marB="30475" anchor="ctr">
                    <a:solidFill>
                      <a:srgbClr val="5C83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</a:rPr>
                        <a:t>Siloed programs</a:t>
                      </a: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 with staff that </a:t>
                      </a:r>
                      <a:r>
                        <a:rPr lang="en-US" sz="1400" b="1">
                          <a:solidFill>
                            <a:schemeClr val="dk1"/>
                          </a:solidFill>
                        </a:rPr>
                        <a:t>lack system-wide knowledge</a:t>
                      </a: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 make it difficult for children with acute needs to access </a:t>
                      </a:r>
                      <a:r>
                        <a:rPr lang="en-US" sz="1400" b="1">
                          <a:solidFill>
                            <a:schemeClr val="dk1"/>
                          </a:solidFill>
                        </a:rPr>
                        <a:t>appropriate services</a:t>
                      </a: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400" b="1">
                          <a:solidFill>
                            <a:schemeClr val="dk1"/>
                          </a:solidFill>
                        </a:rPr>
                        <a:t>in their community</a:t>
                      </a: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.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L="18275" marR="18275" marT="30475" marB="304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lt1"/>
                          </a:solidFill>
                        </a:rPr>
                        <a:t>Program Goal </a:t>
                      </a:r>
                      <a:endParaRPr sz="1400" b="1">
                        <a:solidFill>
                          <a:schemeClr val="lt1"/>
                        </a:solidFill>
                      </a:endParaRPr>
                    </a:p>
                  </a:txBody>
                  <a:tcPr marL="91425" marR="18275" marT="30475" marB="30475" anchor="ctr">
                    <a:solidFill>
                      <a:srgbClr val="002E6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Manage complex cases using </a:t>
                      </a:r>
                      <a:r>
                        <a:rPr lang="en-US" sz="1400" b="1">
                          <a:solidFill>
                            <a:schemeClr val="dk1"/>
                          </a:solidFill>
                        </a:rPr>
                        <a:t>specialized, multi-agency expertise</a:t>
                      </a: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 to supplement existing state and local programs to</a:t>
                      </a:r>
                      <a:r>
                        <a:rPr lang="en-US" sz="1400" b="1">
                          <a:solidFill>
                            <a:schemeClr val="dk1"/>
                          </a:solidFill>
                        </a:rPr>
                        <a:t> increase quality outcomes</a:t>
                      </a: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 and </a:t>
                      </a:r>
                      <a:r>
                        <a:rPr lang="en-US" sz="1400" b="1">
                          <a:solidFill>
                            <a:schemeClr val="dk1"/>
                          </a:solidFill>
                        </a:rPr>
                        <a:t>decrease inefficiencies</a:t>
                      </a: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 with effective referrals.</a:t>
                      </a:r>
                      <a:endParaRPr sz="1400">
                        <a:solidFill>
                          <a:schemeClr val="dk1"/>
                        </a:solidFill>
                      </a:endParaRPr>
                    </a:p>
                  </a:txBody>
                  <a:tcPr marL="18275" marR="18275" marT="30475" marB="304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5" name="Google Shape;405;g36716092d11_0_5"/>
          <p:cNvSpPr txBox="1">
            <a:spLocks noGrp="1"/>
          </p:cNvSpPr>
          <p:nvPr>
            <p:ph type="title"/>
          </p:nvPr>
        </p:nvSpPr>
        <p:spPr>
          <a:xfrm>
            <a:off x="151775" y="166992"/>
            <a:ext cx="8660400" cy="443158"/>
          </a:xfrm>
          <a:prstGeom prst="rect">
            <a:avLst/>
          </a:prstGeom>
        </p:spPr>
        <p:txBody>
          <a:bodyPr spcFirstLastPara="1" wrap="square" lIns="45700" tIns="45700" rIns="45700" bIns="4570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Cross-Agency Navigator Pilot Overview</a:t>
            </a:r>
            <a:endParaRPr sz="2400" b="1" dirty="0"/>
          </a:p>
        </p:txBody>
      </p:sp>
      <p:sp>
        <p:nvSpPr>
          <p:cNvPr id="406" name="Google Shape;406;g36716092d11_0_5"/>
          <p:cNvSpPr txBox="1">
            <a:spLocks noGrp="1"/>
          </p:cNvSpPr>
          <p:nvPr>
            <p:ph type="title"/>
          </p:nvPr>
        </p:nvSpPr>
        <p:spPr>
          <a:xfrm>
            <a:off x="240225" y="624425"/>
            <a:ext cx="86604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0" rIns="91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The Cross-Agency Navigator pilot provides system-wide expertise and complex case management support for children with high acuity needs.</a:t>
            </a:r>
            <a:endParaRPr sz="1600" b="1"/>
          </a:p>
        </p:txBody>
      </p:sp>
      <p:pic>
        <p:nvPicPr>
          <p:cNvPr id="407" name="Google Shape;407;g36716092d11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0525" y="2816089"/>
            <a:ext cx="259675" cy="25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g36716092d11_0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4200" y="2816089"/>
            <a:ext cx="259675" cy="25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g36716092d11_0_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92100" y="3680622"/>
            <a:ext cx="259675" cy="25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g36716092d11_0_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10700" y="3522350"/>
            <a:ext cx="259675" cy="25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g36716092d11_0_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6950" y="4353450"/>
            <a:ext cx="259675" cy="25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g36716092d11_0_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12500" y="4353450"/>
            <a:ext cx="259675" cy="25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SSA Theme Style 5">
  <a:themeElements>
    <a:clrScheme name="FSS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C5B"/>
      </a:accent1>
      <a:accent2>
        <a:srgbClr val="265F92"/>
      </a:accent2>
      <a:accent3>
        <a:srgbClr val="77787B"/>
      </a:accent3>
      <a:accent4>
        <a:srgbClr val="BED738"/>
      </a:accent4>
      <a:accent5>
        <a:srgbClr val="FFD100"/>
      </a:accent5>
      <a:accent6>
        <a:srgbClr val="002E6D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SSA Powerpoint Template 2015">
  <a:themeElements>
    <a:clrScheme name="FSSA">
      <a:dk1>
        <a:srgbClr val="000000"/>
      </a:dk1>
      <a:lt1>
        <a:srgbClr val="FFFFFF"/>
      </a:lt1>
      <a:dk2>
        <a:srgbClr val="ACADAF"/>
      </a:dk2>
      <a:lt2>
        <a:srgbClr val="CCCCCC"/>
      </a:lt2>
      <a:accent1>
        <a:srgbClr val="002E6D"/>
      </a:accent1>
      <a:accent2>
        <a:srgbClr val="007BB6"/>
      </a:accent2>
      <a:accent3>
        <a:srgbClr val="67003C"/>
      </a:accent3>
      <a:accent4>
        <a:srgbClr val="B77226"/>
      </a:accent4>
      <a:accent5>
        <a:srgbClr val="76777A"/>
      </a:accent5>
      <a:accent6>
        <a:srgbClr val="0C0C0C"/>
      </a:accent6>
      <a:hlink>
        <a:srgbClr val="007BB6"/>
      </a:hlink>
      <a:folHlink>
        <a:srgbClr val="67003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1824</Words>
  <Application>Microsoft Office PowerPoint</Application>
  <PresentationFormat>On-screen Show (16:10)</PresentationFormat>
  <Paragraphs>273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Times New Roman</vt:lpstr>
      <vt:lpstr>Arial</vt:lpstr>
      <vt:lpstr>Palatino Linotype</vt:lpstr>
      <vt:lpstr>Calibri</vt:lpstr>
      <vt:lpstr>Trebuchet MS</vt:lpstr>
      <vt:lpstr>FSSA Theme Style 5</vt:lpstr>
      <vt:lpstr>FSSA Powerpoint Template 2015</vt:lpstr>
      <vt:lpstr>Indiana’s Children with High Acuity Needs Project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Cross-Agency Navigator Pilot Overview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Steinmetz, Cora (FSSA)</dc:creator>
  <cp:lastModifiedBy>ED</cp:lastModifiedBy>
  <cp:revision>1</cp:revision>
  <dcterms:modified xsi:type="dcterms:W3CDTF">2025-06-27T20:15:39Z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0x0101005F612CBFCD29024E819FD045922278B2</vt:lpwstr>
  </property>
</Properties>
</file>