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01" r:id="rId4"/>
  </p:sldMasterIdLst>
  <p:notesMasterIdLst>
    <p:notesMasterId r:id="rId17"/>
  </p:notesMasterIdLst>
  <p:sldIdLst>
    <p:sldId id="258" r:id="rId5"/>
    <p:sldId id="571" r:id="rId6"/>
    <p:sldId id="574" r:id="rId7"/>
    <p:sldId id="586" r:id="rId8"/>
    <p:sldId id="259" r:id="rId9"/>
    <p:sldId id="286" r:id="rId10"/>
    <p:sldId id="585" r:id="rId11"/>
    <p:sldId id="587" r:id="rId12"/>
    <p:sldId id="588" r:id="rId13"/>
    <p:sldId id="589" r:id="rId14"/>
    <p:sldId id="590" r:id="rId15"/>
    <p:sldId id="265"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65F8947-54D3-9AB5-9509-59696583D054}" name="Atwell, Aaron (DCS)" initials="AA(" userId="S::Aaron.Atwell@dcs.IN.gov::eb3c2816-b217-499a-a234-9b0547ba11ff" providerId="AD"/>
  <p188:author id="{C752E683-A39A-C86B-DB46-779C96A9FD5F}" name="Heinemann, Brian" initials="HB" userId="S::Brian.Heinemann@dcs.IN.gov::158deaef-cc66-4389-ad36-470fd9b8d706" providerId="AD"/>
  <p188:author id="{6CFE5084-728C-EA06-3A44-CB06C7415ADA}" name="Miller, Eric A (DCS)" initials="M(" userId="S::eric.miller@dcs.in.gov::5ae7c92f-7489-48d8-b7bf-b69392bd048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529"/>
    <a:srgbClr val="FDB747"/>
    <a:srgbClr val="FDB727"/>
    <a:srgbClr val="004990"/>
    <a:srgbClr val="1DB0D3"/>
    <a:srgbClr val="7F7F7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35C0CD7-A768-4CE5-82D7-6E47AF4BAB65}" v="2" dt="2026-07-09T01:04:14.21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08" autoAdjust="0"/>
    <p:restoredTop sz="94660"/>
  </p:normalViewPr>
  <p:slideViewPr>
    <p:cSldViewPr snapToGrid="0">
      <p:cViewPr varScale="1">
        <p:scale>
          <a:sx n="59" d="100"/>
          <a:sy n="59" d="100"/>
        </p:scale>
        <p:origin x="952" y="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8/10/relationships/authors" Target="authors.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2545FAF-C6F2-490D-AAC4-F33C8F02DCD6}" type="datetimeFigureOut">
              <a:rPr lang="en-US" smtClean="0"/>
              <a:t>7/9/2026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1520A61-F4C3-4AFB-BF42-AC4C5D2E3A31}" type="slidenum">
              <a:rPr lang="en-US" smtClean="0"/>
              <a:t>‹#›</a:t>
            </a:fld>
            <a:endParaRPr lang="en-US"/>
          </a:p>
        </p:txBody>
      </p:sp>
    </p:spTree>
    <p:extLst>
      <p:ext uri="{BB962C8B-B14F-4D97-AF65-F5344CB8AC3E}">
        <p14:creationId xmlns:p14="http://schemas.microsoft.com/office/powerpoint/2010/main" val="12975146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cs typeface="Calibri"/>
            </a:endParaRPr>
          </a:p>
        </p:txBody>
      </p:sp>
    </p:spTree>
    <p:extLst>
      <p:ext uri="{BB962C8B-B14F-4D97-AF65-F5344CB8AC3E}">
        <p14:creationId xmlns:p14="http://schemas.microsoft.com/office/powerpoint/2010/main" val="290282317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9.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31.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3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sv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image" Target="../media/image15.svg"/><Relationship Id="rId5" Type="http://schemas.openxmlformats.org/officeDocument/2006/relationships/image" Target="../media/image14.svg"/><Relationship Id="rId4" Type="http://schemas.openxmlformats.org/officeDocument/2006/relationships/image" Target="../media/image13.svg"/></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43.jpg"/><Relationship Id="rId4" Type="http://schemas.openxmlformats.org/officeDocument/2006/relationships/image" Target="../media/image42.jpg"/></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18.png"/><Relationship Id="rId1" Type="http://schemas.openxmlformats.org/officeDocument/2006/relationships/slideMaster" Target="../slideMasters/slideMaster1.xml"/><Relationship Id="rId4" Type="http://schemas.microsoft.com/office/2007/relationships/hdphoto" Target="../media/hdphoto4.wdp"/></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9.png"/><Relationship Id="rId1" Type="http://schemas.openxmlformats.org/officeDocument/2006/relationships/slideMaster" Target="../slideMasters/slideMaster1.xml"/><Relationship Id="rId4" Type="http://schemas.openxmlformats.org/officeDocument/2006/relationships/image" Target="../media/image20.png"/></Relationships>
</file>

<file path=ppt/slideLayouts/_rels/slideLayout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1.png"/><Relationship Id="rId1" Type="http://schemas.openxmlformats.org/officeDocument/2006/relationships/slideMaster" Target="../slideMasters/slideMaster1.xml"/><Relationship Id="rId4" Type="http://schemas.openxmlformats.org/officeDocument/2006/relationships/image" Target="../media/image20.png"/></Relationships>
</file>

<file path=ppt/slideLayouts/_rels/slideLayout8.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22.png"/><Relationship Id="rId1" Type="http://schemas.openxmlformats.org/officeDocument/2006/relationships/slideMaster" Target="../slideMasters/slideMaster1.xml"/><Relationship Id="rId4" Type="http://schemas.openxmlformats.org/officeDocument/2006/relationships/image" Target="../media/image20.png"/></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6AD850D-CC58-CBC6-89C9-B68819DFD9AB}"/>
              </a:ext>
            </a:extLst>
          </p:cNvPr>
          <p:cNvPicPr/>
          <p:nvPr userDrawn="1"/>
        </p:nvPicPr>
        <p:blipFill rotWithShape="1">
          <a:blip r:embed="rId2">
            <a:alphaModFix amt="85000"/>
            <a:extLst>
              <a:ext uri="{28A0092B-C50C-407E-A947-70E740481C1C}">
                <a14:useLocalDpi xmlns:a14="http://schemas.microsoft.com/office/drawing/2010/main" val="0"/>
              </a:ext>
            </a:extLst>
          </a:blip>
          <a:srcRect t="1568" r="4948" b="12475"/>
          <a:stretch/>
        </p:blipFill>
        <p:spPr>
          <a:xfrm>
            <a:off x="1" y="0"/>
            <a:ext cx="3994608" cy="5414212"/>
          </a:xfrm>
          <a:prstGeom prst="rect">
            <a:avLst/>
          </a:prstGeom>
        </p:spPr>
      </p:pic>
      <p:pic>
        <p:nvPicPr>
          <p:cNvPr id="3" name="Picture 2">
            <a:extLst>
              <a:ext uri="{FF2B5EF4-FFF2-40B4-BE49-F238E27FC236}">
                <a16:creationId xmlns:a16="http://schemas.microsoft.com/office/drawing/2014/main" id="{DC02F375-5956-2C9A-11CA-8633DB196D8D}"/>
              </a:ext>
            </a:extLst>
          </p:cNvPr>
          <p:cNvPicPr/>
          <p:nvPr userDrawn="1"/>
        </p:nvPicPr>
        <p:blipFill rotWithShape="1">
          <a:blip r:embed="rId3">
            <a:alphaModFix amt="85000"/>
            <a:extLst>
              <a:ext uri="{28A0092B-C50C-407E-A947-70E740481C1C}">
                <a14:useLocalDpi xmlns:a14="http://schemas.microsoft.com/office/drawing/2010/main" val="0"/>
              </a:ext>
            </a:extLst>
          </a:blip>
          <a:srcRect l="12830" t="4927" r="9612" b="23905"/>
          <a:stretch/>
        </p:blipFill>
        <p:spPr>
          <a:xfrm>
            <a:off x="4105275" y="0"/>
            <a:ext cx="3990062" cy="5414212"/>
          </a:xfrm>
          <a:prstGeom prst="rect">
            <a:avLst/>
          </a:prstGeom>
        </p:spPr>
      </p:pic>
      <p:pic>
        <p:nvPicPr>
          <p:cNvPr id="4" name="Picture 3">
            <a:extLst>
              <a:ext uri="{FF2B5EF4-FFF2-40B4-BE49-F238E27FC236}">
                <a16:creationId xmlns:a16="http://schemas.microsoft.com/office/drawing/2014/main" id="{BC362FAB-E8CC-26A9-0B4A-B534E1ADD71E}"/>
              </a:ext>
            </a:extLst>
          </p:cNvPr>
          <p:cNvPicPr/>
          <p:nvPr userDrawn="1"/>
        </p:nvPicPr>
        <p:blipFill rotWithShape="1">
          <a:blip r:embed="rId4">
            <a:alphaModFix amt="85000"/>
            <a:extLst>
              <a:ext uri="{28A0092B-C50C-407E-A947-70E740481C1C}">
                <a14:useLocalDpi xmlns:a14="http://schemas.microsoft.com/office/drawing/2010/main" val="0"/>
              </a:ext>
            </a:extLst>
          </a:blip>
          <a:srcRect l="228" t="2171" r="5344" b="12410"/>
          <a:stretch/>
        </p:blipFill>
        <p:spPr>
          <a:xfrm>
            <a:off x="8201939" y="-832"/>
            <a:ext cx="3990062" cy="5414212"/>
          </a:xfrm>
          <a:prstGeom prst="rect">
            <a:avLst/>
          </a:prstGeom>
        </p:spPr>
      </p:pic>
      <p:sp>
        <p:nvSpPr>
          <p:cNvPr id="16" name="Rectangle 15">
            <a:extLst>
              <a:ext uri="{FF2B5EF4-FFF2-40B4-BE49-F238E27FC236}">
                <a16:creationId xmlns:a16="http://schemas.microsoft.com/office/drawing/2014/main" id="{5A33BA9C-276B-FBF0-0F8A-FBA000BEBEDD}"/>
              </a:ext>
            </a:extLst>
          </p:cNvPr>
          <p:cNvSpPr/>
          <p:nvPr userDrawn="1"/>
        </p:nvSpPr>
        <p:spPr>
          <a:xfrm>
            <a:off x="-1" y="5201728"/>
            <a:ext cx="12192000" cy="1136237"/>
          </a:xfrm>
          <a:prstGeom prst="rect">
            <a:avLst/>
          </a:prstGeom>
          <a:solidFill>
            <a:srgbClr val="FDB7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a:extLst>
              <a:ext uri="{FF2B5EF4-FFF2-40B4-BE49-F238E27FC236}">
                <a16:creationId xmlns:a16="http://schemas.microsoft.com/office/drawing/2014/main" id="{23394519-AABB-7581-22E5-A11532ED356F}"/>
              </a:ext>
            </a:extLst>
          </p:cNvPr>
          <p:cNvPicPr/>
          <p:nvPr userDrawn="1"/>
        </p:nvPicPr>
        <p:blipFill>
          <a:blip r:embed="rId5">
            <a:extLst>
              <a:ext uri="{28A0092B-C50C-407E-A947-70E740481C1C}">
                <a14:useLocalDpi xmlns:a14="http://schemas.microsoft.com/office/drawing/2010/main" val="0"/>
              </a:ext>
            </a:extLst>
          </a:blip>
          <a:srcRect/>
          <a:stretch/>
        </p:blipFill>
        <p:spPr>
          <a:xfrm>
            <a:off x="244751" y="4826859"/>
            <a:ext cx="985407" cy="1819678"/>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6444503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250" fill="hold"/>
                                        <p:tgtEl>
                                          <p:spTgt spid="16"/>
                                        </p:tgtEl>
                                        <p:attrNameLst>
                                          <p:attrName>ppt_x</p:attrName>
                                        </p:attrNameLst>
                                      </p:cBhvr>
                                      <p:tavLst>
                                        <p:tav tm="0">
                                          <p:val>
                                            <p:strVal val="0-#ppt_w/2"/>
                                          </p:val>
                                        </p:tav>
                                        <p:tav tm="100000">
                                          <p:val>
                                            <p:strVal val="#ppt_x"/>
                                          </p:val>
                                        </p:tav>
                                      </p:tavLst>
                                    </p:anim>
                                    <p:anim calcmode="lin" valueType="num">
                                      <p:cBhvr additive="base">
                                        <p:cTn id="8" dur="250" fill="hold"/>
                                        <p:tgtEl>
                                          <p:spTgt spid="16"/>
                                        </p:tgtEl>
                                        <p:attrNameLst>
                                          <p:attrName>ppt_y</p:attrName>
                                        </p:attrNameLst>
                                      </p:cBhvr>
                                      <p:tavLst>
                                        <p:tav tm="0">
                                          <p:val>
                                            <p:strVal val="#ppt_y"/>
                                          </p:val>
                                        </p:tav>
                                        <p:tav tm="100000">
                                          <p:val>
                                            <p:strVal val="#ppt_y"/>
                                          </p:val>
                                        </p:tav>
                                      </p:tavLst>
                                    </p:anim>
                                  </p:childTnLst>
                                </p:cTn>
                              </p:par>
                            </p:childTnLst>
                          </p:cTn>
                        </p:par>
                        <p:par>
                          <p:cTn id="9" fill="hold">
                            <p:stCondLst>
                              <p:cond delay="250"/>
                            </p:stCondLst>
                            <p:childTnLst>
                              <p:par>
                                <p:cTn id="10" presetID="10" presetClass="entr" presetSubtype="0" fill="hold" nodeType="after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500"/>
                                        <p:tgtEl>
                                          <p:spTgt spid="17"/>
                                        </p:tgtEl>
                                      </p:cBhvr>
                                    </p:animEffect>
                                  </p:childTnLst>
                                </p:cTn>
                              </p:par>
                              <p:par>
                                <p:cTn id="13" presetID="42" presetClass="entr" presetSubtype="0" fill="hold" nodeType="with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500"/>
                                        <p:tgtEl>
                                          <p:spTgt spid="2"/>
                                        </p:tgtEl>
                                      </p:cBhvr>
                                    </p:animEffect>
                                    <p:anim calcmode="lin" valueType="num">
                                      <p:cBhvr>
                                        <p:cTn id="16" dur="500" fill="hold"/>
                                        <p:tgtEl>
                                          <p:spTgt spid="2"/>
                                        </p:tgtEl>
                                        <p:attrNameLst>
                                          <p:attrName>ppt_x</p:attrName>
                                        </p:attrNameLst>
                                      </p:cBhvr>
                                      <p:tavLst>
                                        <p:tav tm="0">
                                          <p:val>
                                            <p:strVal val="#ppt_x"/>
                                          </p:val>
                                        </p:tav>
                                        <p:tav tm="100000">
                                          <p:val>
                                            <p:strVal val="#ppt_x"/>
                                          </p:val>
                                        </p:tav>
                                      </p:tavLst>
                                    </p:anim>
                                    <p:anim calcmode="lin" valueType="num">
                                      <p:cBhvr>
                                        <p:cTn id="17" dur="500" fill="hold"/>
                                        <p:tgtEl>
                                          <p:spTgt spid="2"/>
                                        </p:tgtEl>
                                        <p:attrNameLst>
                                          <p:attrName>ppt_y</p:attrName>
                                        </p:attrNameLst>
                                      </p:cBhvr>
                                      <p:tavLst>
                                        <p:tav tm="0">
                                          <p:val>
                                            <p:strVal val="#ppt_y+.1"/>
                                          </p:val>
                                        </p:tav>
                                        <p:tav tm="100000">
                                          <p:val>
                                            <p:strVal val="#ppt_y"/>
                                          </p:val>
                                        </p:tav>
                                      </p:tavLst>
                                    </p:anim>
                                  </p:childTnLst>
                                </p:cTn>
                              </p:par>
                            </p:childTnLst>
                          </p:cTn>
                        </p:par>
                        <p:par>
                          <p:cTn id="18" fill="hold">
                            <p:stCondLst>
                              <p:cond delay="750"/>
                            </p:stCondLst>
                            <p:childTnLst>
                              <p:par>
                                <p:cTn id="19" presetID="42" presetClass="entr" presetSubtype="0" fill="hold" nodeType="after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fade">
                                      <p:cBhvr>
                                        <p:cTn id="21" dur="500"/>
                                        <p:tgtEl>
                                          <p:spTgt spid="3"/>
                                        </p:tgtEl>
                                      </p:cBhvr>
                                    </p:animEffect>
                                    <p:anim calcmode="lin" valueType="num">
                                      <p:cBhvr>
                                        <p:cTn id="22" dur="500" fill="hold"/>
                                        <p:tgtEl>
                                          <p:spTgt spid="3"/>
                                        </p:tgtEl>
                                        <p:attrNameLst>
                                          <p:attrName>ppt_x</p:attrName>
                                        </p:attrNameLst>
                                      </p:cBhvr>
                                      <p:tavLst>
                                        <p:tav tm="0">
                                          <p:val>
                                            <p:strVal val="#ppt_x"/>
                                          </p:val>
                                        </p:tav>
                                        <p:tav tm="100000">
                                          <p:val>
                                            <p:strVal val="#ppt_x"/>
                                          </p:val>
                                        </p:tav>
                                      </p:tavLst>
                                    </p:anim>
                                    <p:anim calcmode="lin" valueType="num">
                                      <p:cBhvr>
                                        <p:cTn id="23" dur="500" fill="hold"/>
                                        <p:tgtEl>
                                          <p:spTgt spid="3"/>
                                        </p:tgtEl>
                                        <p:attrNameLst>
                                          <p:attrName>ppt_y</p:attrName>
                                        </p:attrNameLst>
                                      </p:cBhvr>
                                      <p:tavLst>
                                        <p:tav tm="0">
                                          <p:val>
                                            <p:strVal val="#ppt_y+.1"/>
                                          </p:val>
                                        </p:tav>
                                        <p:tav tm="100000">
                                          <p:val>
                                            <p:strVal val="#ppt_y"/>
                                          </p:val>
                                        </p:tav>
                                      </p:tavLst>
                                    </p:anim>
                                  </p:childTnLst>
                                </p:cTn>
                              </p:par>
                            </p:childTnLst>
                          </p:cTn>
                        </p:par>
                        <p:par>
                          <p:cTn id="24" fill="hold">
                            <p:stCondLst>
                              <p:cond delay="1250"/>
                            </p:stCondLst>
                            <p:childTnLst>
                              <p:par>
                                <p:cTn id="25" presetID="42" presetClass="entr" presetSubtype="0" fill="hold" nodeType="after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fade">
                                      <p:cBhvr>
                                        <p:cTn id="27" dur="500"/>
                                        <p:tgtEl>
                                          <p:spTgt spid="4"/>
                                        </p:tgtEl>
                                      </p:cBhvr>
                                    </p:animEffect>
                                    <p:anim calcmode="lin" valueType="num">
                                      <p:cBhvr>
                                        <p:cTn id="28" dur="500" fill="hold"/>
                                        <p:tgtEl>
                                          <p:spTgt spid="4"/>
                                        </p:tgtEl>
                                        <p:attrNameLst>
                                          <p:attrName>ppt_x</p:attrName>
                                        </p:attrNameLst>
                                      </p:cBhvr>
                                      <p:tavLst>
                                        <p:tav tm="0">
                                          <p:val>
                                            <p:strVal val="#ppt_x"/>
                                          </p:val>
                                        </p:tav>
                                        <p:tav tm="100000">
                                          <p:val>
                                            <p:strVal val="#ppt_x"/>
                                          </p:val>
                                        </p:tav>
                                      </p:tavLst>
                                    </p:anim>
                                    <p:anim calcmode="lin" valueType="num">
                                      <p:cBhvr>
                                        <p:cTn id="29" dur="5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Agenda-bark blu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6E3010F-7488-E7CE-D948-5F03CB6074F3}"/>
              </a:ext>
            </a:extLst>
          </p:cNvPr>
          <p:cNvSpPr/>
          <p:nvPr userDrawn="1"/>
        </p:nvSpPr>
        <p:spPr>
          <a:xfrm>
            <a:off x="0" y="0"/>
            <a:ext cx="3686174" cy="6858000"/>
          </a:xfrm>
          <a:prstGeom prst="rect">
            <a:avLst/>
          </a:prstGeom>
          <a:solidFill>
            <a:srgbClr val="0049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blue sign with white text&#10;&#10;Description automatically generated">
            <a:extLst>
              <a:ext uri="{FF2B5EF4-FFF2-40B4-BE49-F238E27FC236}">
                <a16:creationId xmlns:a16="http://schemas.microsoft.com/office/drawing/2014/main" id="{1EC997B2-6C46-B151-D338-1F6F0338B5C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731501" y="4445000"/>
            <a:ext cx="1232593" cy="2229538"/>
          </a:xfrm>
          <a:prstGeom prst="rect">
            <a:avLst/>
          </a:prstGeom>
        </p:spPr>
      </p:pic>
      <p:sp>
        <p:nvSpPr>
          <p:cNvPr id="11" name="Rectangle 1">
            <a:extLst>
              <a:ext uri="{FF2B5EF4-FFF2-40B4-BE49-F238E27FC236}">
                <a16:creationId xmlns:a16="http://schemas.microsoft.com/office/drawing/2014/main" id="{29A31907-0255-186C-0138-1E4A547ADF6F}"/>
              </a:ext>
            </a:extLst>
          </p:cNvPr>
          <p:cNvSpPr>
            <a:spLocks noChangeArrowheads="1"/>
          </p:cNvSpPr>
          <p:nvPr userDrawn="1"/>
        </p:nvSpPr>
        <p:spPr bwMode="auto">
          <a:xfrm>
            <a:off x="1933575" y="21590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1552645136"/>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6AB55C3-2397-C704-9607-A5B71B212236}"/>
              </a:ext>
            </a:extLst>
          </p:cNvPr>
          <p:cNvSpPr/>
          <p:nvPr userDrawn="1"/>
        </p:nvSpPr>
        <p:spPr>
          <a:xfrm>
            <a:off x="11119449" y="2502989"/>
            <a:ext cx="1086928" cy="4355011"/>
          </a:xfrm>
          <a:custGeom>
            <a:avLst/>
            <a:gdLst>
              <a:gd name="connsiteX0" fmla="*/ 0 w 1086928"/>
              <a:gd name="connsiteY0" fmla="*/ 0 h 4439920"/>
              <a:gd name="connsiteX1" fmla="*/ 1086928 w 1086928"/>
              <a:gd name="connsiteY1" fmla="*/ 0 h 4439920"/>
              <a:gd name="connsiteX2" fmla="*/ 1086928 w 1086928"/>
              <a:gd name="connsiteY2" fmla="*/ 4439920 h 4439920"/>
              <a:gd name="connsiteX3" fmla="*/ 0 w 1086928"/>
              <a:gd name="connsiteY3" fmla="*/ 4439920 h 4439920"/>
              <a:gd name="connsiteX4" fmla="*/ 0 w 1086928"/>
              <a:gd name="connsiteY4" fmla="*/ 0 h 4439920"/>
              <a:gd name="connsiteX0" fmla="*/ 375920 w 1086928"/>
              <a:gd name="connsiteY0" fmla="*/ 406400 h 4439920"/>
              <a:gd name="connsiteX1" fmla="*/ 1086928 w 1086928"/>
              <a:gd name="connsiteY1" fmla="*/ 0 h 4439920"/>
              <a:gd name="connsiteX2" fmla="*/ 1086928 w 1086928"/>
              <a:gd name="connsiteY2" fmla="*/ 4439920 h 4439920"/>
              <a:gd name="connsiteX3" fmla="*/ 0 w 1086928"/>
              <a:gd name="connsiteY3" fmla="*/ 4439920 h 4439920"/>
              <a:gd name="connsiteX4" fmla="*/ 375920 w 1086928"/>
              <a:gd name="connsiteY4" fmla="*/ 406400 h 4439920"/>
              <a:gd name="connsiteX0" fmla="*/ 415108 w 1086928"/>
              <a:gd name="connsiteY0" fmla="*/ 383540 h 4439920"/>
              <a:gd name="connsiteX1" fmla="*/ 1086928 w 1086928"/>
              <a:gd name="connsiteY1" fmla="*/ 0 h 4439920"/>
              <a:gd name="connsiteX2" fmla="*/ 1086928 w 1086928"/>
              <a:gd name="connsiteY2" fmla="*/ 4439920 h 4439920"/>
              <a:gd name="connsiteX3" fmla="*/ 0 w 1086928"/>
              <a:gd name="connsiteY3" fmla="*/ 4439920 h 4439920"/>
              <a:gd name="connsiteX4" fmla="*/ 415108 w 1086928"/>
              <a:gd name="connsiteY4" fmla="*/ 383540 h 4439920"/>
              <a:gd name="connsiteX0" fmla="*/ 415108 w 1086928"/>
              <a:gd name="connsiteY0" fmla="*/ 383540 h 4439920"/>
              <a:gd name="connsiteX1" fmla="*/ 1086928 w 1086928"/>
              <a:gd name="connsiteY1" fmla="*/ 0 h 4439920"/>
              <a:gd name="connsiteX2" fmla="*/ 1086928 w 1086928"/>
              <a:gd name="connsiteY2" fmla="*/ 4439920 h 4439920"/>
              <a:gd name="connsiteX3" fmla="*/ 0 w 1086928"/>
              <a:gd name="connsiteY3" fmla="*/ 4439920 h 4439920"/>
              <a:gd name="connsiteX4" fmla="*/ 415108 w 1086928"/>
              <a:gd name="connsiteY4" fmla="*/ 383540 h 4439920"/>
              <a:gd name="connsiteX0" fmla="*/ 415108 w 1086928"/>
              <a:gd name="connsiteY0" fmla="*/ 383540 h 4439920"/>
              <a:gd name="connsiteX1" fmla="*/ 1086928 w 1086928"/>
              <a:gd name="connsiteY1" fmla="*/ 0 h 4439920"/>
              <a:gd name="connsiteX2" fmla="*/ 1086928 w 1086928"/>
              <a:gd name="connsiteY2" fmla="*/ 4439920 h 4439920"/>
              <a:gd name="connsiteX3" fmla="*/ 0 w 1086928"/>
              <a:gd name="connsiteY3" fmla="*/ 4439920 h 4439920"/>
              <a:gd name="connsiteX4" fmla="*/ 415108 w 1086928"/>
              <a:gd name="connsiteY4" fmla="*/ 383540 h 4439920"/>
              <a:gd name="connsiteX0" fmla="*/ 415108 w 1086928"/>
              <a:gd name="connsiteY0" fmla="*/ 298631 h 4355011"/>
              <a:gd name="connsiteX1" fmla="*/ 1086928 w 1086928"/>
              <a:gd name="connsiteY1" fmla="*/ 0 h 4355011"/>
              <a:gd name="connsiteX2" fmla="*/ 1086928 w 1086928"/>
              <a:gd name="connsiteY2" fmla="*/ 4355011 h 4355011"/>
              <a:gd name="connsiteX3" fmla="*/ 0 w 1086928"/>
              <a:gd name="connsiteY3" fmla="*/ 4355011 h 4355011"/>
              <a:gd name="connsiteX4" fmla="*/ 415108 w 1086928"/>
              <a:gd name="connsiteY4" fmla="*/ 298631 h 4355011"/>
              <a:gd name="connsiteX0" fmla="*/ 415108 w 1086928"/>
              <a:gd name="connsiteY0" fmla="*/ 298631 h 4355011"/>
              <a:gd name="connsiteX1" fmla="*/ 1086928 w 1086928"/>
              <a:gd name="connsiteY1" fmla="*/ 0 h 4355011"/>
              <a:gd name="connsiteX2" fmla="*/ 1086928 w 1086928"/>
              <a:gd name="connsiteY2" fmla="*/ 4355011 h 4355011"/>
              <a:gd name="connsiteX3" fmla="*/ 0 w 1086928"/>
              <a:gd name="connsiteY3" fmla="*/ 4355011 h 4355011"/>
              <a:gd name="connsiteX4" fmla="*/ 415108 w 1086928"/>
              <a:gd name="connsiteY4" fmla="*/ 298631 h 4355011"/>
              <a:gd name="connsiteX0" fmla="*/ 415108 w 1086928"/>
              <a:gd name="connsiteY0" fmla="*/ 298631 h 4355011"/>
              <a:gd name="connsiteX1" fmla="*/ 1086928 w 1086928"/>
              <a:gd name="connsiteY1" fmla="*/ 0 h 4355011"/>
              <a:gd name="connsiteX2" fmla="*/ 1086928 w 1086928"/>
              <a:gd name="connsiteY2" fmla="*/ 4355011 h 4355011"/>
              <a:gd name="connsiteX3" fmla="*/ 0 w 1086928"/>
              <a:gd name="connsiteY3" fmla="*/ 4355011 h 4355011"/>
              <a:gd name="connsiteX4" fmla="*/ 415108 w 1086928"/>
              <a:gd name="connsiteY4" fmla="*/ 298631 h 43550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6928" h="4355011">
                <a:moveTo>
                  <a:pt x="415108" y="298631"/>
                </a:moveTo>
                <a:cubicBezTo>
                  <a:pt x="717424" y="209972"/>
                  <a:pt x="849925" y="140910"/>
                  <a:pt x="1086928" y="0"/>
                </a:cubicBezTo>
                <a:lnTo>
                  <a:pt x="1086928" y="4355011"/>
                </a:lnTo>
                <a:lnTo>
                  <a:pt x="0" y="4355011"/>
                </a:lnTo>
                <a:lnTo>
                  <a:pt x="415108" y="298631"/>
                </a:lnTo>
                <a:close/>
              </a:path>
            </a:pathLst>
          </a:custGeom>
          <a:solidFill>
            <a:srgbClr val="FDB7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68D4108F-F591-9BDE-80D7-1AEB221B18BD}"/>
              </a:ext>
            </a:extLst>
          </p:cNvPr>
          <p:cNvSpPr/>
          <p:nvPr userDrawn="1"/>
        </p:nvSpPr>
        <p:spPr>
          <a:xfrm>
            <a:off x="10463841" y="2641600"/>
            <a:ext cx="1086928" cy="4216400"/>
          </a:xfrm>
          <a:custGeom>
            <a:avLst/>
            <a:gdLst>
              <a:gd name="connsiteX0" fmla="*/ 0 w 1086928"/>
              <a:gd name="connsiteY0" fmla="*/ 0 h 4439920"/>
              <a:gd name="connsiteX1" fmla="*/ 1086928 w 1086928"/>
              <a:gd name="connsiteY1" fmla="*/ 0 h 4439920"/>
              <a:gd name="connsiteX2" fmla="*/ 1086928 w 1086928"/>
              <a:gd name="connsiteY2" fmla="*/ 4439920 h 4439920"/>
              <a:gd name="connsiteX3" fmla="*/ 0 w 1086928"/>
              <a:gd name="connsiteY3" fmla="*/ 4439920 h 4439920"/>
              <a:gd name="connsiteX4" fmla="*/ 0 w 1086928"/>
              <a:gd name="connsiteY4" fmla="*/ 0 h 4439920"/>
              <a:gd name="connsiteX0" fmla="*/ 0 w 1086928"/>
              <a:gd name="connsiteY0" fmla="*/ 0 h 4439920"/>
              <a:gd name="connsiteX1" fmla="*/ 1086928 w 1086928"/>
              <a:gd name="connsiteY1" fmla="*/ 355600 h 4439920"/>
              <a:gd name="connsiteX2" fmla="*/ 1086928 w 1086928"/>
              <a:gd name="connsiteY2" fmla="*/ 4439920 h 4439920"/>
              <a:gd name="connsiteX3" fmla="*/ 0 w 1086928"/>
              <a:gd name="connsiteY3" fmla="*/ 4439920 h 4439920"/>
              <a:gd name="connsiteX4" fmla="*/ 0 w 1086928"/>
              <a:gd name="connsiteY4" fmla="*/ 0 h 443992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6928" h="4216400">
                <a:moveTo>
                  <a:pt x="0" y="0"/>
                </a:moveTo>
                <a:cubicBezTo>
                  <a:pt x="407302" y="271539"/>
                  <a:pt x="1054456" y="166430"/>
                  <a:pt x="1086928" y="132080"/>
                </a:cubicBezTo>
                <a:lnTo>
                  <a:pt x="1086928" y="4216400"/>
                </a:lnTo>
                <a:lnTo>
                  <a:pt x="0" y="4216400"/>
                </a:lnTo>
                <a:lnTo>
                  <a:pt x="0" y="0"/>
                </a:lnTo>
                <a:close/>
              </a:path>
            </a:pathLst>
          </a:custGeom>
          <a:solidFill>
            <a:srgbClr val="0049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5D86F71D-478E-885E-0A4E-ADDBBB005D3A}"/>
              </a:ext>
            </a:extLst>
          </p:cNvPr>
          <p:cNvSpPr/>
          <p:nvPr userDrawn="1"/>
        </p:nvSpPr>
        <p:spPr>
          <a:xfrm>
            <a:off x="9126747" y="-966159"/>
            <a:ext cx="4157932" cy="4157932"/>
          </a:xfrm>
          <a:prstGeom prst="ellipse">
            <a:avLst/>
          </a:prstGeom>
          <a:noFill/>
          <a:ln w="38100">
            <a:solidFill>
              <a:srgbClr val="FDB727"/>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B1BCD983-0430-833D-352D-03D25916B4DD}"/>
              </a:ext>
            </a:extLst>
          </p:cNvPr>
          <p:cNvSpPr/>
          <p:nvPr userDrawn="1"/>
        </p:nvSpPr>
        <p:spPr>
          <a:xfrm>
            <a:off x="8760220" y="-1391920"/>
            <a:ext cx="4978400" cy="4978400"/>
          </a:xfrm>
          <a:prstGeom prst="ellipse">
            <a:avLst/>
          </a:prstGeom>
          <a:noFill/>
          <a:ln w="38100">
            <a:solidFill>
              <a:srgbClr val="00499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44D0A848-0D3A-2E62-7487-93B4AEE35B78}"/>
              </a:ext>
            </a:extLst>
          </p:cNvPr>
          <p:cNvSpPr txBox="1"/>
          <p:nvPr userDrawn="1"/>
        </p:nvSpPr>
        <p:spPr>
          <a:xfrm>
            <a:off x="11644413" y="6350000"/>
            <a:ext cx="468319" cy="369332"/>
          </a:xfrm>
          <a:prstGeom prst="rect">
            <a:avLst/>
          </a:prstGeom>
          <a:noFill/>
        </p:spPr>
        <p:txBody>
          <a:bodyPr wrap="square" rtlCol="0">
            <a:spAutoFit/>
          </a:bodyPr>
          <a:lstStyle/>
          <a:p>
            <a:pPr algn="ctr"/>
            <a:fld id="{07C6654A-6295-4D64-AC00-2DE4176C9150}" type="slidenum">
              <a:rPr lang="en-US" smtClean="0">
                <a:solidFill>
                  <a:schemeClr val="bg1"/>
                </a:solidFill>
              </a:rPr>
              <a:t>‹#›</a:t>
            </a:fld>
            <a:endParaRPr lang="en-US">
              <a:solidFill>
                <a:schemeClr val="bg1"/>
              </a:solidFill>
            </a:endParaRPr>
          </a:p>
        </p:txBody>
      </p:sp>
      <p:pic>
        <p:nvPicPr>
          <p:cNvPr id="15" name="Picture 14">
            <a:extLst>
              <a:ext uri="{FF2B5EF4-FFF2-40B4-BE49-F238E27FC236}">
                <a16:creationId xmlns:a16="http://schemas.microsoft.com/office/drawing/2014/main" id="{54C64CE0-24E6-7B7D-F1E9-6E0A4F5209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638687" y="5973436"/>
            <a:ext cx="708520" cy="668914"/>
          </a:xfrm>
          <a:prstGeom prst="rect">
            <a:avLst/>
          </a:prstGeom>
        </p:spPr>
      </p:pic>
      <p:sp>
        <p:nvSpPr>
          <p:cNvPr id="16" name="TextBox 15">
            <a:extLst>
              <a:ext uri="{FF2B5EF4-FFF2-40B4-BE49-F238E27FC236}">
                <a16:creationId xmlns:a16="http://schemas.microsoft.com/office/drawing/2014/main" id="{CAFA6CF2-52D2-8318-003A-3B1116A06AFB}"/>
              </a:ext>
            </a:extLst>
          </p:cNvPr>
          <p:cNvSpPr txBox="1"/>
          <p:nvPr userDrawn="1"/>
        </p:nvSpPr>
        <p:spPr>
          <a:xfrm rot="5400000">
            <a:off x="10374893" y="4771096"/>
            <a:ext cx="3007357" cy="323165"/>
          </a:xfrm>
          <a:prstGeom prst="rect">
            <a:avLst/>
          </a:prstGeom>
          <a:noFill/>
        </p:spPr>
        <p:txBody>
          <a:bodyPr wrap="square" rtlCol="0">
            <a:spAutoFit/>
          </a:bodyPr>
          <a:lstStyle/>
          <a:p>
            <a:pPr algn="r"/>
            <a:r>
              <a:rPr lang="en-US" sz="1500" b="0" spc="0">
                <a:solidFill>
                  <a:schemeClr val="bg1"/>
                </a:solidFill>
                <a:latin typeface="+mj-lt"/>
              </a:rPr>
              <a:t>INDIANA DEPT. OF CHILD SERVICES</a:t>
            </a:r>
          </a:p>
        </p:txBody>
      </p:sp>
      <p:pic>
        <p:nvPicPr>
          <p:cNvPr id="2" name="Picture 1">
            <a:extLst>
              <a:ext uri="{FF2B5EF4-FFF2-40B4-BE49-F238E27FC236}">
                <a16:creationId xmlns:a16="http://schemas.microsoft.com/office/drawing/2014/main" id="{6087485B-4BFE-C805-E4C4-4CAF9A6E7F56}"/>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37730" t="-4727" r="-4396" b="4727"/>
          <a:stretch/>
        </p:blipFill>
        <p:spPr>
          <a:xfrm>
            <a:off x="9488193" y="-604713"/>
            <a:ext cx="3435039" cy="3435039"/>
          </a:xfrm>
          <a:prstGeom prst="ellipse">
            <a:avLst/>
          </a:prstGeom>
        </p:spPr>
      </p:pic>
    </p:spTree>
    <p:extLst>
      <p:ext uri="{BB962C8B-B14F-4D97-AF65-F5344CB8AC3E}">
        <p14:creationId xmlns:p14="http://schemas.microsoft.com/office/powerpoint/2010/main" val="12095533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p:cTn id="13" dur="1000" fill="hold"/>
                                        <p:tgtEl>
                                          <p:spTgt spid="9"/>
                                        </p:tgtEl>
                                        <p:attrNameLst>
                                          <p:attrName>ppt_w</p:attrName>
                                        </p:attrNameLst>
                                      </p:cBhvr>
                                      <p:tavLst>
                                        <p:tav tm="0">
                                          <p:val>
                                            <p:fltVal val="0"/>
                                          </p:val>
                                        </p:tav>
                                        <p:tav tm="100000">
                                          <p:val>
                                            <p:strVal val="#ppt_w"/>
                                          </p:val>
                                        </p:tav>
                                      </p:tavLst>
                                    </p:anim>
                                    <p:anim calcmode="lin" valueType="num">
                                      <p:cBhvr>
                                        <p:cTn id="14" dur="1000" fill="hold"/>
                                        <p:tgtEl>
                                          <p:spTgt spid="9"/>
                                        </p:tgtEl>
                                        <p:attrNameLst>
                                          <p:attrName>ppt_h</p:attrName>
                                        </p:attrNameLst>
                                      </p:cBhvr>
                                      <p:tavLst>
                                        <p:tav tm="0">
                                          <p:val>
                                            <p:fltVal val="0"/>
                                          </p:val>
                                        </p:tav>
                                        <p:tav tm="100000">
                                          <p:val>
                                            <p:strVal val="#ppt_h"/>
                                          </p:val>
                                        </p:tav>
                                      </p:tavLst>
                                    </p:anim>
                                    <p:anim calcmode="lin" valueType="num">
                                      <p:cBhvr>
                                        <p:cTn id="15" dur="1000" fill="hold"/>
                                        <p:tgtEl>
                                          <p:spTgt spid="9"/>
                                        </p:tgtEl>
                                        <p:attrNameLst>
                                          <p:attrName>style.rotation</p:attrName>
                                        </p:attrNameLst>
                                      </p:cBhvr>
                                      <p:tavLst>
                                        <p:tav tm="0">
                                          <p:val>
                                            <p:fltVal val="90"/>
                                          </p:val>
                                        </p:tav>
                                        <p:tav tm="100000">
                                          <p:val>
                                            <p:fltVal val="0"/>
                                          </p:val>
                                        </p:tav>
                                      </p:tavLst>
                                    </p:anim>
                                    <p:animEffect transition="in" filter="fade">
                                      <p:cBhvr>
                                        <p:cTn id="16" dur="1000"/>
                                        <p:tgtEl>
                                          <p:spTgt spid="9"/>
                                        </p:tgtEl>
                                      </p:cBhvr>
                                    </p:animEffect>
                                  </p:childTnLst>
                                </p:cTn>
                              </p:par>
                              <p:par>
                                <p:cTn id="17" presetID="2" presetClass="entr" presetSubtype="4"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additive="base">
                                        <p:cTn id="23" dur="500" fill="hold"/>
                                        <p:tgtEl>
                                          <p:spTgt spid="7"/>
                                        </p:tgtEl>
                                        <p:attrNameLst>
                                          <p:attrName>ppt_x</p:attrName>
                                        </p:attrNameLst>
                                      </p:cBhvr>
                                      <p:tavLst>
                                        <p:tav tm="0">
                                          <p:val>
                                            <p:strVal val="#ppt_x"/>
                                          </p:val>
                                        </p:tav>
                                        <p:tav tm="100000">
                                          <p:val>
                                            <p:strVal val="#ppt_x"/>
                                          </p:val>
                                        </p:tav>
                                      </p:tavLst>
                                    </p:anim>
                                    <p:anim calcmode="lin" valueType="num">
                                      <p:cBhvr additive="base">
                                        <p:cTn id="24" dur="500" fill="hold"/>
                                        <p:tgtEl>
                                          <p:spTgt spid="7"/>
                                        </p:tgtEl>
                                        <p:attrNameLst>
                                          <p:attrName>ppt_y</p:attrName>
                                        </p:attrNameLst>
                                      </p:cBhvr>
                                      <p:tavLst>
                                        <p:tav tm="0">
                                          <p:val>
                                            <p:strVal val="1+#ppt_h/2"/>
                                          </p:val>
                                        </p:tav>
                                        <p:tav tm="100000">
                                          <p:val>
                                            <p:strVal val="#ppt_y"/>
                                          </p:val>
                                        </p:tav>
                                      </p:tavLst>
                                    </p:anim>
                                  </p:childTnLst>
                                </p:cTn>
                              </p:par>
                              <p:par>
                                <p:cTn id="25" presetID="6" presetClass="entr" presetSubtype="32" fill="hold" nodeType="with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circle(out)">
                                      <p:cBhvr>
                                        <p:cTn id="2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Lst>
  </p:timing>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6AB55C3-2397-C704-9607-A5B71B212236}"/>
              </a:ext>
            </a:extLst>
          </p:cNvPr>
          <p:cNvSpPr/>
          <p:nvPr userDrawn="1"/>
        </p:nvSpPr>
        <p:spPr>
          <a:xfrm>
            <a:off x="11119449" y="2502989"/>
            <a:ext cx="1086928" cy="4355011"/>
          </a:xfrm>
          <a:custGeom>
            <a:avLst/>
            <a:gdLst>
              <a:gd name="connsiteX0" fmla="*/ 0 w 1086928"/>
              <a:gd name="connsiteY0" fmla="*/ 0 h 4439920"/>
              <a:gd name="connsiteX1" fmla="*/ 1086928 w 1086928"/>
              <a:gd name="connsiteY1" fmla="*/ 0 h 4439920"/>
              <a:gd name="connsiteX2" fmla="*/ 1086928 w 1086928"/>
              <a:gd name="connsiteY2" fmla="*/ 4439920 h 4439920"/>
              <a:gd name="connsiteX3" fmla="*/ 0 w 1086928"/>
              <a:gd name="connsiteY3" fmla="*/ 4439920 h 4439920"/>
              <a:gd name="connsiteX4" fmla="*/ 0 w 1086928"/>
              <a:gd name="connsiteY4" fmla="*/ 0 h 4439920"/>
              <a:gd name="connsiteX0" fmla="*/ 375920 w 1086928"/>
              <a:gd name="connsiteY0" fmla="*/ 406400 h 4439920"/>
              <a:gd name="connsiteX1" fmla="*/ 1086928 w 1086928"/>
              <a:gd name="connsiteY1" fmla="*/ 0 h 4439920"/>
              <a:gd name="connsiteX2" fmla="*/ 1086928 w 1086928"/>
              <a:gd name="connsiteY2" fmla="*/ 4439920 h 4439920"/>
              <a:gd name="connsiteX3" fmla="*/ 0 w 1086928"/>
              <a:gd name="connsiteY3" fmla="*/ 4439920 h 4439920"/>
              <a:gd name="connsiteX4" fmla="*/ 375920 w 1086928"/>
              <a:gd name="connsiteY4" fmla="*/ 406400 h 4439920"/>
              <a:gd name="connsiteX0" fmla="*/ 415108 w 1086928"/>
              <a:gd name="connsiteY0" fmla="*/ 383540 h 4439920"/>
              <a:gd name="connsiteX1" fmla="*/ 1086928 w 1086928"/>
              <a:gd name="connsiteY1" fmla="*/ 0 h 4439920"/>
              <a:gd name="connsiteX2" fmla="*/ 1086928 w 1086928"/>
              <a:gd name="connsiteY2" fmla="*/ 4439920 h 4439920"/>
              <a:gd name="connsiteX3" fmla="*/ 0 w 1086928"/>
              <a:gd name="connsiteY3" fmla="*/ 4439920 h 4439920"/>
              <a:gd name="connsiteX4" fmla="*/ 415108 w 1086928"/>
              <a:gd name="connsiteY4" fmla="*/ 383540 h 4439920"/>
              <a:gd name="connsiteX0" fmla="*/ 415108 w 1086928"/>
              <a:gd name="connsiteY0" fmla="*/ 383540 h 4439920"/>
              <a:gd name="connsiteX1" fmla="*/ 1086928 w 1086928"/>
              <a:gd name="connsiteY1" fmla="*/ 0 h 4439920"/>
              <a:gd name="connsiteX2" fmla="*/ 1086928 w 1086928"/>
              <a:gd name="connsiteY2" fmla="*/ 4439920 h 4439920"/>
              <a:gd name="connsiteX3" fmla="*/ 0 w 1086928"/>
              <a:gd name="connsiteY3" fmla="*/ 4439920 h 4439920"/>
              <a:gd name="connsiteX4" fmla="*/ 415108 w 1086928"/>
              <a:gd name="connsiteY4" fmla="*/ 383540 h 4439920"/>
              <a:gd name="connsiteX0" fmla="*/ 415108 w 1086928"/>
              <a:gd name="connsiteY0" fmla="*/ 383540 h 4439920"/>
              <a:gd name="connsiteX1" fmla="*/ 1086928 w 1086928"/>
              <a:gd name="connsiteY1" fmla="*/ 0 h 4439920"/>
              <a:gd name="connsiteX2" fmla="*/ 1086928 w 1086928"/>
              <a:gd name="connsiteY2" fmla="*/ 4439920 h 4439920"/>
              <a:gd name="connsiteX3" fmla="*/ 0 w 1086928"/>
              <a:gd name="connsiteY3" fmla="*/ 4439920 h 4439920"/>
              <a:gd name="connsiteX4" fmla="*/ 415108 w 1086928"/>
              <a:gd name="connsiteY4" fmla="*/ 383540 h 4439920"/>
              <a:gd name="connsiteX0" fmla="*/ 415108 w 1086928"/>
              <a:gd name="connsiteY0" fmla="*/ 298631 h 4355011"/>
              <a:gd name="connsiteX1" fmla="*/ 1086928 w 1086928"/>
              <a:gd name="connsiteY1" fmla="*/ 0 h 4355011"/>
              <a:gd name="connsiteX2" fmla="*/ 1086928 w 1086928"/>
              <a:gd name="connsiteY2" fmla="*/ 4355011 h 4355011"/>
              <a:gd name="connsiteX3" fmla="*/ 0 w 1086928"/>
              <a:gd name="connsiteY3" fmla="*/ 4355011 h 4355011"/>
              <a:gd name="connsiteX4" fmla="*/ 415108 w 1086928"/>
              <a:gd name="connsiteY4" fmla="*/ 298631 h 4355011"/>
              <a:gd name="connsiteX0" fmla="*/ 415108 w 1086928"/>
              <a:gd name="connsiteY0" fmla="*/ 298631 h 4355011"/>
              <a:gd name="connsiteX1" fmla="*/ 1086928 w 1086928"/>
              <a:gd name="connsiteY1" fmla="*/ 0 h 4355011"/>
              <a:gd name="connsiteX2" fmla="*/ 1086928 w 1086928"/>
              <a:gd name="connsiteY2" fmla="*/ 4355011 h 4355011"/>
              <a:gd name="connsiteX3" fmla="*/ 0 w 1086928"/>
              <a:gd name="connsiteY3" fmla="*/ 4355011 h 4355011"/>
              <a:gd name="connsiteX4" fmla="*/ 415108 w 1086928"/>
              <a:gd name="connsiteY4" fmla="*/ 298631 h 4355011"/>
              <a:gd name="connsiteX0" fmla="*/ 415108 w 1086928"/>
              <a:gd name="connsiteY0" fmla="*/ 298631 h 4355011"/>
              <a:gd name="connsiteX1" fmla="*/ 1086928 w 1086928"/>
              <a:gd name="connsiteY1" fmla="*/ 0 h 4355011"/>
              <a:gd name="connsiteX2" fmla="*/ 1086928 w 1086928"/>
              <a:gd name="connsiteY2" fmla="*/ 4355011 h 4355011"/>
              <a:gd name="connsiteX3" fmla="*/ 0 w 1086928"/>
              <a:gd name="connsiteY3" fmla="*/ 4355011 h 4355011"/>
              <a:gd name="connsiteX4" fmla="*/ 415108 w 1086928"/>
              <a:gd name="connsiteY4" fmla="*/ 298631 h 43550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6928" h="4355011">
                <a:moveTo>
                  <a:pt x="415108" y="298631"/>
                </a:moveTo>
                <a:cubicBezTo>
                  <a:pt x="717424" y="209972"/>
                  <a:pt x="849925" y="140910"/>
                  <a:pt x="1086928" y="0"/>
                </a:cubicBezTo>
                <a:lnTo>
                  <a:pt x="1086928" y="4355011"/>
                </a:lnTo>
                <a:lnTo>
                  <a:pt x="0" y="4355011"/>
                </a:lnTo>
                <a:lnTo>
                  <a:pt x="415108" y="298631"/>
                </a:lnTo>
                <a:close/>
              </a:path>
            </a:pathLst>
          </a:custGeom>
          <a:solidFill>
            <a:srgbClr val="FDB7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68D4108F-F591-9BDE-80D7-1AEB221B18BD}"/>
              </a:ext>
            </a:extLst>
          </p:cNvPr>
          <p:cNvSpPr/>
          <p:nvPr userDrawn="1"/>
        </p:nvSpPr>
        <p:spPr>
          <a:xfrm>
            <a:off x="10463841" y="2641600"/>
            <a:ext cx="1086928" cy="4216400"/>
          </a:xfrm>
          <a:custGeom>
            <a:avLst/>
            <a:gdLst>
              <a:gd name="connsiteX0" fmla="*/ 0 w 1086928"/>
              <a:gd name="connsiteY0" fmla="*/ 0 h 4439920"/>
              <a:gd name="connsiteX1" fmla="*/ 1086928 w 1086928"/>
              <a:gd name="connsiteY1" fmla="*/ 0 h 4439920"/>
              <a:gd name="connsiteX2" fmla="*/ 1086928 w 1086928"/>
              <a:gd name="connsiteY2" fmla="*/ 4439920 h 4439920"/>
              <a:gd name="connsiteX3" fmla="*/ 0 w 1086928"/>
              <a:gd name="connsiteY3" fmla="*/ 4439920 h 4439920"/>
              <a:gd name="connsiteX4" fmla="*/ 0 w 1086928"/>
              <a:gd name="connsiteY4" fmla="*/ 0 h 4439920"/>
              <a:gd name="connsiteX0" fmla="*/ 0 w 1086928"/>
              <a:gd name="connsiteY0" fmla="*/ 0 h 4439920"/>
              <a:gd name="connsiteX1" fmla="*/ 1086928 w 1086928"/>
              <a:gd name="connsiteY1" fmla="*/ 355600 h 4439920"/>
              <a:gd name="connsiteX2" fmla="*/ 1086928 w 1086928"/>
              <a:gd name="connsiteY2" fmla="*/ 4439920 h 4439920"/>
              <a:gd name="connsiteX3" fmla="*/ 0 w 1086928"/>
              <a:gd name="connsiteY3" fmla="*/ 4439920 h 4439920"/>
              <a:gd name="connsiteX4" fmla="*/ 0 w 1086928"/>
              <a:gd name="connsiteY4" fmla="*/ 0 h 443992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6928" h="4216400">
                <a:moveTo>
                  <a:pt x="0" y="0"/>
                </a:moveTo>
                <a:cubicBezTo>
                  <a:pt x="407302" y="271539"/>
                  <a:pt x="1054456" y="166430"/>
                  <a:pt x="1086928" y="132080"/>
                </a:cubicBezTo>
                <a:lnTo>
                  <a:pt x="1086928" y="4216400"/>
                </a:lnTo>
                <a:lnTo>
                  <a:pt x="0" y="4216400"/>
                </a:lnTo>
                <a:lnTo>
                  <a:pt x="0" y="0"/>
                </a:lnTo>
                <a:close/>
              </a:path>
            </a:pathLst>
          </a:custGeom>
          <a:solidFill>
            <a:srgbClr val="0049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5D86F71D-478E-885E-0A4E-ADDBBB005D3A}"/>
              </a:ext>
            </a:extLst>
          </p:cNvPr>
          <p:cNvSpPr/>
          <p:nvPr userDrawn="1"/>
        </p:nvSpPr>
        <p:spPr>
          <a:xfrm>
            <a:off x="9126747" y="-966159"/>
            <a:ext cx="4157932" cy="4157932"/>
          </a:xfrm>
          <a:prstGeom prst="ellipse">
            <a:avLst/>
          </a:prstGeom>
          <a:noFill/>
          <a:ln w="38100">
            <a:solidFill>
              <a:srgbClr val="FDB727"/>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B1BCD983-0430-833D-352D-03D25916B4DD}"/>
              </a:ext>
            </a:extLst>
          </p:cNvPr>
          <p:cNvSpPr/>
          <p:nvPr userDrawn="1"/>
        </p:nvSpPr>
        <p:spPr>
          <a:xfrm>
            <a:off x="8760220" y="-1391920"/>
            <a:ext cx="4978400" cy="4978400"/>
          </a:xfrm>
          <a:prstGeom prst="ellipse">
            <a:avLst/>
          </a:prstGeom>
          <a:noFill/>
          <a:ln w="38100">
            <a:solidFill>
              <a:srgbClr val="00499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44D0A848-0D3A-2E62-7487-93B4AEE35B78}"/>
              </a:ext>
            </a:extLst>
          </p:cNvPr>
          <p:cNvSpPr txBox="1"/>
          <p:nvPr userDrawn="1"/>
        </p:nvSpPr>
        <p:spPr>
          <a:xfrm>
            <a:off x="11644413" y="6350000"/>
            <a:ext cx="468319" cy="369332"/>
          </a:xfrm>
          <a:prstGeom prst="rect">
            <a:avLst/>
          </a:prstGeom>
          <a:noFill/>
        </p:spPr>
        <p:txBody>
          <a:bodyPr wrap="square" rtlCol="0">
            <a:spAutoFit/>
          </a:bodyPr>
          <a:lstStyle/>
          <a:p>
            <a:pPr algn="ctr"/>
            <a:fld id="{D26E6163-9367-4160-8D15-715BBC4B8EAA}" type="slidenum">
              <a:rPr lang="en-US" smtClean="0">
                <a:solidFill>
                  <a:schemeClr val="bg1"/>
                </a:solidFill>
              </a:rPr>
              <a:t>‹#›</a:t>
            </a:fld>
            <a:endParaRPr lang="en-US">
              <a:solidFill>
                <a:schemeClr val="bg1"/>
              </a:solidFill>
            </a:endParaRPr>
          </a:p>
        </p:txBody>
      </p:sp>
      <p:pic>
        <p:nvPicPr>
          <p:cNvPr id="15" name="Picture 14">
            <a:extLst>
              <a:ext uri="{FF2B5EF4-FFF2-40B4-BE49-F238E27FC236}">
                <a16:creationId xmlns:a16="http://schemas.microsoft.com/office/drawing/2014/main" id="{54C64CE0-24E6-7B7D-F1E9-6E0A4F5209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638687" y="5973436"/>
            <a:ext cx="708520" cy="668914"/>
          </a:xfrm>
          <a:prstGeom prst="rect">
            <a:avLst/>
          </a:prstGeom>
        </p:spPr>
      </p:pic>
      <p:sp>
        <p:nvSpPr>
          <p:cNvPr id="16" name="TextBox 15">
            <a:extLst>
              <a:ext uri="{FF2B5EF4-FFF2-40B4-BE49-F238E27FC236}">
                <a16:creationId xmlns:a16="http://schemas.microsoft.com/office/drawing/2014/main" id="{CAFA6CF2-52D2-8318-003A-3B1116A06AFB}"/>
              </a:ext>
            </a:extLst>
          </p:cNvPr>
          <p:cNvSpPr txBox="1"/>
          <p:nvPr userDrawn="1"/>
        </p:nvSpPr>
        <p:spPr>
          <a:xfrm rot="5400000">
            <a:off x="10374893" y="4771096"/>
            <a:ext cx="3007357" cy="323165"/>
          </a:xfrm>
          <a:prstGeom prst="rect">
            <a:avLst/>
          </a:prstGeom>
          <a:noFill/>
        </p:spPr>
        <p:txBody>
          <a:bodyPr wrap="square" rtlCol="0">
            <a:spAutoFit/>
          </a:bodyPr>
          <a:lstStyle/>
          <a:p>
            <a:pPr algn="r"/>
            <a:r>
              <a:rPr lang="en-US" sz="1500" b="0" spc="0">
                <a:solidFill>
                  <a:schemeClr val="bg1"/>
                </a:solidFill>
                <a:latin typeface="+mj-lt"/>
              </a:rPr>
              <a:t>INDIANA DEPT. OF CHILD SERVICES</a:t>
            </a:r>
          </a:p>
        </p:txBody>
      </p:sp>
      <p:pic>
        <p:nvPicPr>
          <p:cNvPr id="2" name="Picture 1">
            <a:extLst>
              <a:ext uri="{FF2B5EF4-FFF2-40B4-BE49-F238E27FC236}">
                <a16:creationId xmlns:a16="http://schemas.microsoft.com/office/drawing/2014/main" id="{FD83BDC6-E6F7-F7A2-9279-3CBC467E89D3}"/>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7758" t="-6757" r="25520" b="6757"/>
          <a:stretch/>
        </p:blipFill>
        <p:spPr>
          <a:xfrm>
            <a:off x="9488193" y="-604713"/>
            <a:ext cx="3435039" cy="3435039"/>
          </a:xfrm>
          <a:prstGeom prst="ellipse">
            <a:avLst/>
          </a:prstGeom>
        </p:spPr>
      </p:pic>
    </p:spTree>
    <p:extLst>
      <p:ext uri="{BB962C8B-B14F-4D97-AF65-F5344CB8AC3E}">
        <p14:creationId xmlns:p14="http://schemas.microsoft.com/office/powerpoint/2010/main" val="17448514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p:cTn id="13" dur="1000" fill="hold"/>
                                        <p:tgtEl>
                                          <p:spTgt spid="9"/>
                                        </p:tgtEl>
                                        <p:attrNameLst>
                                          <p:attrName>ppt_w</p:attrName>
                                        </p:attrNameLst>
                                      </p:cBhvr>
                                      <p:tavLst>
                                        <p:tav tm="0">
                                          <p:val>
                                            <p:fltVal val="0"/>
                                          </p:val>
                                        </p:tav>
                                        <p:tav tm="100000">
                                          <p:val>
                                            <p:strVal val="#ppt_w"/>
                                          </p:val>
                                        </p:tav>
                                      </p:tavLst>
                                    </p:anim>
                                    <p:anim calcmode="lin" valueType="num">
                                      <p:cBhvr>
                                        <p:cTn id="14" dur="1000" fill="hold"/>
                                        <p:tgtEl>
                                          <p:spTgt spid="9"/>
                                        </p:tgtEl>
                                        <p:attrNameLst>
                                          <p:attrName>ppt_h</p:attrName>
                                        </p:attrNameLst>
                                      </p:cBhvr>
                                      <p:tavLst>
                                        <p:tav tm="0">
                                          <p:val>
                                            <p:fltVal val="0"/>
                                          </p:val>
                                        </p:tav>
                                        <p:tav tm="100000">
                                          <p:val>
                                            <p:strVal val="#ppt_h"/>
                                          </p:val>
                                        </p:tav>
                                      </p:tavLst>
                                    </p:anim>
                                    <p:anim calcmode="lin" valueType="num">
                                      <p:cBhvr>
                                        <p:cTn id="15" dur="1000" fill="hold"/>
                                        <p:tgtEl>
                                          <p:spTgt spid="9"/>
                                        </p:tgtEl>
                                        <p:attrNameLst>
                                          <p:attrName>style.rotation</p:attrName>
                                        </p:attrNameLst>
                                      </p:cBhvr>
                                      <p:tavLst>
                                        <p:tav tm="0">
                                          <p:val>
                                            <p:fltVal val="90"/>
                                          </p:val>
                                        </p:tav>
                                        <p:tav tm="100000">
                                          <p:val>
                                            <p:fltVal val="0"/>
                                          </p:val>
                                        </p:tav>
                                      </p:tavLst>
                                    </p:anim>
                                    <p:animEffect transition="in" filter="fade">
                                      <p:cBhvr>
                                        <p:cTn id="16" dur="1000"/>
                                        <p:tgtEl>
                                          <p:spTgt spid="9"/>
                                        </p:tgtEl>
                                      </p:cBhvr>
                                    </p:animEffect>
                                  </p:childTnLst>
                                </p:cTn>
                              </p:par>
                              <p:par>
                                <p:cTn id="17" presetID="2" presetClass="entr" presetSubtype="4"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additive="base">
                                        <p:cTn id="23" dur="500" fill="hold"/>
                                        <p:tgtEl>
                                          <p:spTgt spid="7"/>
                                        </p:tgtEl>
                                        <p:attrNameLst>
                                          <p:attrName>ppt_x</p:attrName>
                                        </p:attrNameLst>
                                      </p:cBhvr>
                                      <p:tavLst>
                                        <p:tav tm="0">
                                          <p:val>
                                            <p:strVal val="#ppt_x"/>
                                          </p:val>
                                        </p:tav>
                                        <p:tav tm="100000">
                                          <p:val>
                                            <p:strVal val="#ppt_x"/>
                                          </p:val>
                                        </p:tav>
                                      </p:tavLst>
                                    </p:anim>
                                    <p:anim calcmode="lin" valueType="num">
                                      <p:cBhvr additive="base">
                                        <p:cTn id="24" dur="500" fill="hold"/>
                                        <p:tgtEl>
                                          <p:spTgt spid="7"/>
                                        </p:tgtEl>
                                        <p:attrNameLst>
                                          <p:attrName>ppt_y</p:attrName>
                                        </p:attrNameLst>
                                      </p:cBhvr>
                                      <p:tavLst>
                                        <p:tav tm="0">
                                          <p:val>
                                            <p:strVal val="1+#ppt_h/2"/>
                                          </p:val>
                                        </p:tav>
                                        <p:tav tm="100000">
                                          <p:val>
                                            <p:strVal val="#ppt_y"/>
                                          </p:val>
                                        </p:tav>
                                      </p:tavLst>
                                    </p:anim>
                                  </p:childTnLst>
                                </p:cTn>
                              </p:par>
                              <p:par>
                                <p:cTn id="25" presetID="6" presetClass="entr" presetSubtype="32" fill="hold" nodeType="with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circle(out)">
                                      <p:cBhvr>
                                        <p:cTn id="2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Lst>
  </p:timing>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6AB55C3-2397-C704-9607-A5B71B212236}"/>
              </a:ext>
            </a:extLst>
          </p:cNvPr>
          <p:cNvSpPr/>
          <p:nvPr userDrawn="1"/>
        </p:nvSpPr>
        <p:spPr>
          <a:xfrm>
            <a:off x="11119449" y="2502989"/>
            <a:ext cx="1086928" cy="4355011"/>
          </a:xfrm>
          <a:custGeom>
            <a:avLst/>
            <a:gdLst>
              <a:gd name="connsiteX0" fmla="*/ 0 w 1086928"/>
              <a:gd name="connsiteY0" fmla="*/ 0 h 4439920"/>
              <a:gd name="connsiteX1" fmla="*/ 1086928 w 1086928"/>
              <a:gd name="connsiteY1" fmla="*/ 0 h 4439920"/>
              <a:gd name="connsiteX2" fmla="*/ 1086928 w 1086928"/>
              <a:gd name="connsiteY2" fmla="*/ 4439920 h 4439920"/>
              <a:gd name="connsiteX3" fmla="*/ 0 w 1086928"/>
              <a:gd name="connsiteY3" fmla="*/ 4439920 h 4439920"/>
              <a:gd name="connsiteX4" fmla="*/ 0 w 1086928"/>
              <a:gd name="connsiteY4" fmla="*/ 0 h 4439920"/>
              <a:gd name="connsiteX0" fmla="*/ 375920 w 1086928"/>
              <a:gd name="connsiteY0" fmla="*/ 406400 h 4439920"/>
              <a:gd name="connsiteX1" fmla="*/ 1086928 w 1086928"/>
              <a:gd name="connsiteY1" fmla="*/ 0 h 4439920"/>
              <a:gd name="connsiteX2" fmla="*/ 1086928 w 1086928"/>
              <a:gd name="connsiteY2" fmla="*/ 4439920 h 4439920"/>
              <a:gd name="connsiteX3" fmla="*/ 0 w 1086928"/>
              <a:gd name="connsiteY3" fmla="*/ 4439920 h 4439920"/>
              <a:gd name="connsiteX4" fmla="*/ 375920 w 1086928"/>
              <a:gd name="connsiteY4" fmla="*/ 406400 h 4439920"/>
              <a:gd name="connsiteX0" fmla="*/ 415108 w 1086928"/>
              <a:gd name="connsiteY0" fmla="*/ 383540 h 4439920"/>
              <a:gd name="connsiteX1" fmla="*/ 1086928 w 1086928"/>
              <a:gd name="connsiteY1" fmla="*/ 0 h 4439920"/>
              <a:gd name="connsiteX2" fmla="*/ 1086928 w 1086928"/>
              <a:gd name="connsiteY2" fmla="*/ 4439920 h 4439920"/>
              <a:gd name="connsiteX3" fmla="*/ 0 w 1086928"/>
              <a:gd name="connsiteY3" fmla="*/ 4439920 h 4439920"/>
              <a:gd name="connsiteX4" fmla="*/ 415108 w 1086928"/>
              <a:gd name="connsiteY4" fmla="*/ 383540 h 4439920"/>
              <a:gd name="connsiteX0" fmla="*/ 415108 w 1086928"/>
              <a:gd name="connsiteY0" fmla="*/ 383540 h 4439920"/>
              <a:gd name="connsiteX1" fmla="*/ 1086928 w 1086928"/>
              <a:gd name="connsiteY1" fmla="*/ 0 h 4439920"/>
              <a:gd name="connsiteX2" fmla="*/ 1086928 w 1086928"/>
              <a:gd name="connsiteY2" fmla="*/ 4439920 h 4439920"/>
              <a:gd name="connsiteX3" fmla="*/ 0 w 1086928"/>
              <a:gd name="connsiteY3" fmla="*/ 4439920 h 4439920"/>
              <a:gd name="connsiteX4" fmla="*/ 415108 w 1086928"/>
              <a:gd name="connsiteY4" fmla="*/ 383540 h 4439920"/>
              <a:gd name="connsiteX0" fmla="*/ 415108 w 1086928"/>
              <a:gd name="connsiteY0" fmla="*/ 383540 h 4439920"/>
              <a:gd name="connsiteX1" fmla="*/ 1086928 w 1086928"/>
              <a:gd name="connsiteY1" fmla="*/ 0 h 4439920"/>
              <a:gd name="connsiteX2" fmla="*/ 1086928 w 1086928"/>
              <a:gd name="connsiteY2" fmla="*/ 4439920 h 4439920"/>
              <a:gd name="connsiteX3" fmla="*/ 0 w 1086928"/>
              <a:gd name="connsiteY3" fmla="*/ 4439920 h 4439920"/>
              <a:gd name="connsiteX4" fmla="*/ 415108 w 1086928"/>
              <a:gd name="connsiteY4" fmla="*/ 383540 h 4439920"/>
              <a:gd name="connsiteX0" fmla="*/ 415108 w 1086928"/>
              <a:gd name="connsiteY0" fmla="*/ 298631 h 4355011"/>
              <a:gd name="connsiteX1" fmla="*/ 1086928 w 1086928"/>
              <a:gd name="connsiteY1" fmla="*/ 0 h 4355011"/>
              <a:gd name="connsiteX2" fmla="*/ 1086928 w 1086928"/>
              <a:gd name="connsiteY2" fmla="*/ 4355011 h 4355011"/>
              <a:gd name="connsiteX3" fmla="*/ 0 w 1086928"/>
              <a:gd name="connsiteY3" fmla="*/ 4355011 h 4355011"/>
              <a:gd name="connsiteX4" fmla="*/ 415108 w 1086928"/>
              <a:gd name="connsiteY4" fmla="*/ 298631 h 4355011"/>
              <a:gd name="connsiteX0" fmla="*/ 415108 w 1086928"/>
              <a:gd name="connsiteY0" fmla="*/ 298631 h 4355011"/>
              <a:gd name="connsiteX1" fmla="*/ 1086928 w 1086928"/>
              <a:gd name="connsiteY1" fmla="*/ 0 h 4355011"/>
              <a:gd name="connsiteX2" fmla="*/ 1086928 w 1086928"/>
              <a:gd name="connsiteY2" fmla="*/ 4355011 h 4355011"/>
              <a:gd name="connsiteX3" fmla="*/ 0 w 1086928"/>
              <a:gd name="connsiteY3" fmla="*/ 4355011 h 4355011"/>
              <a:gd name="connsiteX4" fmla="*/ 415108 w 1086928"/>
              <a:gd name="connsiteY4" fmla="*/ 298631 h 4355011"/>
              <a:gd name="connsiteX0" fmla="*/ 415108 w 1086928"/>
              <a:gd name="connsiteY0" fmla="*/ 298631 h 4355011"/>
              <a:gd name="connsiteX1" fmla="*/ 1086928 w 1086928"/>
              <a:gd name="connsiteY1" fmla="*/ 0 h 4355011"/>
              <a:gd name="connsiteX2" fmla="*/ 1086928 w 1086928"/>
              <a:gd name="connsiteY2" fmla="*/ 4355011 h 4355011"/>
              <a:gd name="connsiteX3" fmla="*/ 0 w 1086928"/>
              <a:gd name="connsiteY3" fmla="*/ 4355011 h 4355011"/>
              <a:gd name="connsiteX4" fmla="*/ 415108 w 1086928"/>
              <a:gd name="connsiteY4" fmla="*/ 298631 h 43550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6928" h="4355011">
                <a:moveTo>
                  <a:pt x="415108" y="298631"/>
                </a:moveTo>
                <a:cubicBezTo>
                  <a:pt x="717424" y="209972"/>
                  <a:pt x="849925" y="140910"/>
                  <a:pt x="1086928" y="0"/>
                </a:cubicBezTo>
                <a:lnTo>
                  <a:pt x="1086928" y="4355011"/>
                </a:lnTo>
                <a:lnTo>
                  <a:pt x="0" y="4355011"/>
                </a:lnTo>
                <a:lnTo>
                  <a:pt x="415108" y="298631"/>
                </a:lnTo>
                <a:close/>
              </a:path>
            </a:pathLst>
          </a:custGeom>
          <a:solidFill>
            <a:srgbClr val="FDB7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68D4108F-F591-9BDE-80D7-1AEB221B18BD}"/>
              </a:ext>
            </a:extLst>
          </p:cNvPr>
          <p:cNvSpPr/>
          <p:nvPr userDrawn="1"/>
        </p:nvSpPr>
        <p:spPr>
          <a:xfrm>
            <a:off x="10463841" y="2641600"/>
            <a:ext cx="1086928" cy="4216400"/>
          </a:xfrm>
          <a:custGeom>
            <a:avLst/>
            <a:gdLst>
              <a:gd name="connsiteX0" fmla="*/ 0 w 1086928"/>
              <a:gd name="connsiteY0" fmla="*/ 0 h 4439920"/>
              <a:gd name="connsiteX1" fmla="*/ 1086928 w 1086928"/>
              <a:gd name="connsiteY1" fmla="*/ 0 h 4439920"/>
              <a:gd name="connsiteX2" fmla="*/ 1086928 w 1086928"/>
              <a:gd name="connsiteY2" fmla="*/ 4439920 h 4439920"/>
              <a:gd name="connsiteX3" fmla="*/ 0 w 1086928"/>
              <a:gd name="connsiteY3" fmla="*/ 4439920 h 4439920"/>
              <a:gd name="connsiteX4" fmla="*/ 0 w 1086928"/>
              <a:gd name="connsiteY4" fmla="*/ 0 h 4439920"/>
              <a:gd name="connsiteX0" fmla="*/ 0 w 1086928"/>
              <a:gd name="connsiteY0" fmla="*/ 0 h 4439920"/>
              <a:gd name="connsiteX1" fmla="*/ 1086928 w 1086928"/>
              <a:gd name="connsiteY1" fmla="*/ 355600 h 4439920"/>
              <a:gd name="connsiteX2" fmla="*/ 1086928 w 1086928"/>
              <a:gd name="connsiteY2" fmla="*/ 4439920 h 4439920"/>
              <a:gd name="connsiteX3" fmla="*/ 0 w 1086928"/>
              <a:gd name="connsiteY3" fmla="*/ 4439920 h 4439920"/>
              <a:gd name="connsiteX4" fmla="*/ 0 w 1086928"/>
              <a:gd name="connsiteY4" fmla="*/ 0 h 443992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6928" h="4216400">
                <a:moveTo>
                  <a:pt x="0" y="0"/>
                </a:moveTo>
                <a:cubicBezTo>
                  <a:pt x="407302" y="271539"/>
                  <a:pt x="1054456" y="166430"/>
                  <a:pt x="1086928" y="132080"/>
                </a:cubicBezTo>
                <a:lnTo>
                  <a:pt x="1086928" y="4216400"/>
                </a:lnTo>
                <a:lnTo>
                  <a:pt x="0" y="4216400"/>
                </a:lnTo>
                <a:lnTo>
                  <a:pt x="0" y="0"/>
                </a:lnTo>
                <a:close/>
              </a:path>
            </a:pathLst>
          </a:custGeom>
          <a:solidFill>
            <a:srgbClr val="0049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5D86F71D-478E-885E-0A4E-ADDBBB005D3A}"/>
              </a:ext>
            </a:extLst>
          </p:cNvPr>
          <p:cNvSpPr/>
          <p:nvPr userDrawn="1"/>
        </p:nvSpPr>
        <p:spPr>
          <a:xfrm>
            <a:off x="9126747" y="-966159"/>
            <a:ext cx="4157932" cy="4157932"/>
          </a:xfrm>
          <a:prstGeom prst="ellipse">
            <a:avLst/>
          </a:prstGeom>
          <a:noFill/>
          <a:ln w="38100">
            <a:solidFill>
              <a:srgbClr val="FDB727"/>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B1BCD983-0430-833D-352D-03D25916B4DD}"/>
              </a:ext>
            </a:extLst>
          </p:cNvPr>
          <p:cNvSpPr/>
          <p:nvPr userDrawn="1"/>
        </p:nvSpPr>
        <p:spPr>
          <a:xfrm>
            <a:off x="8760220" y="-1391920"/>
            <a:ext cx="4978400" cy="4978400"/>
          </a:xfrm>
          <a:prstGeom prst="ellipse">
            <a:avLst/>
          </a:prstGeom>
          <a:noFill/>
          <a:ln w="38100">
            <a:solidFill>
              <a:srgbClr val="00499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44D0A848-0D3A-2E62-7487-93B4AEE35B78}"/>
              </a:ext>
            </a:extLst>
          </p:cNvPr>
          <p:cNvSpPr txBox="1"/>
          <p:nvPr userDrawn="1"/>
        </p:nvSpPr>
        <p:spPr>
          <a:xfrm>
            <a:off x="11644413" y="6350000"/>
            <a:ext cx="468319" cy="369332"/>
          </a:xfrm>
          <a:prstGeom prst="rect">
            <a:avLst/>
          </a:prstGeom>
          <a:noFill/>
        </p:spPr>
        <p:txBody>
          <a:bodyPr wrap="square" rtlCol="0">
            <a:spAutoFit/>
          </a:bodyPr>
          <a:lstStyle/>
          <a:p>
            <a:pPr algn="ctr"/>
            <a:fld id="{07C6654A-6295-4D64-AC00-2DE4176C9150}" type="slidenum">
              <a:rPr lang="en-US" smtClean="0">
                <a:solidFill>
                  <a:schemeClr val="bg1"/>
                </a:solidFill>
              </a:rPr>
              <a:t>‹#›</a:t>
            </a:fld>
            <a:endParaRPr lang="en-US">
              <a:solidFill>
                <a:schemeClr val="bg1"/>
              </a:solidFill>
            </a:endParaRPr>
          </a:p>
        </p:txBody>
      </p:sp>
      <p:pic>
        <p:nvPicPr>
          <p:cNvPr id="15" name="Picture 14">
            <a:extLst>
              <a:ext uri="{FF2B5EF4-FFF2-40B4-BE49-F238E27FC236}">
                <a16:creationId xmlns:a16="http://schemas.microsoft.com/office/drawing/2014/main" id="{54C64CE0-24E6-7B7D-F1E9-6E0A4F5209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638687" y="5973436"/>
            <a:ext cx="708520" cy="668914"/>
          </a:xfrm>
          <a:prstGeom prst="rect">
            <a:avLst/>
          </a:prstGeom>
        </p:spPr>
      </p:pic>
      <p:sp>
        <p:nvSpPr>
          <p:cNvPr id="16" name="TextBox 15">
            <a:extLst>
              <a:ext uri="{FF2B5EF4-FFF2-40B4-BE49-F238E27FC236}">
                <a16:creationId xmlns:a16="http://schemas.microsoft.com/office/drawing/2014/main" id="{CAFA6CF2-52D2-8318-003A-3B1116A06AFB}"/>
              </a:ext>
            </a:extLst>
          </p:cNvPr>
          <p:cNvSpPr txBox="1"/>
          <p:nvPr userDrawn="1"/>
        </p:nvSpPr>
        <p:spPr>
          <a:xfrm rot="5400000">
            <a:off x="10374893" y="4771096"/>
            <a:ext cx="3007357" cy="323165"/>
          </a:xfrm>
          <a:prstGeom prst="rect">
            <a:avLst/>
          </a:prstGeom>
          <a:noFill/>
        </p:spPr>
        <p:txBody>
          <a:bodyPr wrap="square" rtlCol="0">
            <a:spAutoFit/>
          </a:bodyPr>
          <a:lstStyle/>
          <a:p>
            <a:pPr algn="r"/>
            <a:r>
              <a:rPr lang="en-US" sz="1500" b="0" spc="0">
                <a:solidFill>
                  <a:schemeClr val="bg1"/>
                </a:solidFill>
                <a:latin typeface="+mj-lt"/>
              </a:rPr>
              <a:t>INDIANA DEPT. OF CHILD SERVICES</a:t>
            </a:r>
          </a:p>
        </p:txBody>
      </p:sp>
      <p:pic>
        <p:nvPicPr>
          <p:cNvPr id="2" name="Picture 1">
            <a:extLst>
              <a:ext uri="{FF2B5EF4-FFF2-40B4-BE49-F238E27FC236}">
                <a16:creationId xmlns:a16="http://schemas.microsoft.com/office/drawing/2014/main" id="{DBE1351F-DAD8-2869-6997-5134669F4053}"/>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8884" t="-7277" r="-1856" b="45348"/>
          <a:stretch/>
        </p:blipFill>
        <p:spPr>
          <a:xfrm>
            <a:off x="9488193" y="-604713"/>
            <a:ext cx="3435039" cy="3435039"/>
          </a:xfrm>
          <a:prstGeom prst="ellipse">
            <a:avLst/>
          </a:prstGeom>
        </p:spPr>
      </p:pic>
    </p:spTree>
    <p:extLst>
      <p:ext uri="{BB962C8B-B14F-4D97-AF65-F5344CB8AC3E}">
        <p14:creationId xmlns:p14="http://schemas.microsoft.com/office/powerpoint/2010/main" val="13111849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p:cTn id="13" dur="1000" fill="hold"/>
                                        <p:tgtEl>
                                          <p:spTgt spid="9"/>
                                        </p:tgtEl>
                                        <p:attrNameLst>
                                          <p:attrName>ppt_w</p:attrName>
                                        </p:attrNameLst>
                                      </p:cBhvr>
                                      <p:tavLst>
                                        <p:tav tm="0">
                                          <p:val>
                                            <p:fltVal val="0"/>
                                          </p:val>
                                        </p:tav>
                                        <p:tav tm="100000">
                                          <p:val>
                                            <p:strVal val="#ppt_w"/>
                                          </p:val>
                                        </p:tav>
                                      </p:tavLst>
                                    </p:anim>
                                    <p:anim calcmode="lin" valueType="num">
                                      <p:cBhvr>
                                        <p:cTn id="14" dur="1000" fill="hold"/>
                                        <p:tgtEl>
                                          <p:spTgt spid="9"/>
                                        </p:tgtEl>
                                        <p:attrNameLst>
                                          <p:attrName>ppt_h</p:attrName>
                                        </p:attrNameLst>
                                      </p:cBhvr>
                                      <p:tavLst>
                                        <p:tav tm="0">
                                          <p:val>
                                            <p:fltVal val="0"/>
                                          </p:val>
                                        </p:tav>
                                        <p:tav tm="100000">
                                          <p:val>
                                            <p:strVal val="#ppt_h"/>
                                          </p:val>
                                        </p:tav>
                                      </p:tavLst>
                                    </p:anim>
                                    <p:anim calcmode="lin" valueType="num">
                                      <p:cBhvr>
                                        <p:cTn id="15" dur="1000" fill="hold"/>
                                        <p:tgtEl>
                                          <p:spTgt spid="9"/>
                                        </p:tgtEl>
                                        <p:attrNameLst>
                                          <p:attrName>style.rotation</p:attrName>
                                        </p:attrNameLst>
                                      </p:cBhvr>
                                      <p:tavLst>
                                        <p:tav tm="0">
                                          <p:val>
                                            <p:fltVal val="90"/>
                                          </p:val>
                                        </p:tav>
                                        <p:tav tm="100000">
                                          <p:val>
                                            <p:fltVal val="0"/>
                                          </p:val>
                                        </p:tav>
                                      </p:tavLst>
                                    </p:anim>
                                    <p:animEffect transition="in" filter="fade">
                                      <p:cBhvr>
                                        <p:cTn id="16" dur="1000"/>
                                        <p:tgtEl>
                                          <p:spTgt spid="9"/>
                                        </p:tgtEl>
                                      </p:cBhvr>
                                    </p:animEffect>
                                  </p:childTnLst>
                                </p:cTn>
                              </p:par>
                              <p:par>
                                <p:cTn id="17" presetID="2" presetClass="entr" presetSubtype="4"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additive="base">
                                        <p:cTn id="23" dur="500" fill="hold"/>
                                        <p:tgtEl>
                                          <p:spTgt spid="7"/>
                                        </p:tgtEl>
                                        <p:attrNameLst>
                                          <p:attrName>ppt_x</p:attrName>
                                        </p:attrNameLst>
                                      </p:cBhvr>
                                      <p:tavLst>
                                        <p:tav tm="0">
                                          <p:val>
                                            <p:strVal val="#ppt_x"/>
                                          </p:val>
                                        </p:tav>
                                        <p:tav tm="100000">
                                          <p:val>
                                            <p:strVal val="#ppt_x"/>
                                          </p:val>
                                        </p:tav>
                                      </p:tavLst>
                                    </p:anim>
                                    <p:anim calcmode="lin" valueType="num">
                                      <p:cBhvr additive="base">
                                        <p:cTn id="24" dur="500" fill="hold"/>
                                        <p:tgtEl>
                                          <p:spTgt spid="7"/>
                                        </p:tgtEl>
                                        <p:attrNameLst>
                                          <p:attrName>ppt_y</p:attrName>
                                        </p:attrNameLst>
                                      </p:cBhvr>
                                      <p:tavLst>
                                        <p:tav tm="0">
                                          <p:val>
                                            <p:strVal val="1+#ppt_h/2"/>
                                          </p:val>
                                        </p:tav>
                                        <p:tav tm="100000">
                                          <p:val>
                                            <p:strVal val="#ppt_y"/>
                                          </p:val>
                                        </p:tav>
                                      </p:tavLst>
                                    </p:anim>
                                  </p:childTnLst>
                                </p:cTn>
                              </p:par>
                              <p:par>
                                <p:cTn id="25" presetID="6" presetClass="entr" presetSubtype="32" fill="hold" nodeType="with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circle(out)">
                                      <p:cBhvr>
                                        <p:cTn id="2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6AB55C3-2397-C704-9607-A5B71B212236}"/>
              </a:ext>
            </a:extLst>
          </p:cNvPr>
          <p:cNvSpPr/>
          <p:nvPr userDrawn="1"/>
        </p:nvSpPr>
        <p:spPr>
          <a:xfrm>
            <a:off x="11119449" y="2502989"/>
            <a:ext cx="1086928" cy="4355011"/>
          </a:xfrm>
          <a:custGeom>
            <a:avLst/>
            <a:gdLst>
              <a:gd name="connsiteX0" fmla="*/ 0 w 1086928"/>
              <a:gd name="connsiteY0" fmla="*/ 0 h 4439920"/>
              <a:gd name="connsiteX1" fmla="*/ 1086928 w 1086928"/>
              <a:gd name="connsiteY1" fmla="*/ 0 h 4439920"/>
              <a:gd name="connsiteX2" fmla="*/ 1086928 w 1086928"/>
              <a:gd name="connsiteY2" fmla="*/ 4439920 h 4439920"/>
              <a:gd name="connsiteX3" fmla="*/ 0 w 1086928"/>
              <a:gd name="connsiteY3" fmla="*/ 4439920 h 4439920"/>
              <a:gd name="connsiteX4" fmla="*/ 0 w 1086928"/>
              <a:gd name="connsiteY4" fmla="*/ 0 h 4439920"/>
              <a:gd name="connsiteX0" fmla="*/ 375920 w 1086928"/>
              <a:gd name="connsiteY0" fmla="*/ 406400 h 4439920"/>
              <a:gd name="connsiteX1" fmla="*/ 1086928 w 1086928"/>
              <a:gd name="connsiteY1" fmla="*/ 0 h 4439920"/>
              <a:gd name="connsiteX2" fmla="*/ 1086928 w 1086928"/>
              <a:gd name="connsiteY2" fmla="*/ 4439920 h 4439920"/>
              <a:gd name="connsiteX3" fmla="*/ 0 w 1086928"/>
              <a:gd name="connsiteY3" fmla="*/ 4439920 h 4439920"/>
              <a:gd name="connsiteX4" fmla="*/ 375920 w 1086928"/>
              <a:gd name="connsiteY4" fmla="*/ 406400 h 4439920"/>
              <a:gd name="connsiteX0" fmla="*/ 415108 w 1086928"/>
              <a:gd name="connsiteY0" fmla="*/ 383540 h 4439920"/>
              <a:gd name="connsiteX1" fmla="*/ 1086928 w 1086928"/>
              <a:gd name="connsiteY1" fmla="*/ 0 h 4439920"/>
              <a:gd name="connsiteX2" fmla="*/ 1086928 w 1086928"/>
              <a:gd name="connsiteY2" fmla="*/ 4439920 h 4439920"/>
              <a:gd name="connsiteX3" fmla="*/ 0 w 1086928"/>
              <a:gd name="connsiteY3" fmla="*/ 4439920 h 4439920"/>
              <a:gd name="connsiteX4" fmla="*/ 415108 w 1086928"/>
              <a:gd name="connsiteY4" fmla="*/ 383540 h 4439920"/>
              <a:gd name="connsiteX0" fmla="*/ 415108 w 1086928"/>
              <a:gd name="connsiteY0" fmla="*/ 383540 h 4439920"/>
              <a:gd name="connsiteX1" fmla="*/ 1086928 w 1086928"/>
              <a:gd name="connsiteY1" fmla="*/ 0 h 4439920"/>
              <a:gd name="connsiteX2" fmla="*/ 1086928 w 1086928"/>
              <a:gd name="connsiteY2" fmla="*/ 4439920 h 4439920"/>
              <a:gd name="connsiteX3" fmla="*/ 0 w 1086928"/>
              <a:gd name="connsiteY3" fmla="*/ 4439920 h 4439920"/>
              <a:gd name="connsiteX4" fmla="*/ 415108 w 1086928"/>
              <a:gd name="connsiteY4" fmla="*/ 383540 h 4439920"/>
              <a:gd name="connsiteX0" fmla="*/ 415108 w 1086928"/>
              <a:gd name="connsiteY0" fmla="*/ 383540 h 4439920"/>
              <a:gd name="connsiteX1" fmla="*/ 1086928 w 1086928"/>
              <a:gd name="connsiteY1" fmla="*/ 0 h 4439920"/>
              <a:gd name="connsiteX2" fmla="*/ 1086928 w 1086928"/>
              <a:gd name="connsiteY2" fmla="*/ 4439920 h 4439920"/>
              <a:gd name="connsiteX3" fmla="*/ 0 w 1086928"/>
              <a:gd name="connsiteY3" fmla="*/ 4439920 h 4439920"/>
              <a:gd name="connsiteX4" fmla="*/ 415108 w 1086928"/>
              <a:gd name="connsiteY4" fmla="*/ 383540 h 4439920"/>
              <a:gd name="connsiteX0" fmla="*/ 415108 w 1086928"/>
              <a:gd name="connsiteY0" fmla="*/ 298631 h 4355011"/>
              <a:gd name="connsiteX1" fmla="*/ 1086928 w 1086928"/>
              <a:gd name="connsiteY1" fmla="*/ 0 h 4355011"/>
              <a:gd name="connsiteX2" fmla="*/ 1086928 w 1086928"/>
              <a:gd name="connsiteY2" fmla="*/ 4355011 h 4355011"/>
              <a:gd name="connsiteX3" fmla="*/ 0 w 1086928"/>
              <a:gd name="connsiteY3" fmla="*/ 4355011 h 4355011"/>
              <a:gd name="connsiteX4" fmla="*/ 415108 w 1086928"/>
              <a:gd name="connsiteY4" fmla="*/ 298631 h 4355011"/>
              <a:gd name="connsiteX0" fmla="*/ 415108 w 1086928"/>
              <a:gd name="connsiteY0" fmla="*/ 298631 h 4355011"/>
              <a:gd name="connsiteX1" fmla="*/ 1086928 w 1086928"/>
              <a:gd name="connsiteY1" fmla="*/ 0 h 4355011"/>
              <a:gd name="connsiteX2" fmla="*/ 1086928 w 1086928"/>
              <a:gd name="connsiteY2" fmla="*/ 4355011 h 4355011"/>
              <a:gd name="connsiteX3" fmla="*/ 0 w 1086928"/>
              <a:gd name="connsiteY3" fmla="*/ 4355011 h 4355011"/>
              <a:gd name="connsiteX4" fmla="*/ 415108 w 1086928"/>
              <a:gd name="connsiteY4" fmla="*/ 298631 h 4355011"/>
              <a:gd name="connsiteX0" fmla="*/ 415108 w 1086928"/>
              <a:gd name="connsiteY0" fmla="*/ 298631 h 4355011"/>
              <a:gd name="connsiteX1" fmla="*/ 1086928 w 1086928"/>
              <a:gd name="connsiteY1" fmla="*/ 0 h 4355011"/>
              <a:gd name="connsiteX2" fmla="*/ 1086928 w 1086928"/>
              <a:gd name="connsiteY2" fmla="*/ 4355011 h 4355011"/>
              <a:gd name="connsiteX3" fmla="*/ 0 w 1086928"/>
              <a:gd name="connsiteY3" fmla="*/ 4355011 h 4355011"/>
              <a:gd name="connsiteX4" fmla="*/ 415108 w 1086928"/>
              <a:gd name="connsiteY4" fmla="*/ 298631 h 43550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6928" h="4355011">
                <a:moveTo>
                  <a:pt x="415108" y="298631"/>
                </a:moveTo>
                <a:cubicBezTo>
                  <a:pt x="717424" y="209972"/>
                  <a:pt x="849925" y="140910"/>
                  <a:pt x="1086928" y="0"/>
                </a:cubicBezTo>
                <a:lnTo>
                  <a:pt x="1086928" y="4355011"/>
                </a:lnTo>
                <a:lnTo>
                  <a:pt x="0" y="4355011"/>
                </a:lnTo>
                <a:lnTo>
                  <a:pt x="415108" y="298631"/>
                </a:lnTo>
                <a:close/>
              </a:path>
            </a:pathLst>
          </a:custGeom>
          <a:solidFill>
            <a:srgbClr val="FDB7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68D4108F-F591-9BDE-80D7-1AEB221B18BD}"/>
              </a:ext>
            </a:extLst>
          </p:cNvPr>
          <p:cNvSpPr/>
          <p:nvPr userDrawn="1"/>
        </p:nvSpPr>
        <p:spPr>
          <a:xfrm>
            <a:off x="10463841" y="2641600"/>
            <a:ext cx="1086928" cy="4216400"/>
          </a:xfrm>
          <a:custGeom>
            <a:avLst/>
            <a:gdLst>
              <a:gd name="connsiteX0" fmla="*/ 0 w 1086928"/>
              <a:gd name="connsiteY0" fmla="*/ 0 h 4439920"/>
              <a:gd name="connsiteX1" fmla="*/ 1086928 w 1086928"/>
              <a:gd name="connsiteY1" fmla="*/ 0 h 4439920"/>
              <a:gd name="connsiteX2" fmla="*/ 1086928 w 1086928"/>
              <a:gd name="connsiteY2" fmla="*/ 4439920 h 4439920"/>
              <a:gd name="connsiteX3" fmla="*/ 0 w 1086928"/>
              <a:gd name="connsiteY3" fmla="*/ 4439920 h 4439920"/>
              <a:gd name="connsiteX4" fmla="*/ 0 w 1086928"/>
              <a:gd name="connsiteY4" fmla="*/ 0 h 4439920"/>
              <a:gd name="connsiteX0" fmla="*/ 0 w 1086928"/>
              <a:gd name="connsiteY0" fmla="*/ 0 h 4439920"/>
              <a:gd name="connsiteX1" fmla="*/ 1086928 w 1086928"/>
              <a:gd name="connsiteY1" fmla="*/ 355600 h 4439920"/>
              <a:gd name="connsiteX2" fmla="*/ 1086928 w 1086928"/>
              <a:gd name="connsiteY2" fmla="*/ 4439920 h 4439920"/>
              <a:gd name="connsiteX3" fmla="*/ 0 w 1086928"/>
              <a:gd name="connsiteY3" fmla="*/ 4439920 h 4439920"/>
              <a:gd name="connsiteX4" fmla="*/ 0 w 1086928"/>
              <a:gd name="connsiteY4" fmla="*/ 0 h 443992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6928" h="4216400">
                <a:moveTo>
                  <a:pt x="0" y="0"/>
                </a:moveTo>
                <a:cubicBezTo>
                  <a:pt x="407302" y="271539"/>
                  <a:pt x="1054456" y="166430"/>
                  <a:pt x="1086928" y="132080"/>
                </a:cubicBezTo>
                <a:lnTo>
                  <a:pt x="1086928" y="4216400"/>
                </a:lnTo>
                <a:lnTo>
                  <a:pt x="0" y="4216400"/>
                </a:lnTo>
                <a:lnTo>
                  <a:pt x="0" y="0"/>
                </a:lnTo>
                <a:close/>
              </a:path>
            </a:pathLst>
          </a:custGeom>
          <a:solidFill>
            <a:srgbClr val="0049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5D86F71D-478E-885E-0A4E-ADDBBB005D3A}"/>
              </a:ext>
            </a:extLst>
          </p:cNvPr>
          <p:cNvSpPr/>
          <p:nvPr userDrawn="1"/>
        </p:nvSpPr>
        <p:spPr>
          <a:xfrm>
            <a:off x="9126747" y="-966159"/>
            <a:ext cx="4157932" cy="4157932"/>
          </a:xfrm>
          <a:prstGeom prst="ellipse">
            <a:avLst/>
          </a:prstGeom>
          <a:noFill/>
          <a:ln w="38100">
            <a:solidFill>
              <a:srgbClr val="FDB727"/>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B1BCD983-0430-833D-352D-03D25916B4DD}"/>
              </a:ext>
            </a:extLst>
          </p:cNvPr>
          <p:cNvSpPr/>
          <p:nvPr userDrawn="1"/>
        </p:nvSpPr>
        <p:spPr>
          <a:xfrm>
            <a:off x="8760220" y="-1391920"/>
            <a:ext cx="4978400" cy="4978400"/>
          </a:xfrm>
          <a:prstGeom prst="ellipse">
            <a:avLst/>
          </a:prstGeom>
          <a:noFill/>
          <a:ln w="38100">
            <a:solidFill>
              <a:srgbClr val="00499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44D0A848-0D3A-2E62-7487-93B4AEE35B78}"/>
              </a:ext>
            </a:extLst>
          </p:cNvPr>
          <p:cNvSpPr txBox="1"/>
          <p:nvPr userDrawn="1"/>
        </p:nvSpPr>
        <p:spPr>
          <a:xfrm>
            <a:off x="11644413" y="6350000"/>
            <a:ext cx="468319" cy="369332"/>
          </a:xfrm>
          <a:prstGeom prst="rect">
            <a:avLst/>
          </a:prstGeom>
          <a:noFill/>
        </p:spPr>
        <p:txBody>
          <a:bodyPr wrap="square" rtlCol="0">
            <a:spAutoFit/>
          </a:bodyPr>
          <a:lstStyle/>
          <a:p>
            <a:pPr algn="ctr"/>
            <a:fld id="{D26E6163-9367-4160-8D15-715BBC4B8EAA}" type="slidenum">
              <a:rPr lang="en-US" smtClean="0">
                <a:solidFill>
                  <a:schemeClr val="bg1"/>
                </a:solidFill>
              </a:rPr>
              <a:t>‹#›</a:t>
            </a:fld>
            <a:endParaRPr lang="en-US">
              <a:solidFill>
                <a:schemeClr val="bg1"/>
              </a:solidFill>
            </a:endParaRPr>
          </a:p>
        </p:txBody>
      </p:sp>
      <p:pic>
        <p:nvPicPr>
          <p:cNvPr id="15" name="Picture 14">
            <a:extLst>
              <a:ext uri="{FF2B5EF4-FFF2-40B4-BE49-F238E27FC236}">
                <a16:creationId xmlns:a16="http://schemas.microsoft.com/office/drawing/2014/main" id="{54C64CE0-24E6-7B7D-F1E9-6E0A4F5209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638687" y="5973436"/>
            <a:ext cx="708520" cy="668914"/>
          </a:xfrm>
          <a:prstGeom prst="rect">
            <a:avLst/>
          </a:prstGeom>
        </p:spPr>
      </p:pic>
      <p:sp>
        <p:nvSpPr>
          <p:cNvPr id="16" name="TextBox 15">
            <a:extLst>
              <a:ext uri="{FF2B5EF4-FFF2-40B4-BE49-F238E27FC236}">
                <a16:creationId xmlns:a16="http://schemas.microsoft.com/office/drawing/2014/main" id="{CAFA6CF2-52D2-8318-003A-3B1116A06AFB}"/>
              </a:ext>
            </a:extLst>
          </p:cNvPr>
          <p:cNvSpPr txBox="1"/>
          <p:nvPr userDrawn="1"/>
        </p:nvSpPr>
        <p:spPr>
          <a:xfrm rot="5400000">
            <a:off x="10374893" y="4771096"/>
            <a:ext cx="3007357" cy="323165"/>
          </a:xfrm>
          <a:prstGeom prst="rect">
            <a:avLst/>
          </a:prstGeom>
          <a:noFill/>
        </p:spPr>
        <p:txBody>
          <a:bodyPr wrap="square" rtlCol="0">
            <a:spAutoFit/>
          </a:bodyPr>
          <a:lstStyle/>
          <a:p>
            <a:pPr algn="r"/>
            <a:r>
              <a:rPr lang="en-US" sz="1500" b="0" spc="0">
                <a:solidFill>
                  <a:schemeClr val="bg1"/>
                </a:solidFill>
                <a:latin typeface="+mj-lt"/>
              </a:rPr>
              <a:t>INDIANA DEPT. OF CHILD SERVICES</a:t>
            </a:r>
          </a:p>
        </p:txBody>
      </p:sp>
      <p:pic>
        <p:nvPicPr>
          <p:cNvPr id="2" name="Picture 1">
            <a:extLst>
              <a:ext uri="{FF2B5EF4-FFF2-40B4-BE49-F238E27FC236}">
                <a16:creationId xmlns:a16="http://schemas.microsoft.com/office/drawing/2014/main" id="{09F81020-3AAA-6815-BF79-F73A519FB5F4}"/>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23558" t="-7531" r="7278" b="3870"/>
          <a:stretch/>
        </p:blipFill>
        <p:spPr>
          <a:xfrm>
            <a:off x="9488193" y="-604713"/>
            <a:ext cx="3435039" cy="3435039"/>
          </a:xfrm>
          <a:prstGeom prst="ellipse">
            <a:avLst/>
          </a:prstGeom>
        </p:spPr>
      </p:pic>
    </p:spTree>
    <p:extLst>
      <p:ext uri="{BB962C8B-B14F-4D97-AF65-F5344CB8AC3E}">
        <p14:creationId xmlns:p14="http://schemas.microsoft.com/office/powerpoint/2010/main" val="7299730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p:cTn id="13" dur="1000" fill="hold"/>
                                        <p:tgtEl>
                                          <p:spTgt spid="9"/>
                                        </p:tgtEl>
                                        <p:attrNameLst>
                                          <p:attrName>ppt_w</p:attrName>
                                        </p:attrNameLst>
                                      </p:cBhvr>
                                      <p:tavLst>
                                        <p:tav tm="0">
                                          <p:val>
                                            <p:fltVal val="0"/>
                                          </p:val>
                                        </p:tav>
                                        <p:tav tm="100000">
                                          <p:val>
                                            <p:strVal val="#ppt_w"/>
                                          </p:val>
                                        </p:tav>
                                      </p:tavLst>
                                    </p:anim>
                                    <p:anim calcmode="lin" valueType="num">
                                      <p:cBhvr>
                                        <p:cTn id="14" dur="1000" fill="hold"/>
                                        <p:tgtEl>
                                          <p:spTgt spid="9"/>
                                        </p:tgtEl>
                                        <p:attrNameLst>
                                          <p:attrName>ppt_h</p:attrName>
                                        </p:attrNameLst>
                                      </p:cBhvr>
                                      <p:tavLst>
                                        <p:tav tm="0">
                                          <p:val>
                                            <p:fltVal val="0"/>
                                          </p:val>
                                        </p:tav>
                                        <p:tav tm="100000">
                                          <p:val>
                                            <p:strVal val="#ppt_h"/>
                                          </p:val>
                                        </p:tav>
                                      </p:tavLst>
                                    </p:anim>
                                    <p:anim calcmode="lin" valueType="num">
                                      <p:cBhvr>
                                        <p:cTn id="15" dur="1000" fill="hold"/>
                                        <p:tgtEl>
                                          <p:spTgt spid="9"/>
                                        </p:tgtEl>
                                        <p:attrNameLst>
                                          <p:attrName>style.rotation</p:attrName>
                                        </p:attrNameLst>
                                      </p:cBhvr>
                                      <p:tavLst>
                                        <p:tav tm="0">
                                          <p:val>
                                            <p:fltVal val="90"/>
                                          </p:val>
                                        </p:tav>
                                        <p:tav tm="100000">
                                          <p:val>
                                            <p:fltVal val="0"/>
                                          </p:val>
                                        </p:tav>
                                      </p:tavLst>
                                    </p:anim>
                                    <p:animEffect transition="in" filter="fade">
                                      <p:cBhvr>
                                        <p:cTn id="16" dur="1000"/>
                                        <p:tgtEl>
                                          <p:spTgt spid="9"/>
                                        </p:tgtEl>
                                      </p:cBhvr>
                                    </p:animEffect>
                                  </p:childTnLst>
                                </p:cTn>
                              </p:par>
                              <p:par>
                                <p:cTn id="17" presetID="2" presetClass="entr" presetSubtype="4"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additive="base">
                                        <p:cTn id="23" dur="500" fill="hold"/>
                                        <p:tgtEl>
                                          <p:spTgt spid="7"/>
                                        </p:tgtEl>
                                        <p:attrNameLst>
                                          <p:attrName>ppt_x</p:attrName>
                                        </p:attrNameLst>
                                      </p:cBhvr>
                                      <p:tavLst>
                                        <p:tav tm="0">
                                          <p:val>
                                            <p:strVal val="#ppt_x"/>
                                          </p:val>
                                        </p:tav>
                                        <p:tav tm="100000">
                                          <p:val>
                                            <p:strVal val="#ppt_x"/>
                                          </p:val>
                                        </p:tav>
                                      </p:tavLst>
                                    </p:anim>
                                    <p:anim calcmode="lin" valueType="num">
                                      <p:cBhvr additive="base">
                                        <p:cTn id="24" dur="500" fill="hold"/>
                                        <p:tgtEl>
                                          <p:spTgt spid="7"/>
                                        </p:tgtEl>
                                        <p:attrNameLst>
                                          <p:attrName>ppt_y</p:attrName>
                                        </p:attrNameLst>
                                      </p:cBhvr>
                                      <p:tavLst>
                                        <p:tav tm="0">
                                          <p:val>
                                            <p:strVal val="1+#ppt_h/2"/>
                                          </p:val>
                                        </p:tav>
                                        <p:tav tm="100000">
                                          <p:val>
                                            <p:strVal val="#ppt_y"/>
                                          </p:val>
                                        </p:tav>
                                      </p:tavLst>
                                    </p:anim>
                                  </p:childTnLst>
                                </p:cTn>
                              </p:par>
                              <p:par>
                                <p:cTn id="25" presetID="6" presetClass="entr" presetSubtype="32" fill="hold" nodeType="with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circle(out)">
                                      <p:cBhvr>
                                        <p:cTn id="2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7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6AB55C3-2397-C704-9607-A5B71B212236}"/>
              </a:ext>
            </a:extLst>
          </p:cNvPr>
          <p:cNvSpPr/>
          <p:nvPr userDrawn="1"/>
        </p:nvSpPr>
        <p:spPr>
          <a:xfrm>
            <a:off x="11119449" y="2502989"/>
            <a:ext cx="1086928" cy="4355011"/>
          </a:xfrm>
          <a:custGeom>
            <a:avLst/>
            <a:gdLst>
              <a:gd name="connsiteX0" fmla="*/ 0 w 1086928"/>
              <a:gd name="connsiteY0" fmla="*/ 0 h 4439920"/>
              <a:gd name="connsiteX1" fmla="*/ 1086928 w 1086928"/>
              <a:gd name="connsiteY1" fmla="*/ 0 h 4439920"/>
              <a:gd name="connsiteX2" fmla="*/ 1086928 w 1086928"/>
              <a:gd name="connsiteY2" fmla="*/ 4439920 h 4439920"/>
              <a:gd name="connsiteX3" fmla="*/ 0 w 1086928"/>
              <a:gd name="connsiteY3" fmla="*/ 4439920 h 4439920"/>
              <a:gd name="connsiteX4" fmla="*/ 0 w 1086928"/>
              <a:gd name="connsiteY4" fmla="*/ 0 h 4439920"/>
              <a:gd name="connsiteX0" fmla="*/ 375920 w 1086928"/>
              <a:gd name="connsiteY0" fmla="*/ 406400 h 4439920"/>
              <a:gd name="connsiteX1" fmla="*/ 1086928 w 1086928"/>
              <a:gd name="connsiteY1" fmla="*/ 0 h 4439920"/>
              <a:gd name="connsiteX2" fmla="*/ 1086928 w 1086928"/>
              <a:gd name="connsiteY2" fmla="*/ 4439920 h 4439920"/>
              <a:gd name="connsiteX3" fmla="*/ 0 w 1086928"/>
              <a:gd name="connsiteY3" fmla="*/ 4439920 h 4439920"/>
              <a:gd name="connsiteX4" fmla="*/ 375920 w 1086928"/>
              <a:gd name="connsiteY4" fmla="*/ 406400 h 4439920"/>
              <a:gd name="connsiteX0" fmla="*/ 415108 w 1086928"/>
              <a:gd name="connsiteY0" fmla="*/ 383540 h 4439920"/>
              <a:gd name="connsiteX1" fmla="*/ 1086928 w 1086928"/>
              <a:gd name="connsiteY1" fmla="*/ 0 h 4439920"/>
              <a:gd name="connsiteX2" fmla="*/ 1086928 w 1086928"/>
              <a:gd name="connsiteY2" fmla="*/ 4439920 h 4439920"/>
              <a:gd name="connsiteX3" fmla="*/ 0 w 1086928"/>
              <a:gd name="connsiteY3" fmla="*/ 4439920 h 4439920"/>
              <a:gd name="connsiteX4" fmla="*/ 415108 w 1086928"/>
              <a:gd name="connsiteY4" fmla="*/ 383540 h 4439920"/>
              <a:gd name="connsiteX0" fmla="*/ 415108 w 1086928"/>
              <a:gd name="connsiteY0" fmla="*/ 383540 h 4439920"/>
              <a:gd name="connsiteX1" fmla="*/ 1086928 w 1086928"/>
              <a:gd name="connsiteY1" fmla="*/ 0 h 4439920"/>
              <a:gd name="connsiteX2" fmla="*/ 1086928 w 1086928"/>
              <a:gd name="connsiteY2" fmla="*/ 4439920 h 4439920"/>
              <a:gd name="connsiteX3" fmla="*/ 0 w 1086928"/>
              <a:gd name="connsiteY3" fmla="*/ 4439920 h 4439920"/>
              <a:gd name="connsiteX4" fmla="*/ 415108 w 1086928"/>
              <a:gd name="connsiteY4" fmla="*/ 383540 h 4439920"/>
              <a:gd name="connsiteX0" fmla="*/ 415108 w 1086928"/>
              <a:gd name="connsiteY0" fmla="*/ 383540 h 4439920"/>
              <a:gd name="connsiteX1" fmla="*/ 1086928 w 1086928"/>
              <a:gd name="connsiteY1" fmla="*/ 0 h 4439920"/>
              <a:gd name="connsiteX2" fmla="*/ 1086928 w 1086928"/>
              <a:gd name="connsiteY2" fmla="*/ 4439920 h 4439920"/>
              <a:gd name="connsiteX3" fmla="*/ 0 w 1086928"/>
              <a:gd name="connsiteY3" fmla="*/ 4439920 h 4439920"/>
              <a:gd name="connsiteX4" fmla="*/ 415108 w 1086928"/>
              <a:gd name="connsiteY4" fmla="*/ 383540 h 4439920"/>
              <a:gd name="connsiteX0" fmla="*/ 415108 w 1086928"/>
              <a:gd name="connsiteY0" fmla="*/ 298631 h 4355011"/>
              <a:gd name="connsiteX1" fmla="*/ 1086928 w 1086928"/>
              <a:gd name="connsiteY1" fmla="*/ 0 h 4355011"/>
              <a:gd name="connsiteX2" fmla="*/ 1086928 w 1086928"/>
              <a:gd name="connsiteY2" fmla="*/ 4355011 h 4355011"/>
              <a:gd name="connsiteX3" fmla="*/ 0 w 1086928"/>
              <a:gd name="connsiteY3" fmla="*/ 4355011 h 4355011"/>
              <a:gd name="connsiteX4" fmla="*/ 415108 w 1086928"/>
              <a:gd name="connsiteY4" fmla="*/ 298631 h 4355011"/>
              <a:gd name="connsiteX0" fmla="*/ 415108 w 1086928"/>
              <a:gd name="connsiteY0" fmla="*/ 298631 h 4355011"/>
              <a:gd name="connsiteX1" fmla="*/ 1086928 w 1086928"/>
              <a:gd name="connsiteY1" fmla="*/ 0 h 4355011"/>
              <a:gd name="connsiteX2" fmla="*/ 1086928 w 1086928"/>
              <a:gd name="connsiteY2" fmla="*/ 4355011 h 4355011"/>
              <a:gd name="connsiteX3" fmla="*/ 0 w 1086928"/>
              <a:gd name="connsiteY3" fmla="*/ 4355011 h 4355011"/>
              <a:gd name="connsiteX4" fmla="*/ 415108 w 1086928"/>
              <a:gd name="connsiteY4" fmla="*/ 298631 h 4355011"/>
              <a:gd name="connsiteX0" fmla="*/ 415108 w 1086928"/>
              <a:gd name="connsiteY0" fmla="*/ 298631 h 4355011"/>
              <a:gd name="connsiteX1" fmla="*/ 1086928 w 1086928"/>
              <a:gd name="connsiteY1" fmla="*/ 0 h 4355011"/>
              <a:gd name="connsiteX2" fmla="*/ 1086928 w 1086928"/>
              <a:gd name="connsiteY2" fmla="*/ 4355011 h 4355011"/>
              <a:gd name="connsiteX3" fmla="*/ 0 w 1086928"/>
              <a:gd name="connsiteY3" fmla="*/ 4355011 h 4355011"/>
              <a:gd name="connsiteX4" fmla="*/ 415108 w 1086928"/>
              <a:gd name="connsiteY4" fmla="*/ 298631 h 43550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6928" h="4355011">
                <a:moveTo>
                  <a:pt x="415108" y="298631"/>
                </a:moveTo>
                <a:cubicBezTo>
                  <a:pt x="717424" y="209972"/>
                  <a:pt x="849925" y="140910"/>
                  <a:pt x="1086928" y="0"/>
                </a:cubicBezTo>
                <a:lnTo>
                  <a:pt x="1086928" y="4355011"/>
                </a:lnTo>
                <a:lnTo>
                  <a:pt x="0" y="4355011"/>
                </a:lnTo>
                <a:lnTo>
                  <a:pt x="415108" y="298631"/>
                </a:lnTo>
                <a:close/>
              </a:path>
            </a:pathLst>
          </a:custGeom>
          <a:solidFill>
            <a:srgbClr val="FDB7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68D4108F-F591-9BDE-80D7-1AEB221B18BD}"/>
              </a:ext>
            </a:extLst>
          </p:cNvPr>
          <p:cNvSpPr/>
          <p:nvPr userDrawn="1"/>
        </p:nvSpPr>
        <p:spPr>
          <a:xfrm>
            <a:off x="10463841" y="2641600"/>
            <a:ext cx="1086928" cy="4216400"/>
          </a:xfrm>
          <a:custGeom>
            <a:avLst/>
            <a:gdLst>
              <a:gd name="connsiteX0" fmla="*/ 0 w 1086928"/>
              <a:gd name="connsiteY0" fmla="*/ 0 h 4439920"/>
              <a:gd name="connsiteX1" fmla="*/ 1086928 w 1086928"/>
              <a:gd name="connsiteY1" fmla="*/ 0 h 4439920"/>
              <a:gd name="connsiteX2" fmla="*/ 1086928 w 1086928"/>
              <a:gd name="connsiteY2" fmla="*/ 4439920 h 4439920"/>
              <a:gd name="connsiteX3" fmla="*/ 0 w 1086928"/>
              <a:gd name="connsiteY3" fmla="*/ 4439920 h 4439920"/>
              <a:gd name="connsiteX4" fmla="*/ 0 w 1086928"/>
              <a:gd name="connsiteY4" fmla="*/ 0 h 4439920"/>
              <a:gd name="connsiteX0" fmla="*/ 0 w 1086928"/>
              <a:gd name="connsiteY0" fmla="*/ 0 h 4439920"/>
              <a:gd name="connsiteX1" fmla="*/ 1086928 w 1086928"/>
              <a:gd name="connsiteY1" fmla="*/ 355600 h 4439920"/>
              <a:gd name="connsiteX2" fmla="*/ 1086928 w 1086928"/>
              <a:gd name="connsiteY2" fmla="*/ 4439920 h 4439920"/>
              <a:gd name="connsiteX3" fmla="*/ 0 w 1086928"/>
              <a:gd name="connsiteY3" fmla="*/ 4439920 h 4439920"/>
              <a:gd name="connsiteX4" fmla="*/ 0 w 1086928"/>
              <a:gd name="connsiteY4" fmla="*/ 0 h 443992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6928" h="4216400">
                <a:moveTo>
                  <a:pt x="0" y="0"/>
                </a:moveTo>
                <a:cubicBezTo>
                  <a:pt x="407302" y="271539"/>
                  <a:pt x="1054456" y="166430"/>
                  <a:pt x="1086928" y="132080"/>
                </a:cubicBezTo>
                <a:lnTo>
                  <a:pt x="1086928" y="4216400"/>
                </a:lnTo>
                <a:lnTo>
                  <a:pt x="0" y="4216400"/>
                </a:lnTo>
                <a:lnTo>
                  <a:pt x="0" y="0"/>
                </a:lnTo>
                <a:close/>
              </a:path>
            </a:pathLst>
          </a:custGeom>
          <a:solidFill>
            <a:srgbClr val="0049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5D86F71D-478E-885E-0A4E-ADDBBB005D3A}"/>
              </a:ext>
            </a:extLst>
          </p:cNvPr>
          <p:cNvSpPr/>
          <p:nvPr userDrawn="1"/>
        </p:nvSpPr>
        <p:spPr>
          <a:xfrm>
            <a:off x="9126747" y="-966159"/>
            <a:ext cx="4157932" cy="4157932"/>
          </a:xfrm>
          <a:prstGeom prst="ellipse">
            <a:avLst/>
          </a:prstGeom>
          <a:noFill/>
          <a:ln w="38100">
            <a:solidFill>
              <a:srgbClr val="FDB727"/>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B1BCD983-0430-833D-352D-03D25916B4DD}"/>
              </a:ext>
            </a:extLst>
          </p:cNvPr>
          <p:cNvSpPr/>
          <p:nvPr userDrawn="1"/>
        </p:nvSpPr>
        <p:spPr>
          <a:xfrm>
            <a:off x="8760220" y="-1391920"/>
            <a:ext cx="4978400" cy="4978400"/>
          </a:xfrm>
          <a:prstGeom prst="ellipse">
            <a:avLst/>
          </a:prstGeom>
          <a:noFill/>
          <a:ln w="38100">
            <a:solidFill>
              <a:srgbClr val="00499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B0F60B5A-1627-16AB-9E96-4AAD2B9F1AE4}"/>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380" t="11025" r="-6511" b="18830"/>
          <a:stretch/>
        </p:blipFill>
        <p:spPr>
          <a:xfrm>
            <a:off x="9488193" y="-604713"/>
            <a:ext cx="3435039" cy="3435039"/>
          </a:xfrm>
          <a:prstGeom prst="ellipse">
            <a:avLst/>
          </a:prstGeom>
        </p:spPr>
      </p:pic>
      <p:sp>
        <p:nvSpPr>
          <p:cNvPr id="13" name="TextBox 12">
            <a:extLst>
              <a:ext uri="{FF2B5EF4-FFF2-40B4-BE49-F238E27FC236}">
                <a16:creationId xmlns:a16="http://schemas.microsoft.com/office/drawing/2014/main" id="{44D0A848-0D3A-2E62-7487-93B4AEE35B78}"/>
              </a:ext>
            </a:extLst>
          </p:cNvPr>
          <p:cNvSpPr txBox="1"/>
          <p:nvPr userDrawn="1"/>
        </p:nvSpPr>
        <p:spPr>
          <a:xfrm>
            <a:off x="11644413" y="6350000"/>
            <a:ext cx="468319" cy="369332"/>
          </a:xfrm>
          <a:prstGeom prst="rect">
            <a:avLst/>
          </a:prstGeom>
          <a:noFill/>
        </p:spPr>
        <p:txBody>
          <a:bodyPr wrap="square" rtlCol="0">
            <a:spAutoFit/>
          </a:bodyPr>
          <a:lstStyle/>
          <a:p>
            <a:pPr algn="ctr"/>
            <a:fld id="{07C6654A-6295-4D64-AC00-2DE4176C9150}" type="slidenum">
              <a:rPr lang="en-US" smtClean="0">
                <a:solidFill>
                  <a:schemeClr val="bg1"/>
                </a:solidFill>
              </a:rPr>
              <a:t>‹#›</a:t>
            </a:fld>
            <a:endParaRPr lang="en-US">
              <a:solidFill>
                <a:schemeClr val="bg1"/>
              </a:solidFill>
            </a:endParaRPr>
          </a:p>
        </p:txBody>
      </p:sp>
      <p:pic>
        <p:nvPicPr>
          <p:cNvPr id="15" name="Picture 14">
            <a:extLst>
              <a:ext uri="{FF2B5EF4-FFF2-40B4-BE49-F238E27FC236}">
                <a16:creationId xmlns:a16="http://schemas.microsoft.com/office/drawing/2014/main" id="{54C64CE0-24E6-7B7D-F1E9-6E0A4F52099C}"/>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0638687" y="5973436"/>
            <a:ext cx="708520" cy="668914"/>
          </a:xfrm>
          <a:prstGeom prst="rect">
            <a:avLst/>
          </a:prstGeom>
        </p:spPr>
      </p:pic>
      <p:sp>
        <p:nvSpPr>
          <p:cNvPr id="16" name="TextBox 15">
            <a:extLst>
              <a:ext uri="{FF2B5EF4-FFF2-40B4-BE49-F238E27FC236}">
                <a16:creationId xmlns:a16="http://schemas.microsoft.com/office/drawing/2014/main" id="{CAFA6CF2-52D2-8318-003A-3B1116A06AFB}"/>
              </a:ext>
            </a:extLst>
          </p:cNvPr>
          <p:cNvSpPr txBox="1"/>
          <p:nvPr userDrawn="1"/>
        </p:nvSpPr>
        <p:spPr>
          <a:xfrm rot="5400000">
            <a:off x="10374893" y="4771096"/>
            <a:ext cx="3007357" cy="323165"/>
          </a:xfrm>
          <a:prstGeom prst="rect">
            <a:avLst/>
          </a:prstGeom>
          <a:noFill/>
        </p:spPr>
        <p:txBody>
          <a:bodyPr wrap="square" rtlCol="0">
            <a:spAutoFit/>
          </a:bodyPr>
          <a:lstStyle/>
          <a:p>
            <a:pPr algn="r"/>
            <a:r>
              <a:rPr lang="en-US" sz="1500" b="0" spc="0">
                <a:solidFill>
                  <a:schemeClr val="bg1"/>
                </a:solidFill>
                <a:latin typeface="+mj-lt"/>
              </a:rPr>
              <a:t>INDIANA DEPT. OF CHILD SERVICES</a:t>
            </a:r>
          </a:p>
        </p:txBody>
      </p:sp>
    </p:spTree>
    <p:extLst>
      <p:ext uri="{BB962C8B-B14F-4D97-AF65-F5344CB8AC3E}">
        <p14:creationId xmlns:p14="http://schemas.microsoft.com/office/powerpoint/2010/main" val="678318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p:cTn id="13" dur="1000" fill="hold"/>
                                        <p:tgtEl>
                                          <p:spTgt spid="9"/>
                                        </p:tgtEl>
                                        <p:attrNameLst>
                                          <p:attrName>ppt_w</p:attrName>
                                        </p:attrNameLst>
                                      </p:cBhvr>
                                      <p:tavLst>
                                        <p:tav tm="0">
                                          <p:val>
                                            <p:fltVal val="0"/>
                                          </p:val>
                                        </p:tav>
                                        <p:tav tm="100000">
                                          <p:val>
                                            <p:strVal val="#ppt_w"/>
                                          </p:val>
                                        </p:tav>
                                      </p:tavLst>
                                    </p:anim>
                                    <p:anim calcmode="lin" valueType="num">
                                      <p:cBhvr>
                                        <p:cTn id="14" dur="1000" fill="hold"/>
                                        <p:tgtEl>
                                          <p:spTgt spid="9"/>
                                        </p:tgtEl>
                                        <p:attrNameLst>
                                          <p:attrName>ppt_h</p:attrName>
                                        </p:attrNameLst>
                                      </p:cBhvr>
                                      <p:tavLst>
                                        <p:tav tm="0">
                                          <p:val>
                                            <p:fltVal val="0"/>
                                          </p:val>
                                        </p:tav>
                                        <p:tav tm="100000">
                                          <p:val>
                                            <p:strVal val="#ppt_h"/>
                                          </p:val>
                                        </p:tav>
                                      </p:tavLst>
                                    </p:anim>
                                    <p:anim calcmode="lin" valueType="num">
                                      <p:cBhvr>
                                        <p:cTn id="15" dur="1000" fill="hold"/>
                                        <p:tgtEl>
                                          <p:spTgt spid="9"/>
                                        </p:tgtEl>
                                        <p:attrNameLst>
                                          <p:attrName>style.rotation</p:attrName>
                                        </p:attrNameLst>
                                      </p:cBhvr>
                                      <p:tavLst>
                                        <p:tav tm="0">
                                          <p:val>
                                            <p:fltVal val="90"/>
                                          </p:val>
                                        </p:tav>
                                        <p:tav tm="100000">
                                          <p:val>
                                            <p:fltVal val="0"/>
                                          </p:val>
                                        </p:tav>
                                      </p:tavLst>
                                    </p:anim>
                                    <p:animEffect transition="in" filter="fade">
                                      <p:cBhvr>
                                        <p:cTn id="16" dur="1000"/>
                                        <p:tgtEl>
                                          <p:spTgt spid="9"/>
                                        </p:tgtEl>
                                      </p:cBhvr>
                                    </p:animEffect>
                                  </p:childTnLst>
                                </p:cTn>
                              </p:par>
                              <p:par>
                                <p:cTn id="17" presetID="6" presetClass="entr" presetSubtype="32"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circle(out)">
                                      <p:cBhvr>
                                        <p:cTn id="19" dur="500"/>
                                        <p:tgtEl>
                                          <p:spTgt spid="12"/>
                                        </p:tgtEl>
                                      </p:cBhvr>
                                    </p:animEffect>
                                  </p:childTnLst>
                                </p:cTn>
                              </p:par>
                              <p:par>
                                <p:cTn id="20" presetID="2" presetClass="entr" presetSubtype="4" fill="hold" grpId="0" nodeType="with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additive="base">
                                        <p:cTn id="22" dur="500" fill="hold"/>
                                        <p:tgtEl>
                                          <p:spTgt spid="8"/>
                                        </p:tgtEl>
                                        <p:attrNameLst>
                                          <p:attrName>ppt_x</p:attrName>
                                        </p:attrNameLst>
                                      </p:cBhvr>
                                      <p:tavLst>
                                        <p:tav tm="0">
                                          <p:val>
                                            <p:strVal val="#ppt_x"/>
                                          </p:val>
                                        </p:tav>
                                        <p:tav tm="100000">
                                          <p:val>
                                            <p:strVal val="#ppt_x"/>
                                          </p:val>
                                        </p:tav>
                                      </p:tavLst>
                                    </p:anim>
                                    <p:anim calcmode="lin" valueType="num">
                                      <p:cBhvr additive="base">
                                        <p:cTn id="23" dur="500" fill="hold"/>
                                        <p:tgtEl>
                                          <p:spTgt spid="8"/>
                                        </p:tgtEl>
                                        <p:attrNameLst>
                                          <p:attrName>ppt_y</p:attrName>
                                        </p:attrNameLst>
                                      </p:cBhvr>
                                      <p:tavLst>
                                        <p:tav tm="0">
                                          <p:val>
                                            <p:strVal val="1+#ppt_h/2"/>
                                          </p:val>
                                        </p:tav>
                                        <p:tav tm="100000">
                                          <p:val>
                                            <p:strVal val="#ppt_y"/>
                                          </p:val>
                                        </p:tav>
                                      </p:tavLst>
                                    </p:anim>
                                  </p:childTnLst>
                                </p:cTn>
                              </p:par>
                              <p:par>
                                <p:cTn id="24" presetID="2" presetClass="entr" presetSubtype="4" fill="hold" grpId="0" nodeType="withEffect">
                                  <p:stCondLst>
                                    <p:cond delay="0"/>
                                  </p:stCondLst>
                                  <p:childTnLst>
                                    <p:set>
                                      <p:cBhvr>
                                        <p:cTn id="25" dur="1" fill="hold">
                                          <p:stCondLst>
                                            <p:cond delay="0"/>
                                          </p:stCondLst>
                                        </p:cTn>
                                        <p:tgtEl>
                                          <p:spTgt spid="7"/>
                                        </p:tgtEl>
                                        <p:attrNameLst>
                                          <p:attrName>style.visibility</p:attrName>
                                        </p:attrNameLst>
                                      </p:cBhvr>
                                      <p:to>
                                        <p:strVal val="visible"/>
                                      </p:to>
                                    </p:set>
                                    <p:anim calcmode="lin" valueType="num">
                                      <p:cBhvr additive="base">
                                        <p:cTn id="26" dur="500" fill="hold"/>
                                        <p:tgtEl>
                                          <p:spTgt spid="7"/>
                                        </p:tgtEl>
                                        <p:attrNameLst>
                                          <p:attrName>ppt_x</p:attrName>
                                        </p:attrNameLst>
                                      </p:cBhvr>
                                      <p:tavLst>
                                        <p:tav tm="0">
                                          <p:val>
                                            <p:strVal val="#ppt_x"/>
                                          </p:val>
                                        </p:tav>
                                        <p:tav tm="100000">
                                          <p:val>
                                            <p:strVal val="#ppt_x"/>
                                          </p:val>
                                        </p:tav>
                                      </p:tavLst>
                                    </p:anim>
                                    <p:anim calcmode="lin" valueType="num">
                                      <p:cBhvr additive="base">
                                        <p:cTn id="27"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8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6AB55C3-2397-C704-9607-A5B71B212236}"/>
              </a:ext>
            </a:extLst>
          </p:cNvPr>
          <p:cNvSpPr/>
          <p:nvPr userDrawn="1"/>
        </p:nvSpPr>
        <p:spPr>
          <a:xfrm>
            <a:off x="11119449" y="2502989"/>
            <a:ext cx="1086928" cy="4355011"/>
          </a:xfrm>
          <a:custGeom>
            <a:avLst/>
            <a:gdLst>
              <a:gd name="connsiteX0" fmla="*/ 0 w 1086928"/>
              <a:gd name="connsiteY0" fmla="*/ 0 h 4439920"/>
              <a:gd name="connsiteX1" fmla="*/ 1086928 w 1086928"/>
              <a:gd name="connsiteY1" fmla="*/ 0 h 4439920"/>
              <a:gd name="connsiteX2" fmla="*/ 1086928 w 1086928"/>
              <a:gd name="connsiteY2" fmla="*/ 4439920 h 4439920"/>
              <a:gd name="connsiteX3" fmla="*/ 0 w 1086928"/>
              <a:gd name="connsiteY3" fmla="*/ 4439920 h 4439920"/>
              <a:gd name="connsiteX4" fmla="*/ 0 w 1086928"/>
              <a:gd name="connsiteY4" fmla="*/ 0 h 4439920"/>
              <a:gd name="connsiteX0" fmla="*/ 375920 w 1086928"/>
              <a:gd name="connsiteY0" fmla="*/ 406400 h 4439920"/>
              <a:gd name="connsiteX1" fmla="*/ 1086928 w 1086928"/>
              <a:gd name="connsiteY1" fmla="*/ 0 h 4439920"/>
              <a:gd name="connsiteX2" fmla="*/ 1086928 w 1086928"/>
              <a:gd name="connsiteY2" fmla="*/ 4439920 h 4439920"/>
              <a:gd name="connsiteX3" fmla="*/ 0 w 1086928"/>
              <a:gd name="connsiteY3" fmla="*/ 4439920 h 4439920"/>
              <a:gd name="connsiteX4" fmla="*/ 375920 w 1086928"/>
              <a:gd name="connsiteY4" fmla="*/ 406400 h 4439920"/>
              <a:gd name="connsiteX0" fmla="*/ 415108 w 1086928"/>
              <a:gd name="connsiteY0" fmla="*/ 383540 h 4439920"/>
              <a:gd name="connsiteX1" fmla="*/ 1086928 w 1086928"/>
              <a:gd name="connsiteY1" fmla="*/ 0 h 4439920"/>
              <a:gd name="connsiteX2" fmla="*/ 1086928 w 1086928"/>
              <a:gd name="connsiteY2" fmla="*/ 4439920 h 4439920"/>
              <a:gd name="connsiteX3" fmla="*/ 0 w 1086928"/>
              <a:gd name="connsiteY3" fmla="*/ 4439920 h 4439920"/>
              <a:gd name="connsiteX4" fmla="*/ 415108 w 1086928"/>
              <a:gd name="connsiteY4" fmla="*/ 383540 h 4439920"/>
              <a:gd name="connsiteX0" fmla="*/ 415108 w 1086928"/>
              <a:gd name="connsiteY0" fmla="*/ 383540 h 4439920"/>
              <a:gd name="connsiteX1" fmla="*/ 1086928 w 1086928"/>
              <a:gd name="connsiteY1" fmla="*/ 0 h 4439920"/>
              <a:gd name="connsiteX2" fmla="*/ 1086928 w 1086928"/>
              <a:gd name="connsiteY2" fmla="*/ 4439920 h 4439920"/>
              <a:gd name="connsiteX3" fmla="*/ 0 w 1086928"/>
              <a:gd name="connsiteY3" fmla="*/ 4439920 h 4439920"/>
              <a:gd name="connsiteX4" fmla="*/ 415108 w 1086928"/>
              <a:gd name="connsiteY4" fmla="*/ 383540 h 4439920"/>
              <a:gd name="connsiteX0" fmla="*/ 415108 w 1086928"/>
              <a:gd name="connsiteY0" fmla="*/ 383540 h 4439920"/>
              <a:gd name="connsiteX1" fmla="*/ 1086928 w 1086928"/>
              <a:gd name="connsiteY1" fmla="*/ 0 h 4439920"/>
              <a:gd name="connsiteX2" fmla="*/ 1086928 w 1086928"/>
              <a:gd name="connsiteY2" fmla="*/ 4439920 h 4439920"/>
              <a:gd name="connsiteX3" fmla="*/ 0 w 1086928"/>
              <a:gd name="connsiteY3" fmla="*/ 4439920 h 4439920"/>
              <a:gd name="connsiteX4" fmla="*/ 415108 w 1086928"/>
              <a:gd name="connsiteY4" fmla="*/ 383540 h 4439920"/>
              <a:gd name="connsiteX0" fmla="*/ 415108 w 1086928"/>
              <a:gd name="connsiteY0" fmla="*/ 298631 h 4355011"/>
              <a:gd name="connsiteX1" fmla="*/ 1086928 w 1086928"/>
              <a:gd name="connsiteY1" fmla="*/ 0 h 4355011"/>
              <a:gd name="connsiteX2" fmla="*/ 1086928 w 1086928"/>
              <a:gd name="connsiteY2" fmla="*/ 4355011 h 4355011"/>
              <a:gd name="connsiteX3" fmla="*/ 0 w 1086928"/>
              <a:gd name="connsiteY3" fmla="*/ 4355011 h 4355011"/>
              <a:gd name="connsiteX4" fmla="*/ 415108 w 1086928"/>
              <a:gd name="connsiteY4" fmla="*/ 298631 h 4355011"/>
              <a:gd name="connsiteX0" fmla="*/ 415108 w 1086928"/>
              <a:gd name="connsiteY0" fmla="*/ 298631 h 4355011"/>
              <a:gd name="connsiteX1" fmla="*/ 1086928 w 1086928"/>
              <a:gd name="connsiteY1" fmla="*/ 0 h 4355011"/>
              <a:gd name="connsiteX2" fmla="*/ 1086928 w 1086928"/>
              <a:gd name="connsiteY2" fmla="*/ 4355011 h 4355011"/>
              <a:gd name="connsiteX3" fmla="*/ 0 w 1086928"/>
              <a:gd name="connsiteY3" fmla="*/ 4355011 h 4355011"/>
              <a:gd name="connsiteX4" fmla="*/ 415108 w 1086928"/>
              <a:gd name="connsiteY4" fmla="*/ 298631 h 4355011"/>
              <a:gd name="connsiteX0" fmla="*/ 415108 w 1086928"/>
              <a:gd name="connsiteY0" fmla="*/ 298631 h 4355011"/>
              <a:gd name="connsiteX1" fmla="*/ 1086928 w 1086928"/>
              <a:gd name="connsiteY1" fmla="*/ 0 h 4355011"/>
              <a:gd name="connsiteX2" fmla="*/ 1086928 w 1086928"/>
              <a:gd name="connsiteY2" fmla="*/ 4355011 h 4355011"/>
              <a:gd name="connsiteX3" fmla="*/ 0 w 1086928"/>
              <a:gd name="connsiteY3" fmla="*/ 4355011 h 4355011"/>
              <a:gd name="connsiteX4" fmla="*/ 415108 w 1086928"/>
              <a:gd name="connsiteY4" fmla="*/ 298631 h 43550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6928" h="4355011">
                <a:moveTo>
                  <a:pt x="415108" y="298631"/>
                </a:moveTo>
                <a:cubicBezTo>
                  <a:pt x="717424" y="209972"/>
                  <a:pt x="849925" y="140910"/>
                  <a:pt x="1086928" y="0"/>
                </a:cubicBezTo>
                <a:lnTo>
                  <a:pt x="1086928" y="4355011"/>
                </a:lnTo>
                <a:lnTo>
                  <a:pt x="0" y="4355011"/>
                </a:lnTo>
                <a:lnTo>
                  <a:pt x="415108" y="298631"/>
                </a:lnTo>
                <a:close/>
              </a:path>
            </a:pathLst>
          </a:custGeom>
          <a:solidFill>
            <a:srgbClr val="FDB7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68D4108F-F591-9BDE-80D7-1AEB221B18BD}"/>
              </a:ext>
            </a:extLst>
          </p:cNvPr>
          <p:cNvSpPr/>
          <p:nvPr userDrawn="1"/>
        </p:nvSpPr>
        <p:spPr>
          <a:xfrm>
            <a:off x="10463841" y="2641600"/>
            <a:ext cx="1086928" cy="4216400"/>
          </a:xfrm>
          <a:custGeom>
            <a:avLst/>
            <a:gdLst>
              <a:gd name="connsiteX0" fmla="*/ 0 w 1086928"/>
              <a:gd name="connsiteY0" fmla="*/ 0 h 4439920"/>
              <a:gd name="connsiteX1" fmla="*/ 1086928 w 1086928"/>
              <a:gd name="connsiteY1" fmla="*/ 0 h 4439920"/>
              <a:gd name="connsiteX2" fmla="*/ 1086928 w 1086928"/>
              <a:gd name="connsiteY2" fmla="*/ 4439920 h 4439920"/>
              <a:gd name="connsiteX3" fmla="*/ 0 w 1086928"/>
              <a:gd name="connsiteY3" fmla="*/ 4439920 h 4439920"/>
              <a:gd name="connsiteX4" fmla="*/ 0 w 1086928"/>
              <a:gd name="connsiteY4" fmla="*/ 0 h 4439920"/>
              <a:gd name="connsiteX0" fmla="*/ 0 w 1086928"/>
              <a:gd name="connsiteY0" fmla="*/ 0 h 4439920"/>
              <a:gd name="connsiteX1" fmla="*/ 1086928 w 1086928"/>
              <a:gd name="connsiteY1" fmla="*/ 355600 h 4439920"/>
              <a:gd name="connsiteX2" fmla="*/ 1086928 w 1086928"/>
              <a:gd name="connsiteY2" fmla="*/ 4439920 h 4439920"/>
              <a:gd name="connsiteX3" fmla="*/ 0 w 1086928"/>
              <a:gd name="connsiteY3" fmla="*/ 4439920 h 4439920"/>
              <a:gd name="connsiteX4" fmla="*/ 0 w 1086928"/>
              <a:gd name="connsiteY4" fmla="*/ 0 h 443992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6928" h="4216400">
                <a:moveTo>
                  <a:pt x="0" y="0"/>
                </a:moveTo>
                <a:cubicBezTo>
                  <a:pt x="407302" y="271539"/>
                  <a:pt x="1054456" y="166430"/>
                  <a:pt x="1086928" y="132080"/>
                </a:cubicBezTo>
                <a:lnTo>
                  <a:pt x="1086928" y="4216400"/>
                </a:lnTo>
                <a:lnTo>
                  <a:pt x="0" y="4216400"/>
                </a:lnTo>
                <a:lnTo>
                  <a:pt x="0" y="0"/>
                </a:lnTo>
                <a:close/>
              </a:path>
            </a:pathLst>
          </a:custGeom>
          <a:solidFill>
            <a:srgbClr val="0049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5D86F71D-478E-885E-0A4E-ADDBBB005D3A}"/>
              </a:ext>
            </a:extLst>
          </p:cNvPr>
          <p:cNvSpPr/>
          <p:nvPr userDrawn="1"/>
        </p:nvSpPr>
        <p:spPr>
          <a:xfrm>
            <a:off x="9126747" y="-966159"/>
            <a:ext cx="4157932" cy="4157932"/>
          </a:xfrm>
          <a:prstGeom prst="ellipse">
            <a:avLst/>
          </a:prstGeom>
          <a:noFill/>
          <a:ln w="38100">
            <a:solidFill>
              <a:srgbClr val="FDB727"/>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B1BCD983-0430-833D-352D-03D25916B4DD}"/>
              </a:ext>
            </a:extLst>
          </p:cNvPr>
          <p:cNvSpPr/>
          <p:nvPr userDrawn="1"/>
        </p:nvSpPr>
        <p:spPr>
          <a:xfrm>
            <a:off x="8760220" y="-1391920"/>
            <a:ext cx="4978400" cy="4978400"/>
          </a:xfrm>
          <a:prstGeom prst="ellipse">
            <a:avLst/>
          </a:prstGeom>
          <a:noFill/>
          <a:ln w="38100">
            <a:solidFill>
              <a:srgbClr val="00499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44D0A848-0D3A-2E62-7487-93B4AEE35B78}"/>
              </a:ext>
            </a:extLst>
          </p:cNvPr>
          <p:cNvSpPr txBox="1"/>
          <p:nvPr userDrawn="1"/>
        </p:nvSpPr>
        <p:spPr>
          <a:xfrm>
            <a:off x="11644413" y="6350000"/>
            <a:ext cx="468319" cy="369332"/>
          </a:xfrm>
          <a:prstGeom prst="rect">
            <a:avLst/>
          </a:prstGeom>
          <a:noFill/>
        </p:spPr>
        <p:txBody>
          <a:bodyPr wrap="square" rtlCol="0">
            <a:spAutoFit/>
          </a:bodyPr>
          <a:lstStyle/>
          <a:p>
            <a:pPr algn="ctr"/>
            <a:fld id="{D26E6163-9367-4160-8D15-715BBC4B8EAA}" type="slidenum">
              <a:rPr lang="en-US" smtClean="0">
                <a:solidFill>
                  <a:schemeClr val="bg1"/>
                </a:solidFill>
              </a:rPr>
              <a:t>‹#›</a:t>
            </a:fld>
            <a:endParaRPr lang="en-US">
              <a:solidFill>
                <a:schemeClr val="bg1"/>
              </a:solidFill>
            </a:endParaRPr>
          </a:p>
        </p:txBody>
      </p:sp>
      <p:pic>
        <p:nvPicPr>
          <p:cNvPr id="15" name="Picture 14">
            <a:extLst>
              <a:ext uri="{FF2B5EF4-FFF2-40B4-BE49-F238E27FC236}">
                <a16:creationId xmlns:a16="http://schemas.microsoft.com/office/drawing/2014/main" id="{54C64CE0-24E6-7B7D-F1E9-6E0A4F5209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638687" y="5973436"/>
            <a:ext cx="708520" cy="668914"/>
          </a:xfrm>
          <a:prstGeom prst="rect">
            <a:avLst/>
          </a:prstGeom>
        </p:spPr>
      </p:pic>
      <p:sp>
        <p:nvSpPr>
          <p:cNvPr id="16" name="TextBox 15">
            <a:extLst>
              <a:ext uri="{FF2B5EF4-FFF2-40B4-BE49-F238E27FC236}">
                <a16:creationId xmlns:a16="http://schemas.microsoft.com/office/drawing/2014/main" id="{CAFA6CF2-52D2-8318-003A-3B1116A06AFB}"/>
              </a:ext>
            </a:extLst>
          </p:cNvPr>
          <p:cNvSpPr txBox="1"/>
          <p:nvPr userDrawn="1"/>
        </p:nvSpPr>
        <p:spPr>
          <a:xfrm rot="5400000">
            <a:off x="10374893" y="4771096"/>
            <a:ext cx="3007357" cy="323165"/>
          </a:xfrm>
          <a:prstGeom prst="rect">
            <a:avLst/>
          </a:prstGeom>
          <a:noFill/>
        </p:spPr>
        <p:txBody>
          <a:bodyPr wrap="square" rtlCol="0">
            <a:spAutoFit/>
          </a:bodyPr>
          <a:lstStyle/>
          <a:p>
            <a:pPr algn="r"/>
            <a:r>
              <a:rPr lang="en-US" sz="1500" b="0" spc="0">
                <a:solidFill>
                  <a:schemeClr val="bg1"/>
                </a:solidFill>
                <a:latin typeface="+mj-lt"/>
              </a:rPr>
              <a:t>INDIANA DEPT. OF CHILD SERVICES</a:t>
            </a:r>
          </a:p>
        </p:txBody>
      </p:sp>
      <p:pic>
        <p:nvPicPr>
          <p:cNvPr id="2" name="Picture 1">
            <a:extLst>
              <a:ext uri="{FF2B5EF4-FFF2-40B4-BE49-F238E27FC236}">
                <a16:creationId xmlns:a16="http://schemas.microsoft.com/office/drawing/2014/main" id="{F55116A9-C7A4-797A-56C8-70C65BE35D98}"/>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6162" t="13921" r="-6234" b="19309"/>
          <a:stretch/>
        </p:blipFill>
        <p:spPr>
          <a:xfrm>
            <a:off x="9488193" y="-604713"/>
            <a:ext cx="3435039" cy="3435039"/>
          </a:xfrm>
          <a:prstGeom prst="ellipse">
            <a:avLst/>
          </a:prstGeom>
        </p:spPr>
      </p:pic>
    </p:spTree>
    <p:extLst>
      <p:ext uri="{BB962C8B-B14F-4D97-AF65-F5344CB8AC3E}">
        <p14:creationId xmlns:p14="http://schemas.microsoft.com/office/powerpoint/2010/main" val="31620969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p:cTn id="13" dur="1000" fill="hold"/>
                                        <p:tgtEl>
                                          <p:spTgt spid="9"/>
                                        </p:tgtEl>
                                        <p:attrNameLst>
                                          <p:attrName>ppt_w</p:attrName>
                                        </p:attrNameLst>
                                      </p:cBhvr>
                                      <p:tavLst>
                                        <p:tav tm="0">
                                          <p:val>
                                            <p:fltVal val="0"/>
                                          </p:val>
                                        </p:tav>
                                        <p:tav tm="100000">
                                          <p:val>
                                            <p:strVal val="#ppt_w"/>
                                          </p:val>
                                        </p:tav>
                                      </p:tavLst>
                                    </p:anim>
                                    <p:anim calcmode="lin" valueType="num">
                                      <p:cBhvr>
                                        <p:cTn id="14" dur="1000" fill="hold"/>
                                        <p:tgtEl>
                                          <p:spTgt spid="9"/>
                                        </p:tgtEl>
                                        <p:attrNameLst>
                                          <p:attrName>ppt_h</p:attrName>
                                        </p:attrNameLst>
                                      </p:cBhvr>
                                      <p:tavLst>
                                        <p:tav tm="0">
                                          <p:val>
                                            <p:fltVal val="0"/>
                                          </p:val>
                                        </p:tav>
                                        <p:tav tm="100000">
                                          <p:val>
                                            <p:strVal val="#ppt_h"/>
                                          </p:val>
                                        </p:tav>
                                      </p:tavLst>
                                    </p:anim>
                                    <p:anim calcmode="lin" valueType="num">
                                      <p:cBhvr>
                                        <p:cTn id="15" dur="1000" fill="hold"/>
                                        <p:tgtEl>
                                          <p:spTgt spid="9"/>
                                        </p:tgtEl>
                                        <p:attrNameLst>
                                          <p:attrName>style.rotation</p:attrName>
                                        </p:attrNameLst>
                                      </p:cBhvr>
                                      <p:tavLst>
                                        <p:tav tm="0">
                                          <p:val>
                                            <p:fltVal val="90"/>
                                          </p:val>
                                        </p:tav>
                                        <p:tav tm="100000">
                                          <p:val>
                                            <p:fltVal val="0"/>
                                          </p:val>
                                        </p:tav>
                                      </p:tavLst>
                                    </p:anim>
                                    <p:animEffect transition="in" filter="fade">
                                      <p:cBhvr>
                                        <p:cTn id="16" dur="1000"/>
                                        <p:tgtEl>
                                          <p:spTgt spid="9"/>
                                        </p:tgtEl>
                                      </p:cBhvr>
                                    </p:animEffect>
                                  </p:childTnLst>
                                </p:cTn>
                              </p:par>
                              <p:par>
                                <p:cTn id="17" presetID="2" presetClass="entr" presetSubtype="4"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additive="base">
                                        <p:cTn id="23" dur="500" fill="hold"/>
                                        <p:tgtEl>
                                          <p:spTgt spid="7"/>
                                        </p:tgtEl>
                                        <p:attrNameLst>
                                          <p:attrName>ppt_x</p:attrName>
                                        </p:attrNameLst>
                                      </p:cBhvr>
                                      <p:tavLst>
                                        <p:tav tm="0">
                                          <p:val>
                                            <p:strVal val="#ppt_x"/>
                                          </p:val>
                                        </p:tav>
                                        <p:tav tm="100000">
                                          <p:val>
                                            <p:strVal val="#ppt_x"/>
                                          </p:val>
                                        </p:tav>
                                      </p:tavLst>
                                    </p:anim>
                                    <p:anim calcmode="lin" valueType="num">
                                      <p:cBhvr additive="base">
                                        <p:cTn id="24" dur="500" fill="hold"/>
                                        <p:tgtEl>
                                          <p:spTgt spid="7"/>
                                        </p:tgtEl>
                                        <p:attrNameLst>
                                          <p:attrName>ppt_y</p:attrName>
                                        </p:attrNameLst>
                                      </p:cBhvr>
                                      <p:tavLst>
                                        <p:tav tm="0">
                                          <p:val>
                                            <p:strVal val="1+#ppt_h/2"/>
                                          </p:val>
                                        </p:tav>
                                        <p:tav tm="100000">
                                          <p:val>
                                            <p:strVal val="#ppt_y"/>
                                          </p:val>
                                        </p:tav>
                                      </p:tavLst>
                                    </p:anim>
                                  </p:childTnLst>
                                </p:cTn>
                              </p:par>
                              <p:par>
                                <p:cTn id="25" presetID="6" presetClass="entr" presetSubtype="32" fill="hold" nodeType="with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circle(out)">
                                      <p:cBhvr>
                                        <p:cTn id="2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9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6AB55C3-2397-C704-9607-A5B71B212236}"/>
              </a:ext>
            </a:extLst>
          </p:cNvPr>
          <p:cNvSpPr/>
          <p:nvPr userDrawn="1"/>
        </p:nvSpPr>
        <p:spPr>
          <a:xfrm>
            <a:off x="11119449" y="2502989"/>
            <a:ext cx="1086928" cy="4355011"/>
          </a:xfrm>
          <a:custGeom>
            <a:avLst/>
            <a:gdLst>
              <a:gd name="connsiteX0" fmla="*/ 0 w 1086928"/>
              <a:gd name="connsiteY0" fmla="*/ 0 h 4439920"/>
              <a:gd name="connsiteX1" fmla="*/ 1086928 w 1086928"/>
              <a:gd name="connsiteY1" fmla="*/ 0 h 4439920"/>
              <a:gd name="connsiteX2" fmla="*/ 1086928 w 1086928"/>
              <a:gd name="connsiteY2" fmla="*/ 4439920 h 4439920"/>
              <a:gd name="connsiteX3" fmla="*/ 0 w 1086928"/>
              <a:gd name="connsiteY3" fmla="*/ 4439920 h 4439920"/>
              <a:gd name="connsiteX4" fmla="*/ 0 w 1086928"/>
              <a:gd name="connsiteY4" fmla="*/ 0 h 4439920"/>
              <a:gd name="connsiteX0" fmla="*/ 375920 w 1086928"/>
              <a:gd name="connsiteY0" fmla="*/ 406400 h 4439920"/>
              <a:gd name="connsiteX1" fmla="*/ 1086928 w 1086928"/>
              <a:gd name="connsiteY1" fmla="*/ 0 h 4439920"/>
              <a:gd name="connsiteX2" fmla="*/ 1086928 w 1086928"/>
              <a:gd name="connsiteY2" fmla="*/ 4439920 h 4439920"/>
              <a:gd name="connsiteX3" fmla="*/ 0 w 1086928"/>
              <a:gd name="connsiteY3" fmla="*/ 4439920 h 4439920"/>
              <a:gd name="connsiteX4" fmla="*/ 375920 w 1086928"/>
              <a:gd name="connsiteY4" fmla="*/ 406400 h 4439920"/>
              <a:gd name="connsiteX0" fmla="*/ 415108 w 1086928"/>
              <a:gd name="connsiteY0" fmla="*/ 383540 h 4439920"/>
              <a:gd name="connsiteX1" fmla="*/ 1086928 w 1086928"/>
              <a:gd name="connsiteY1" fmla="*/ 0 h 4439920"/>
              <a:gd name="connsiteX2" fmla="*/ 1086928 w 1086928"/>
              <a:gd name="connsiteY2" fmla="*/ 4439920 h 4439920"/>
              <a:gd name="connsiteX3" fmla="*/ 0 w 1086928"/>
              <a:gd name="connsiteY3" fmla="*/ 4439920 h 4439920"/>
              <a:gd name="connsiteX4" fmla="*/ 415108 w 1086928"/>
              <a:gd name="connsiteY4" fmla="*/ 383540 h 4439920"/>
              <a:gd name="connsiteX0" fmla="*/ 415108 w 1086928"/>
              <a:gd name="connsiteY0" fmla="*/ 383540 h 4439920"/>
              <a:gd name="connsiteX1" fmla="*/ 1086928 w 1086928"/>
              <a:gd name="connsiteY1" fmla="*/ 0 h 4439920"/>
              <a:gd name="connsiteX2" fmla="*/ 1086928 w 1086928"/>
              <a:gd name="connsiteY2" fmla="*/ 4439920 h 4439920"/>
              <a:gd name="connsiteX3" fmla="*/ 0 w 1086928"/>
              <a:gd name="connsiteY3" fmla="*/ 4439920 h 4439920"/>
              <a:gd name="connsiteX4" fmla="*/ 415108 w 1086928"/>
              <a:gd name="connsiteY4" fmla="*/ 383540 h 4439920"/>
              <a:gd name="connsiteX0" fmla="*/ 415108 w 1086928"/>
              <a:gd name="connsiteY0" fmla="*/ 383540 h 4439920"/>
              <a:gd name="connsiteX1" fmla="*/ 1086928 w 1086928"/>
              <a:gd name="connsiteY1" fmla="*/ 0 h 4439920"/>
              <a:gd name="connsiteX2" fmla="*/ 1086928 w 1086928"/>
              <a:gd name="connsiteY2" fmla="*/ 4439920 h 4439920"/>
              <a:gd name="connsiteX3" fmla="*/ 0 w 1086928"/>
              <a:gd name="connsiteY3" fmla="*/ 4439920 h 4439920"/>
              <a:gd name="connsiteX4" fmla="*/ 415108 w 1086928"/>
              <a:gd name="connsiteY4" fmla="*/ 383540 h 4439920"/>
              <a:gd name="connsiteX0" fmla="*/ 415108 w 1086928"/>
              <a:gd name="connsiteY0" fmla="*/ 298631 h 4355011"/>
              <a:gd name="connsiteX1" fmla="*/ 1086928 w 1086928"/>
              <a:gd name="connsiteY1" fmla="*/ 0 h 4355011"/>
              <a:gd name="connsiteX2" fmla="*/ 1086928 w 1086928"/>
              <a:gd name="connsiteY2" fmla="*/ 4355011 h 4355011"/>
              <a:gd name="connsiteX3" fmla="*/ 0 w 1086928"/>
              <a:gd name="connsiteY3" fmla="*/ 4355011 h 4355011"/>
              <a:gd name="connsiteX4" fmla="*/ 415108 w 1086928"/>
              <a:gd name="connsiteY4" fmla="*/ 298631 h 4355011"/>
              <a:gd name="connsiteX0" fmla="*/ 415108 w 1086928"/>
              <a:gd name="connsiteY0" fmla="*/ 298631 h 4355011"/>
              <a:gd name="connsiteX1" fmla="*/ 1086928 w 1086928"/>
              <a:gd name="connsiteY1" fmla="*/ 0 h 4355011"/>
              <a:gd name="connsiteX2" fmla="*/ 1086928 w 1086928"/>
              <a:gd name="connsiteY2" fmla="*/ 4355011 h 4355011"/>
              <a:gd name="connsiteX3" fmla="*/ 0 w 1086928"/>
              <a:gd name="connsiteY3" fmla="*/ 4355011 h 4355011"/>
              <a:gd name="connsiteX4" fmla="*/ 415108 w 1086928"/>
              <a:gd name="connsiteY4" fmla="*/ 298631 h 4355011"/>
              <a:gd name="connsiteX0" fmla="*/ 415108 w 1086928"/>
              <a:gd name="connsiteY0" fmla="*/ 298631 h 4355011"/>
              <a:gd name="connsiteX1" fmla="*/ 1086928 w 1086928"/>
              <a:gd name="connsiteY1" fmla="*/ 0 h 4355011"/>
              <a:gd name="connsiteX2" fmla="*/ 1086928 w 1086928"/>
              <a:gd name="connsiteY2" fmla="*/ 4355011 h 4355011"/>
              <a:gd name="connsiteX3" fmla="*/ 0 w 1086928"/>
              <a:gd name="connsiteY3" fmla="*/ 4355011 h 4355011"/>
              <a:gd name="connsiteX4" fmla="*/ 415108 w 1086928"/>
              <a:gd name="connsiteY4" fmla="*/ 298631 h 43550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6928" h="4355011">
                <a:moveTo>
                  <a:pt x="415108" y="298631"/>
                </a:moveTo>
                <a:cubicBezTo>
                  <a:pt x="717424" y="209972"/>
                  <a:pt x="849925" y="140910"/>
                  <a:pt x="1086928" y="0"/>
                </a:cubicBezTo>
                <a:lnTo>
                  <a:pt x="1086928" y="4355011"/>
                </a:lnTo>
                <a:lnTo>
                  <a:pt x="0" y="4355011"/>
                </a:lnTo>
                <a:lnTo>
                  <a:pt x="415108" y="298631"/>
                </a:lnTo>
                <a:close/>
              </a:path>
            </a:pathLst>
          </a:custGeom>
          <a:solidFill>
            <a:srgbClr val="FDB7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68D4108F-F591-9BDE-80D7-1AEB221B18BD}"/>
              </a:ext>
            </a:extLst>
          </p:cNvPr>
          <p:cNvSpPr/>
          <p:nvPr userDrawn="1"/>
        </p:nvSpPr>
        <p:spPr>
          <a:xfrm>
            <a:off x="10463841" y="2641600"/>
            <a:ext cx="1086928" cy="4216400"/>
          </a:xfrm>
          <a:custGeom>
            <a:avLst/>
            <a:gdLst>
              <a:gd name="connsiteX0" fmla="*/ 0 w 1086928"/>
              <a:gd name="connsiteY0" fmla="*/ 0 h 4439920"/>
              <a:gd name="connsiteX1" fmla="*/ 1086928 w 1086928"/>
              <a:gd name="connsiteY1" fmla="*/ 0 h 4439920"/>
              <a:gd name="connsiteX2" fmla="*/ 1086928 w 1086928"/>
              <a:gd name="connsiteY2" fmla="*/ 4439920 h 4439920"/>
              <a:gd name="connsiteX3" fmla="*/ 0 w 1086928"/>
              <a:gd name="connsiteY3" fmla="*/ 4439920 h 4439920"/>
              <a:gd name="connsiteX4" fmla="*/ 0 w 1086928"/>
              <a:gd name="connsiteY4" fmla="*/ 0 h 4439920"/>
              <a:gd name="connsiteX0" fmla="*/ 0 w 1086928"/>
              <a:gd name="connsiteY0" fmla="*/ 0 h 4439920"/>
              <a:gd name="connsiteX1" fmla="*/ 1086928 w 1086928"/>
              <a:gd name="connsiteY1" fmla="*/ 355600 h 4439920"/>
              <a:gd name="connsiteX2" fmla="*/ 1086928 w 1086928"/>
              <a:gd name="connsiteY2" fmla="*/ 4439920 h 4439920"/>
              <a:gd name="connsiteX3" fmla="*/ 0 w 1086928"/>
              <a:gd name="connsiteY3" fmla="*/ 4439920 h 4439920"/>
              <a:gd name="connsiteX4" fmla="*/ 0 w 1086928"/>
              <a:gd name="connsiteY4" fmla="*/ 0 h 443992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6928" h="4216400">
                <a:moveTo>
                  <a:pt x="0" y="0"/>
                </a:moveTo>
                <a:cubicBezTo>
                  <a:pt x="407302" y="271539"/>
                  <a:pt x="1054456" y="166430"/>
                  <a:pt x="1086928" y="132080"/>
                </a:cubicBezTo>
                <a:lnTo>
                  <a:pt x="1086928" y="4216400"/>
                </a:lnTo>
                <a:lnTo>
                  <a:pt x="0" y="4216400"/>
                </a:lnTo>
                <a:lnTo>
                  <a:pt x="0" y="0"/>
                </a:lnTo>
                <a:close/>
              </a:path>
            </a:pathLst>
          </a:custGeom>
          <a:solidFill>
            <a:srgbClr val="0049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5D86F71D-478E-885E-0A4E-ADDBBB005D3A}"/>
              </a:ext>
            </a:extLst>
          </p:cNvPr>
          <p:cNvSpPr/>
          <p:nvPr userDrawn="1"/>
        </p:nvSpPr>
        <p:spPr>
          <a:xfrm>
            <a:off x="9126747" y="-966159"/>
            <a:ext cx="4157932" cy="4157932"/>
          </a:xfrm>
          <a:prstGeom prst="ellipse">
            <a:avLst/>
          </a:prstGeom>
          <a:noFill/>
          <a:ln w="38100">
            <a:solidFill>
              <a:srgbClr val="FDB727"/>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B1BCD983-0430-833D-352D-03D25916B4DD}"/>
              </a:ext>
            </a:extLst>
          </p:cNvPr>
          <p:cNvSpPr/>
          <p:nvPr userDrawn="1"/>
        </p:nvSpPr>
        <p:spPr>
          <a:xfrm>
            <a:off x="8760220" y="-1391920"/>
            <a:ext cx="4978400" cy="4978400"/>
          </a:xfrm>
          <a:prstGeom prst="ellipse">
            <a:avLst/>
          </a:prstGeom>
          <a:noFill/>
          <a:ln w="38100">
            <a:solidFill>
              <a:srgbClr val="00499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B0F60B5A-1627-16AB-9E96-4AAD2B9F1AE4}"/>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511" t="13983" r="-2511" b="19295"/>
          <a:stretch/>
        </p:blipFill>
        <p:spPr>
          <a:xfrm>
            <a:off x="9488193" y="-604713"/>
            <a:ext cx="3435039" cy="3435039"/>
          </a:xfrm>
          <a:prstGeom prst="ellipse">
            <a:avLst/>
          </a:prstGeom>
        </p:spPr>
      </p:pic>
      <p:sp>
        <p:nvSpPr>
          <p:cNvPr id="13" name="TextBox 12">
            <a:extLst>
              <a:ext uri="{FF2B5EF4-FFF2-40B4-BE49-F238E27FC236}">
                <a16:creationId xmlns:a16="http://schemas.microsoft.com/office/drawing/2014/main" id="{44D0A848-0D3A-2E62-7487-93B4AEE35B78}"/>
              </a:ext>
            </a:extLst>
          </p:cNvPr>
          <p:cNvSpPr txBox="1"/>
          <p:nvPr userDrawn="1"/>
        </p:nvSpPr>
        <p:spPr>
          <a:xfrm>
            <a:off x="11644413" y="6350000"/>
            <a:ext cx="468319" cy="369332"/>
          </a:xfrm>
          <a:prstGeom prst="rect">
            <a:avLst/>
          </a:prstGeom>
          <a:noFill/>
        </p:spPr>
        <p:txBody>
          <a:bodyPr wrap="square" rtlCol="0">
            <a:spAutoFit/>
          </a:bodyPr>
          <a:lstStyle/>
          <a:p>
            <a:pPr algn="ctr"/>
            <a:fld id="{07C6654A-6295-4D64-AC00-2DE4176C9150}" type="slidenum">
              <a:rPr lang="en-US" smtClean="0">
                <a:solidFill>
                  <a:schemeClr val="bg1"/>
                </a:solidFill>
              </a:rPr>
              <a:t>‹#›</a:t>
            </a:fld>
            <a:endParaRPr lang="en-US">
              <a:solidFill>
                <a:schemeClr val="bg1"/>
              </a:solidFill>
            </a:endParaRPr>
          </a:p>
        </p:txBody>
      </p:sp>
      <p:pic>
        <p:nvPicPr>
          <p:cNvPr id="15" name="Picture 14">
            <a:extLst>
              <a:ext uri="{FF2B5EF4-FFF2-40B4-BE49-F238E27FC236}">
                <a16:creationId xmlns:a16="http://schemas.microsoft.com/office/drawing/2014/main" id="{54C64CE0-24E6-7B7D-F1E9-6E0A4F52099C}"/>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0638687" y="5973436"/>
            <a:ext cx="708520" cy="668914"/>
          </a:xfrm>
          <a:prstGeom prst="rect">
            <a:avLst/>
          </a:prstGeom>
        </p:spPr>
      </p:pic>
      <p:sp>
        <p:nvSpPr>
          <p:cNvPr id="16" name="TextBox 15">
            <a:extLst>
              <a:ext uri="{FF2B5EF4-FFF2-40B4-BE49-F238E27FC236}">
                <a16:creationId xmlns:a16="http://schemas.microsoft.com/office/drawing/2014/main" id="{CAFA6CF2-52D2-8318-003A-3B1116A06AFB}"/>
              </a:ext>
            </a:extLst>
          </p:cNvPr>
          <p:cNvSpPr txBox="1"/>
          <p:nvPr userDrawn="1"/>
        </p:nvSpPr>
        <p:spPr>
          <a:xfrm rot="5400000">
            <a:off x="10374893" y="4771096"/>
            <a:ext cx="3007357" cy="323165"/>
          </a:xfrm>
          <a:prstGeom prst="rect">
            <a:avLst/>
          </a:prstGeom>
          <a:noFill/>
        </p:spPr>
        <p:txBody>
          <a:bodyPr wrap="square" rtlCol="0">
            <a:spAutoFit/>
          </a:bodyPr>
          <a:lstStyle/>
          <a:p>
            <a:pPr algn="r"/>
            <a:r>
              <a:rPr lang="en-US" sz="1500" b="0" spc="0">
                <a:solidFill>
                  <a:schemeClr val="bg1"/>
                </a:solidFill>
                <a:latin typeface="+mj-lt"/>
              </a:rPr>
              <a:t>INDIANA DEPT. OF CHILD SERVICES</a:t>
            </a:r>
          </a:p>
        </p:txBody>
      </p:sp>
    </p:spTree>
    <p:extLst>
      <p:ext uri="{BB962C8B-B14F-4D97-AF65-F5344CB8AC3E}">
        <p14:creationId xmlns:p14="http://schemas.microsoft.com/office/powerpoint/2010/main" val="8040279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p:cTn id="13" dur="1000" fill="hold"/>
                                        <p:tgtEl>
                                          <p:spTgt spid="9"/>
                                        </p:tgtEl>
                                        <p:attrNameLst>
                                          <p:attrName>ppt_w</p:attrName>
                                        </p:attrNameLst>
                                      </p:cBhvr>
                                      <p:tavLst>
                                        <p:tav tm="0">
                                          <p:val>
                                            <p:fltVal val="0"/>
                                          </p:val>
                                        </p:tav>
                                        <p:tav tm="100000">
                                          <p:val>
                                            <p:strVal val="#ppt_w"/>
                                          </p:val>
                                        </p:tav>
                                      </p:tavLst>
                                    </p:anim>
                                    <p:anim calcmode="lin" valueType="num">
                                      <p:cBhvr>
                                        <p:cTn id="14" dur="1000" fill="hold"/>
                                        <p:tgtEl>
                                          <p:spTgt spid="9"/>
                                        </p:tgtEl>
                                        <p:attrNameLst>
                                          <p:attrName>ppt_h</p:attrName>
                                        </p:attrNameLst>
                                      </p:cBhvr>
                                      <p:tavLst>
                                        <p:tav tm="0">
                                          <p:val>
                                            <p:fltVal val="0"/>
                                          </p:val>
                                        </p:tav>
                                        <p:tav tm="100000">
                                          <p:val>
                                            <p:strVal val="#ppt_h"/>
                                          </p:val>
                                        </p:tav>
                                      </p:tavLst>
                                    </p:anim>
                                    <p:anim calcmode="lin" valueType="num">
                                      <p:cBhvr>
                                        <p:cTn id="15" dur="1000" fill="hold"/>
                                        <p:tgtEl>
                                          <p:spTgt spid="9"/>
                                        </p:tgtEl>
                                        <p:attrNameLst>
                                          <p:attrName>style.rotation</p:attrName>
                                        </p:attrNameLst>
                                      </p:cBhvr>
                                      <p:tavLst>
                                        <p:tav tm="0">
                                          <p:val>
                                            <p:fltVal val="90"/>
                                          </p:val>
                                        </p:tav>
                                        <p:tav tm="100000">
                                          <p:val>
                                            <p:fltVal val="0"/>
                                          </p:val>
                                        </p:tav>
                                      </p:tavLst>
                                    </p:anim>
                                    <p:animEffect transition="in" filter="fade">
                                      <p:cBhvr>
                                        <p:cTn id="16" dur="1000"/>
                                        <p:tgtEl>
                                          <p:spTgt spid="9"/>
                                        </p:tgtEl>
                                      </p:cBhvr>
                                    </p:animEffect>
                                  </p:childTnLst>
                                </p:cTn>
                              </p:par>
                              <p:par>
                                <p:cTn id="17" presetID="6" presetClass="entr" presetSubtype="32"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circle(out)">
                                      <p:cBhvr>
                                        <p:cTn id="19" dur="500"/>
                                        <p:tgtEl>
                                          <p:spTgt spid="12"/>
                                        </p:tgtEl>
                                      </p:cBhvr>
                                    </p:animEffect>
                                  </p:childTnLst>
                                </p:cTn>
                              </p:par>
                              <p:par>
                                <p:cTn id="20" presetID="2" presetClass="entr" presetSubtype="4" fill="hold" grpId="0" nodeType="with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additive="base">
                                        <p:cTn id="22" dur="500" fill="hold"/>
                                        <p:tgtEl>
                                          <p:spTgt spid="8"/>
                                        </p:tgtEl>
                                        <p:attrNameLst>
                                          <p:attrName>ppt_x</p:attrName>
                                        </p:attrNameLst>
                                      </p:cBhvr>
                                      <p:tavLst>
                                        <p:tav tm="0">
                                          <p:val>
                                            <p:strVal val="#ppt_x"/>
                                          </p:val>
                                        </p:tav>
                                        <p:tav tm="100000">
                                          <p:val>
                                            <p:strVal val="#ppt_x"/>
                                          </p:val>
                                        </p:tav>
                                      </p:tavLst>
                                    </p:anim>
                                    <p:anim calcmode="lin" valueType="num">
                                      <p:cBhvr additive="base">
                                        <p:cTn id="23" dur="500" fill="hold"/>
                                        <p:tgtEl>
                                          <p:spTgt spid="8"/>
                                        </p:tgtEl>
                                        <p:attrNameLst>
                                          <p:attrName>ppt_y</p:attrName>
                                        </p:attrNameLst>
                                      </p:cBhvr>
                                      <p:tavLst>
                                        <p:tav tm="0">
                                          <p:val>
                                            <p:strVal val="1+#ppt_h/2"/>
                                          </p:val>
                                        </p:tav>
                                        <p:tav tm="100000">
                                          <p:val>
                                            <p:strVal val="#ppt_y"/>
                                          </p:val>
                                        </p:tav>
                                      </p:tavLst>
                                    </p:anim>
                                  </p:childTnLst>
                                </p:cTn>
                              </p:par>
                              <p:par>
                                <p:cTn id="24" presetID="2" presetClass="entr" presetSubtype="4" fill="hold" grpId="0" nodeType="withEffect">
                                  <p:stCondLst>
                                    <p:cond delay="0"/>
                                  </p:stCondLst>
                                  <p:childTnLst>
                                    <p:set>
                                      <p:cBhvr>
                                        <p:cTn id="25" dur="1" fill="hold">
                                          <p:stCondLst>
                                            <p:cond delay="0"/>
                                          </p:stCondLst>
                                        </p:cTn>
                                        <p:tgtEl>
                                          <p:spTgt spid="7"/>
                                        </p:tgtEl>
                                        <p:attrNameLst>
                                          <p:attrName>style.visibility</p:attrName>
                                        </p:attrNameLst>
                                      </p:cBhvr>
                                      <p:to>
                                        <p:strVal val="visible"/>
                                      </p:to>
                                    </p:set>
                                    <p:anim calcmode="lin" valueType="num">
                                      <p:cBhvr additive="base">
                                        <p:cTn id="26" dur="500" fill="hold"/>
                                        <p:tgtEl>
                                          <p:spTgt spid="7"/>
                                        </p:tgtEl>
                                        <p:attrNameLst>
                                          <p:attrName>ppt_x</p:attrName>
                                        </p:attrNameLst>
                                      </p:cBhvr>
                                      <p:tavLst>
                                        <p:tav tm="0">
                                          <p:val>
                                            <p:strVal val="#ppt_x"/>
                                          </p:val>
                                        </p:tav>
                                        <p:tav tm="100000">
                                          <p:val>
                                            <p:strVal val="#ppt_x"/>
                                          </p:val>
                                        </p:tav>
                                      </p:tavLst>
                                    </p:anim>
                                    <p:anim calcmode="lin" valueType="num">
                                      <p:cBhvr additive="base">
                                        <p:cTn id="27"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0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6AB55C3-2397-C704-9607-A5B71B212236}"/>
              </a:ext>
            </a:extLst>
          </p:cNvPr>
          <p:cNvSpPr/>
          <p:nvPr userDrawn="1"/>
        </p:nvSpPr>
        <p:spPr>
          <a:xfrm>
            <a:off x="11119449" y="2502989"/>
            <a:ext cx="1086928" cy="4355011"/>
          </a:xfrm>
          <a:custGeom>
            <a:avLst/>
            <a:gdLst>
              <a:gd name="connsiteX0" fmla="*/ 0 w 1086928"/>
              <a:gd name="connsiteY0" fmla="*/ 0 h 4439920"/>
              <a:gd name="connsiteX1" fmla="*/ 1086928 w 1086928"/>
              <a:gd name="connsiteY1" fmla="*/ 0 h 4439920"/>
              <a:gd name="connsiteX2" fmla="*/ 1086928 w 1086928"/>
              <a:gd name="connsiteY2" fmla="*/ 4439920 h 4439920"/>
              <a:gd name="connsiteX3" fmla="*/ 0 w 1086928"/>
              <a:gd name="connsiteY3" fmla="*/ 4439920 h 4439920"/>
              <a:gd name="connsiteX4" fmla="*/ 0 w 1086928"/>
              <a:gd name="connsiteY4" fmla="*/ 0 h 4439920"/>
              <a:gd name="connsiteX0" fmla="*/ 375920 w 1086928"/>
              <a:gd name="connsiteY0" fmla="*/ 406400 h 4439920"/>
              <a:gd name="connsiteX1" fmla="*/ 1086928 w 1086928"/>
              <a:gd name="connsiteY1" fmla="*/ 0 h 4439920"/>
              <a:gd name="connsiteX2" fmla="*/ 1086928 w 1086928"/>
              <a:gd name="connsiteY2" fmla="*/ 4439920 h 4439920"/>
              <a:gd name="connsiteX3" fmla="*/ 0 w 1086928"/>
              <a:gd name="connsiteY3" fmla="*/ 4439920 h 4439920"/>
              <a:gd name="connsiteX4" fmla="*/ 375920 w 1086928"/>
              <a:gd name="connsiteY4" fmla="*/ 406400 h 4439920"/>
              <a:gd name="connsiteX0" fmla="*/ 415108 w 1086928"/>
              <a:gd name="connsiteY0" fmla="*/ 383540 h 4439920"/>
              <a:gd name="connsiteX1" fmla="*/ 1086928 w 1086928"/>
              <a:gd name="connsiteY1" fmla="*/ 0 h 4439920"/>
              <a:gd name="connsiteX2" fmla="*/ 1086928 w 1086928"/>
              <a:gd name="connsiteY2" fmla="*/ 4439920 h 4439920"/>
              <a:gd name="connsiteX3" fmla="*/ 0 w 1086928"/>
              <a:gd name="connsiteY3" fmla="*/ 4439920 h 4439920"/>
              <a:gd name="connsiteX4" fmla="*/ 415108 w 1086928"/>
              <a:gd name="connsiteY4" fmla="*/ 383540 h 4439920"/>
              <a:gd name="connsiteX0" fmla="*/ 415108 w 1086928"/>
              <a:gd name="connsiteY0" fmla="*/ 383540 h 4439920"/>
              <a:gd name="connsiteX1" fmla="*/ 1086928 w 1086928"/>
              <a:gd name="connsiteY1" fmla="*/ 0 h 4439920"/>
              <a:gd name="connsiteX2" fmla="*/ 1086928 w 1086928"/>
              <a:gd name="connsiteY2" fmla="*/ 4439920 h 4439920"/>
              <a:gd name="connsiteX3" fmla="*/ 0 w 1086928"/>
              <a:gd name="connsiteY3" fmla="*/ 4439920 h 4439920"/>
              <a:gd name="connsiteX4" fmla="*/ 415108 w 1086928"/>
              <a:gd name="connsiteY4" fmla="*/ 383540 h 4439920"/>
              <a:gd name="connsiteX0" fmla="*/ 415108 w 1086928"/>
              <a:gd name="connsiteY0" fmla="*/ 383540 h 4439920"/>
              <a:gd name="connsiteX1" fmla="*/ 1086928 w 1086928"/>
              <a:gd name="connsiteY1" fmla="*/ 0 h 4439920"/>
              <a:gd name="connsiteX2" fmla="*/ 1086928 w 1086928"/>
              <a:gd name="connsiteY2" fmla="*/ 4439920 h 4439920"/>
              <a:gd name="connsiteX3" fmla="*/ 0 w 1086928"/>
              <a:gd name="connsiteY3" fmla="*/ 4439920 h 4439920"/>
              <a:gd name="connsiteX4" fmla="*/ 415108 w 1086928"/>
              <a:gd name="connsiteY4" fmla="*/ 383540 h 4439920"/>
              <a:gd name="connsiteX0" fmla="*/ 415108 w 1086928"/>
              <a:gd name="connsiteY0" fmla="*/ 298631 h 4355011"/>
              <a:gd name="connsiteX1" fmla="*/ 1086928 w 1086928"/>
              <a:gd name="connsiteY1" fmla="*/ 0 h 4355011"/>
              <a:gd name="connsiteX2" fmla="*/ 1086928 w 1086928"/>
              <a:gd name="connsiteY2" fmla="*/ 4355011 h 4355011"/>
              <a:gd name="connsiteX3" fmla="*/ 0 w 1086928"/>
              <a:gd name="connsiteY3" fmla="*/ 4355011 h 4355011"/>
              <a:gd name="connsiteX4" fmla="*/ 415108 w 1086928"/>
              <a:gd name="connsiteY4" fmla="*/ 298631 h 4355011"/>
              <a:gd name="connsiteX0" fmla="*/ 415108 w 1086928"/>
              <a:gd name="connsiteY0" fmla="*/ 298631 h 4355011"/>
              <a:gd name="connsiteX1" fmla="*/ 1086928 w 1086928"/>
              <a:gd name="connsiteY1" fmla="*/ 0 h 4355011"/>
              <a:gd name="connsiteX2" fmla="*/ 1086928 w 1086928"/>
              <a:gd name="connsiteY2" fmla="*/ 4355011 h 4355011"/>
              <a:gd name="connsiteX3" fmla="*/ 0 w 1086928"/>
              <a:gd name="connsiteY3" fmla="*/ 4355011 h 4355011"/>
              <a:gd name="connsiteX4" fmla="*/ 415108 w 1086928"/>
              <a:gd name="connsiteY4" fmla="*/ 298631 h 4355011"/>
              <a:gd name="connsiteX0" fmla="*/ 415108 w 1086928"/>
              <a:gd name="connsiteY0" fmla="*/ 298631 h 4355011"/>
              <a:gd name="connsiteX1" fmla="*/ 1086928 w 1086928"/>
              <a:gd name="connsiteY1" fmla="*/ 0 h 4355011"/>
              <a:gd name="connsiteX2" fmla="*/ 1086928 w 1086928"/>
              <a:gd name="connsiteY2" fmla="*/ 4355011 h 4355011"/>
              <a:gd name="connsiteX3" fmla="*/ 0 w 1086928"/>
              <a:gd name="connsiteY3" fmla="*/ 4355011 h 4355011"/>
              <a:gd name="connsiteX4" fmla="*/ 415108 w 1086928"/>
              <a:gd name="connsiteY4" fmla="*/ 298631 h 43550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6928" h="4355011">
                <a:moveTo>
                  <a:pt x="415108" y="298631"/>
                </a:moveTo>
                <a:cubicBezTo>
                  <a:pt x="717424" y="209972"/>
                  <a:pt x="849925" y="140910"/>
                  <a:pt x="1086928" y="0"/>
                </a:cubicBezTo>
                <a:lnTo>
                  <a:pt x="1086928" y="4355011"/>
                </a:lnTo>
                <a:lnTo>
                  <a:pt x="0" y="4355011"/>
                </a:lnTo>
                <a:lnTo>
                  <a:pt x="415108" y="298631"/>
                </a:lnTo>
                <a:close/>
              </a:path>
            </a:pathLst>
          </a:custGeom>
          <a:solidFill>
            <a:srgbClr val="FDB7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68D4108F-F591-9BDE-80D7-1AEB221B18BD}"/>
              </a:ext>
            </a:extLst>
          </p:cNvPr>
          <p:cNvSpPr/>
          <p:nvPr userDrawn="1"/>
        </p:nvSpPr>
        <p:spPr>
          <a:xfrm>
            <a:off x="10463841" y="2641600"/>
            <a:ext cx="1086928" cy="4216400"/>
          </a:xfrm>
          <a:custGeom>
            <a:avLst/>
            <a:gdLst>
              <a:gd name="connsiteX0" fmla="*/ 0 w 1086928"/>
              <a:gd name="connsiteY0" fmla="*/ 0 h 4439920"/>
              <a:gd name="connsiteX1" fmla="*/ 1086928 w 1086928"/>
              <a:gd name="connsiteY1" fmla="*/ 0 h 4439920"/>
              <a:gd name="connsiteX2" fmla="*/ 1086928 w 1086928"/>
              <a:gd name="connsiteY2" fmla="*/ 4439920 h 4439920"/>
              <a:gd name="connsiteX3" fmla="*/ 0 w 1086928"/>
              <a:gd name="connsiteY3" fmla="*/ 4439920 h 4439920"/>
              <a:gd name="connsiteX4" fmla="*/ 0 w 1086928"/>
              <a:gd name="connsiteY4" fmla="*/ 0 h 4439920"/>
              <a:gd name="connsiteX0" fmla="*/ 0 w 1086928"/>
              <a:gd name="connsiteY0" fmla="*/ 0 h 4439920"/>
              <a:gd name="connsiteX1" fmla="*/ 1086928 w 1086928"/>
              <a:gd name="connsiteY1" fmla="*/ 355600 h 4439920"/>
              <a:gd name="connsiteX2" fmla="*/ 1086928 w 1086928"/>
              <a:gd name="connsiteY2" fmla="*/ 4439920 h 4439920"/>
              <a:gd name="connsiteX3" fmla="*/ 0 w 1086928"/>
              <a:gd name="connsiteY3" fmla="*/ 4439920 h 4439920"/>
              <a:gd name="connsiteX4" fmla="*/ 0 w 1086928"/>
              <a:gd name="connsiteY4" fmla="*/ 0 h 443992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6928" h="4216400">
                <a:moveTo>
                  <a:pt x="0" y="0"/>
                </a:moveTo>
                <a:cubicBezTo>
                  <a:pt x="407302" y="271539"/>
                  <a:pt x="1054456" y="166430"/>
                  <a:pt x="1086928" y="132080"/>
                </a:cubicBezTo>
                <a:lnTo>
                  <a:pt x="1086928" y="4216400"/>
                </a:lnTo>
                <a:lnTo>
                  <a:pt x="0" y="4216400"/>
                </a:lnTo>
                <a:lnTo>
                  <a:pt x="0" y="0"/>
                </a:lnTo>
                <a:close/>
              </a:path>
            </a:pathLst>
          </a:custGeom>
          <a:solidFill>
            <a:srgbClr val="0049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5D86F71D-478E-885E-0A4E-ADDBBB005D3A}"/>
              </a:ext>
            </a:extLst>
          </p:cNvPr>
          <p:cNvSpPr/>
          <p:nvPr userDrawn="1"/>
        </p:nvSpPr>
        <p:spPr>
          <a:xfrm>
            <a:off x="9126747" y="-966159"/>
            <a:ext cx="4157932" cy="4157932"/>
          </a:xfrm>
          <a:prstGeom prst="ellipse">
            <a:avLst/>
          </a:prstGeom>
          <a:noFill/>
          <a:ln w="38100">
            <a:solidFill>
              <a:srgbClr val="FDB727"/>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B1BCD983-0430-833D-352D-03D25916B4DD}"/>
              </a:ext>
            </a:extLst>
          </p:cNvPr>
          <p:cNvSpPr/>
          <p:nvPr userDrawn="1"/>
        </p:nvSpPr>
        <p:spPr>
          <a:xfrm>
            <a:off x="8760220" y="-1391920"/>
            <a:ext cx="4978400" cy="4978400"/>
          </a:xfrm>
          <a:prstGeom prst="ellipse">
            <a:avLst/>
          </a:prstGeom>
          <a:noFill/>
          <a:ln w="38100">
            <a:solidFill>
              <a:srgbClr val="00499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44D0A848-0D3A-2E62-7487-93B4AEE35B78}"/>
              </a:ext>
            </a:extLst>
          </p:cNvPr>
          <p:cNvSpPr txBox="1"/>
          <p:nvPr userDrawn="1"/>
        </p:nvSpPr>
        <p:spPr>
          <a:xfrm>
            <a:off x="11644413" y="6350000"/>
            <a:ext cx="468319" cy="369332"/>
          </a:xfrm>
          <a:prstGeom prst="rect">
            <a:avLst/>
          </a:prstGeom>
          <a:noFill/>
        </p:spPr>
        <p:txBody>
          <a:bodyPr wrap="square" rtlCol="0">
            <a:spAutoFit/>
          </a:bodyPr>
          <a:lstStyle/>
          <a:p>
            <a:pPr algn="ctr"/>
            <a:fld id="{D26E6163-9367-4160-8D15-715BBC4B8EAA}" type="slidenum">
              <a:rPr lang="en-US" smtClean="0">
                <a:solidFill>
                  <a:schemeClr val="bg1"/>
                </a:solidFill>
              </a:rPr>
              <a:t>‹#›</a:t>
            </a:fld>
            <a:endParaRPr lang="en-US">
              <a:solidFill>
                <a:schemeClr val="bg1"/>
              </a:solidFill>
            </a:endParaRPr>
          </a:p>
        </p:txBody>
      </p:sp>
      <p:pic>
        <p:nvPicPr>
          <p:cNvPr id="15" name="Picture 14">
            <a:extLst>
              <a:ext uri="{FF2B5EF4-FFF2-40B4-BE49-F238E27FC236}">
                <a16:creationId xmlns:a16="http://schemas.microsoft.com/office/drawing/2014/main" id="{54C64CE0-24E6-7B7D-F1E9-6E0A4F5209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638687" y="5973436"/>
            <a:ext cx="708520" cy="668914"/>
          </a:xfrm>
          <a:prstGeom prst="rect">
            <a:avLst/>
          </a:prstGeom>
        </p:spPr>
      </p:pic>
      <p:sp>
        <p:nvSpPr>
          <p:cNvPr id="16" name="TextBox 15">
            <a:extLst>
              <a:ext uri="{FF2B5EF4-FFF2-40B4-BE49-F238E27FC236}">
                <a16:creationId xmlns:a16="http://schemas.microsoft.com/office/drawing/2014/main" id="{CAFA6CF2-52D2-8318-003A-3B1116A06AFB}"/>
              </a:ext>
            </a:extLst>
          </p:cNvPr>
          <p:cNvSpPr txBox="1"/>
          <p:nvPr userDrawn="1"/>
        </p:nvSpPr>
        <p:spPr>
          <a:xfrm rot="5400000">
            <a:off x="10374893" y="4771096"/>
            <a:ext cx="3007357" cy="323165"/>
          </a:xfrm>
          <a:prstGeom prst="rect">
            <a:avLst/>
          </a:prstGeom>
          <a:noFill/>
        </p:spPr>
        <p:txBody>
          <a:bodyPr wrap="square" rtlCol="0">
            <a:spAutoFit/>
          </a:bodyPr>
          <a:lstStyle/>
          <a:p>
            <a:pPr algn="r"/>
            <a:r>
              <a:rPr lang="en-US" sz="1500" b="0" spc="0">
                <a:solidFill>
                  <a:schemeClr val="bg1"/>
                </a:solidFill>
                <a:latin typeface="+mj-lt"/>
              </a:rPr>
              <a:t>INDIANA DEPT. OF CHILD SERVICES</a:t>
            </a:r>
          </a:p>
        </p:txBody>
      </p:sp>
      <p:pic>
        <p:nvPicPr>
          <p:cNvPr id="2" name="Picture 1">
            <a:extLst>
              <a:ext uri="{FF2B5EF4-FFF2-40B4-BE49-F238E27FC236}">
                <a16:creationId xmlns:a16="http://schemas.microsoft.com/office/drawing/2014/main" id="{79DEE4CA-606F-EB48-9A6D-9B397D4348A7}"/>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12109" t="10387" r="2212" b="32446"/>
          <a:stretch/>
        </p:blipFill>
        <p:spPr>
          <a:xfrm>
            <a:off x="9488193" y="-604713"/>
            <a:ext cx="3435039" cy="3435039"/>
          </a:xfrm>
          <a:prstGeom prst="ellipse">
            <a:avLst/>
          </a:prstGeom>
        </p:spPr>
      </p:pic>
    </p:spTree>
    <p:extLst>
      <p:ext uri="{BB962C8B-B14F-4D97-AF65-F5344CB8AC3E}">
        <p14:creationId xmlns:p14="http://schemas.microsoft.com/office/powerpoint/2010/main" val="34497503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p:cTn id="13" dur="1000" fill="hold"/>
                                        <p:tgtEl>
                                          <p:spTgt spid="9"/>
                                        </p:tgtEl>
                                        <p:attrNameLst>
                                          <p:attrName>ppt_w</p:attrName>
                                        </p:attrNameLst>
                                      </p:cBhvr>
                                      <p:tavLst>
                                        <p:tav tm="0">
                                          <p:val>
                                            <p:fltVal val="0"/>
                                          </p:val>
                                        </p:tav>
                                        <p:tav tm="100000">
                                          <p:val>
                                            <p:strVal val="#ppt_w"/>
                                          </p:val>
                                        </p:tav>
                                      </p:tavLst>
                                    </p:anim>
                                    <p:anim calcmode="lin" valueType="num">
                                      <p:cBhvr>
                                        <p:cTn id="14" dur="1000" fill="hold"/>
                                        <p:tgtEl>
                                          <p:spTgt spid="9"/>
                                        </p:tgtEl>
                                        <p:attrNameLst>
                                          <p:attrName>ppt_h</p:attrName>
                                        </p:attrNameLst>
                                      </p:cBhvr>
                                      <p:tavLst>
                                        <p:tav tm="0">
                                          <p:val>
                                            <p:fltVal val="0"/>
                                          </p:val>
                                        </p:tav>
                                        <p:tav tm="100000">
                                          <p:val>
                                            <p:strVal val="#ppt_h"/>
                                          </p:val>
                                        </p:tav>
                                      </p:tavLst>
                                    </p:anim>
                                    <p:anim calcmode="lin" valueType="num">
                                      <p:cBhvr>
                                        <p:cTn id="15" dur="1000" fill="hold"/>
                                        <p:tgtEl>
                                          <p:spTgt spid="9"/>
                                        </p:tgtEl>
                                        <p:attrNameLst>
                                          <p:attrName>style.rotation</p:attrName>
                                        </p:attrNameLst>
                                      </p:cBhvr>
                                      <p:tavLst>
                                        <p:tav tm="0">
                                          <p:val>
                                            <p:fltVal val="90"/>
                                          </p:val>
                                        </p:tav>
                                        <p:tav tm="100000">
                                          <p:val>
                                            <p:fltVal val="0"/>
                                          </p:val>
                                        </p:tav>
                                      </p:tavLst>
                                    </p:anim>
                                    <p:animEffect transition="in" filter="fade">
                                      <p:cBhvr>
                                        <p:cTn id="16" dur="1000"/>
                                        <p:tgtEl>
                                          <p:spTgt spid="9"/>
                                        </p:tgtEl>
                                      </p:cBhvr>
                                    </p:animEffect>
                                  </p:childTnLst>
                                </p:cTn>
                              </p:par>
                              <p:par>
                                <p:cTn id="17" presetID="2" presetClass="entr" presetSubtype="4"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additive="base">
                                        <p:cTn id="23" dur="500" fill="hold"/>
                                        <p:tgtEl>
                                          <p:spTgt spid="7"/>
                                        </p:tgtEl>
                                        <p:attrNameLst>
                                          <p:attrName>ppt_x</p:attrName>
                                        </p:attrNameLst>
                                      </p:cBhvr>
                                      <p:tavLst>
                                        <p:tav tm="0">
                                          <p:val>
                                            <p:strVal val="#ppt_x"/>
                                          </p:val>
                                        </p:tav>
                                        <p:tav tm="100000">
                                          <p:val>
                                            <p:strVal val="#ppt_x"/>
                                          </p:val>
                                        </p:tav>
                                      </p:tavLst>
                                    </p:anim>
                                    <p:anim calcmode="lin" valueType="num">
                                      <p:cBhvr additive="base">
                                        <p:cTn id="24" dur="500" fill="hold"/>
                                        <p:tgtEl>
                                          <p:spTgt spid="7"/>
                                        </p:tgtEl>
                                        <p:attrNameLst>
                                          <p:attrName>ppt_y</p:attrName>
                                        </p:attrNameLst>
                                      </p:cBhvr>
                                      <p:tavLst>
                                        <p:tav tm="0">
                                          <p:val>
                                            <p:strVal val="1+#ppt_h/2"/>
                                          </p:val>
                                        </p:tav>
                                        <p:tav tm="100000">
                                          <p:val>
                                            <p:strVal val="#ppt_y"/>
                                          </p:val>
                                        </p:tav>
                                      </p:tavLst>
                                    </p:anim>
                                  </p:childTnLst>
                                </p:cTn>
                              </p:par>
                              <p:par>
                                <p:cTn id="25" presetID="6" presetClass="entr" presetSubtype="32" fill="hold" nodeType="with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circle(out)">
                                      <p:cBhvr>
                                        <p:cTn id="2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1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6AB55C3-2397-C704-9607-A5B71B212236}"/>
              </a:ext>
            </a:extLst>
          </p:cNvPr>
          <p:cNvSpPr/>
          <p:nvPr userDrawn="1"/>
        </p:nvSpPr>
        <p:spPr>
          <a:xfrm>
            <a:off x="11119449" y="2502989"/>
            <a:ext cx="1086928" cy="4355011"/>
          </a:xfrm>
          <a:custGeom>
            <a:avLst/>
            <a:gdLst>
              <a:gd name="connsiteX0" fmla="*/ 0 w 1086928"/>
              <a:gd name="connsiteY0" fmla="*/ 0 h 4439920"/>
              <a:gd name="connsiteX1" fmla="*/ 1086928 w 1086928"/>
              <a:gd name="connsiteY1" fmla="*/ 0 h 4439920"/>
              <a:gd name="connsiteX2" fmla="*/ 1086928 w 1086928"/>
              <a:gd name="connsiteY2" fmla="*/ 4439920 h 4439920"/>
              <a:gd name="connsiteX3" fmla="*/ 0 w 1086928"/>
              <a:gd name="connsiteY3" fmla="*/ 4439920 h 4439920"/>
              <a:gd name="connsiteX4" fmla="*/ 0 w 1086928"/>
              <a:gd name="connsiteY4" fmla="*/ 0 h 4439920"/>
              <a:gd name="connsiteX0" fmla="*/ 375920 w 1086928"/>
              <a:gd name="connsiteY0" fmla="*/ 406400 h 4439920"/>
              <a:gd name="connsiteX1" fmla="*/ 1086928 w 1086928"/>
              <a:gd name="connsiteY1" fmla="*/ 0 h 4439920"/>
              <a:gd name="connsiteX2" fmla="*/ 1086928 w 1086928"/>
              <a:gd name="connsiteY2" fmla="*/ 4439920 h 4439920"/>
              <a:gd name="connsiteX3" fmla="*/ 0 w 1086928"/>
              <a:gd name="connsiteY3" fmla="*/ 4439920 h 4439920"/>
              <a:gd name="connsiteX4" fmla="*/ 375920 w 1086928"/>
              <a:gd name="connsiteY4" fmla="*/ 406400 h 4439920"/>
              <a:gd name="connsiteX0" fmla="*/ 415108 w 1086928"/>
              <a:gd name="connsiteY0" fmla="*/ 383540 h 4439920"/>
              <a:gd name="connsiteX1" fmla="*/ 1086928 w 1086928"/>
              <a:gd name="connsiteY1" fmla="*/ 0 h 4439920"/>
              <a:gd name="connsiteX2" fmla="*/ 1086928 w 1086928"/>
              <a:gd name="connsiteY2" fmla="*/ 4439920 h 4439920"/>
              <a:gd name="connsiteX3" fmla="*/ 0 w 1086928"/>
              <a:gd name="connsiteY3" fmla="*/ 4439920 h 4439920"/>
              <a:gd name="connsiteX4" fmla="*/ 415108 w 1086928"/>
              <a:gd name="connsiteY4" fmla="*/ 383540 h 4439920"/>
              <a:gd name="connsiteX0" fmla="*/ 415108 w 1086928"/>
              <a:gd name="connsiteY0" fmla="*/ 383540 h 4439920"/>
              <a:gd name="connsiteX1" fmla="*/ 1086928 w 1086928"/>
              <a:gd name="connsiteY1" fmla="*/ 0 h 4439920"/>
              <a:gd name="connsiteX2" fmla="*/ 1086928 w 1086928"/>
              <a:gd name="connsiteY2" fmla="*/ 4439920 h 4439920"/>
              <a:gd name="connsiteX3" fmla="*/ 0 w 1086928"/>
              <a:gd name="connsiteY3" fmla="*/ 4439920 h 4439920"/>
              <a:gd name="connsiteX4" fmla="*/ 415108 w 1086928"/>
              <a:gd name="connsiteY4" fmla="*/ 383540 h 4439920"/>
              <a:gd name="connsiteX0" fmla="*/ 415108 w 1086928"/>
              <a:gd name="connsiteY0" fmla="*/ 383540 h 4439920"/>
              <a:gd name="connsiteX1" fmla="*/ 1086928 w 1086928"/>
              <a:gd name="connsiteY1" fmla="*/ 0 h 4439920"/>
              <a:gd name="connsiteX2" fmla="*/ 1086928 w 1086928"/>
              <a:gd name="connsiteY2" fmla="*/ 4439920 h 4439920"/>
              <a:gd name="connsiteX3" fmla="*/ 0 w 1086928"/>
              <a:gd name="connsiteY3" fmla="*/ 4439920 h 4439920"/>
              <a:gd name="connsiteX4" fmla="*/ 415108 w 1086928"/>
              <a:gd name="connsiteY4" fmla="*/ 383540 h 4439920"/>
              <a:gd name="connsiteX0" fmla="*/ 415108 w 1086928"/>
              <a:gd name="connsiteY0" fmla="*/ 298631 h 4355011"/>
              <a:gd name="connsiteX1" fmla="*/ 1086928 w 1086928"/>
              <a:gd name="connsiteY1" fmla="*/ 0 h 4355011"/>
              <a:gd name="connsiteX2" fmla="*/ 1086928 w 1086928"/>
              <a:gd name="connsiteY2" fmla="*/ 4355011 h 4355011"/>
              <a:gd name="connsiteX3" fmla="*/ 0 w 1086928"/>
              <a:gd name="connsiteY3" fmla="*/ 4355011 h 4355011"/>
              <a:gd name="connsiteX4" fmla="*/ 415108 w 1086928"/>
              <a:gd name="connsiteY4" fmla="*/ 298631 h 4355011"/>
              <a:gd name="connsiteX0" fmla="*/ 415108 w 1086928"/>
              <a:gd name="connsiteY0" fmla="*/ 298631 h 4355011"/>
              <a:gd name="connsiteX1" fmla="*/ 1086928 w 1086928"/>
              <a:gd name="connsiteY1" fmla="*/ 0 h 4355011"/>
              <a:gd name="connsiteX2" fmla="*/ 1086928 w 1086928"/>
              <a:gd name="connsiteY2" fmla="*/ 4355011 h 4355011"/>
              <a:gd name="connsiteX3" fmla="*/ 0 w 1086928"/>
              <a:gd name="connsiteY3" fmla="*/ 4355011 h 4355011"/>
              <a:gd name="connsiteX4" fmla="*/ 415108 w 1086928"/>
              <a:gd name="connsiteY4" fmla="*/ 298631 h 4355011"/>
              <a:gd name="connsiteX0" fmla="*/ 415108 w 1086928"/>
              <a:gd name="connsiteY0" fmla="*/ 298631 h 4355011"/>
              <a:gd name="connsiteX1" fmla="*/ 1086928 w 1086928"/>
              <a:gd name="connsiteY1" fmla="*/ 0 h 4355011"/>
              <a:gd name="connsiteX2" fmla="*/ 1086928 w 1086928"/>
              <a:gd name="connsiteY2" fmla="*/ 4355011 h 4355011"/>
              <a:gd name="connsiteX3" fmla="*/ 0 w 1086928"/>
              <a:gd name="connsiteY3" fmla="*/ 4355011 h 4355011"/>
              <a:gd name="connsiteX4" fmla="*/ 415108 w 1086928"/>
              <a:gd name="connsiteY4" fmla="*/ 298631 h 43550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6928" h="4355011">
                <a:moveTo>
                  <a:pt x="415108" y="298631"/>
                </a:moveTo>
                <a:cubicBezTo>
                  <a:pt x="717424" y="209972"/>
                  <a:pt x="849925" y="140910"/>
                  <a:pt x="1086928" y="0"/>
                </a:cubicBezTo>
                <a:lnTo>
                  <a:pt x="1086928" y="4355011"/>
                </a:lnTo>
                <a:lnTo>
                  <a:pt x="0" y="4355011"/>
                </a:lnTo>
                <a:lnTo>
                  <a:pt x="415108" y="298631"/>
                </a:lnTo>
                <a:close/>
              </a:path>
            </a:pathLst>
          </a:custGeom>
          <a:solidFill>
            <a:srgbClr val="FDB7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68D4108F-F591-9BDE-80D7-1AEB221B18BD}"/>
              </a:ext>
            </a:extLst>
          </p:cNvPr>
          <p:cNvSpPr/>
          <p:nvPr userDrawn="1"/>
        </p:nvSpPr>
        <p:spPr>
          <a:xfrm>
            <a:off x="10463841" y="2641600"/>
            <a:ext cx="1086928" cy="4216400"/>
          </a:xfrm>
          <a:custGeom>
            <a:avLst/>
            <a:gdLst>
              <a:gd name="connsiteX0" fmla="*/ 0 w 1086928"/>
              <a:gd name="connsiteY0" fmla="*/ 0 h 4439920"/>
              <a:gd name="connsiteX1" fmla="*/ 1086928 w 1086928"/>
              <a:gd name="connsiteY1" fmla="*/ 0 h 4439920"/>
              <a:gd name="connsiteX2" fmla="*/ 1086928 w 1086928"/>
              <a:gd name="connsiteY2" fmla="*/ 4439920 h 4439920"/>
              <a:gd name="connsiteX3" fmla="*/ 0 w 1086928"/>
              <a:gd name="connsiteY3" fmla="*/ 4439920 h 4439920"/>
              <a:gd name="connsiteX4" fmla="*/ 0 w 1086928"/>
              <a:gd name="connsiteY4" fmla="*/ 0 h 4439920"/>
              <a:gd name="connsiteX0" fmla="*/ 0 w 1086928"/>
              <a:gd name="connsiteY0" fmla="*/ 0 h 4439920"/>
              <a:gd name="connsiteX1" fmla="*/ 1086928 w 1086928"/>
              <a:gd name="connsiteY1" fmla="*/ 355600 h 4439920"/>
              <a:gd name="connsiteX2" fmla="*/ 1086928 w 1086928"/>
              <a:gd name="connsiteY2" fmla="*/ 4439920 h 4439920"/>
              <a:gd name="connsiteX3" fmla="*/ 0 w 1086928"/>
              <a:gd name="connsiteY3" fmla="*/ 4439920 h 4439920"/>
              <a:gd name="connsiteX4" fmla="*/ 0 w 1086928"/>
              <a:gd name="connsiteY4" fmla="*/ 0 h 443992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6928" h="4216400">
                <a:moveTo>
                  <a:pt x="0" y="0"/>
                </a:moveTo>
                <a:cubicBezTo>
                  <a:pt x="407302" y="271539"/>
                  <a:pt x="1054456" y="166430"/>
                  <a:pt x="1086928" y="132080"/>
                </a:cubicBezTo>
                <a:lnTo>
                  <a:pt x="1086928" y="4216400"/>
                </a:lnTo>
                <a:lnTo>
                  <a:pt x="0" y="4216400"/>
                </a:lnTo>
                <a:lnTo>
                  <a:pt x="0" y="0"/>
                </a:lnTo>
                <a:close/>
              </a:path>
            </a:pathLst>
          </a:custGeom>
          <a:solidFill>
            <a:srgbClr val="0049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5D86F71D-478E-885E-0A4E-ADDBBB005D3A}"/>
              </a:ext>
            </a:extLst>
          </p:cNvPr>
          <p:cNvSpPr/>
          <p:nvPr userDrawn="1"/>
        </p:nvSpPr>
        <p:spPr>
          <a:xfrm>
            <a:off x="9126747" y="-966159"/>
            <a:ext cx="4157932" cy="4157932"/>
          </a:xfrm>
          <a:prstGeom prst="ellipse">
            <a:avLst/>
          </a:prstGeom>
          <a:noFill/>
          <a:ln w="38100">
            <a:solidFill>
              <a:srgbClr val="FDB727"/>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B1BCD983-0430-833D-352D-03D25916B4DD}"/>
              </a:ext>
            </a:extLst>
          </p:cNvPr>
          <p:cNvSpPr/>
          <p:nvPr userDrawn="1"/>
        </p:nvSpPr>
        <p:spPr>
          <a:xfrm>
            <a:off x="8760220" y="-1391920"/>
            <a:ext cx="4978400" cy="4978400"/>
          </a:xfrm>
          <a:prstGeom prst="ellipse">
            <a:avLst/>
          </a:prstGeom>
          <a:noFill/>
          <a:ln w="38100">
            <a:solidFill>
              <a:srgbClr val="00499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B0F60B5A-1627-16AB-9E96-4AAD2B9F1AE4}"/>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0493" t="-12541" r="12785" b="12541"/>
          <a:stretch/>
        </p:blipFill>
        <p:spPr>
          <a:xfrm>
            <a:off x="9488193" y="-604713"/>
            <a:ext cx="3435039" cy="3435039"/>
          </a:xfrm>
          <a:prstGeom prst="ellipse">
            <a:avLst/>
          </a:prstGeom>
        </p:spPr>
      </p:pic>
      <p:sp>
        <p:nvSpPr>
          <p:cNvPr id="13" name="TextBox 12">
            <a:extLst>
              <a:ext uri="{FF2B5EF4-FFF2-40B4-BE49-F238E27FC236}">
                <a16:creationId xmlns:a16="http://schemas.microsoft.com/office/drawing/2014/main" id="{44D0A848-0D3A-2E62-7487-93B4AEE35B78}"/>
              </a:ext>
            </a:extLst>
          </p:cNvPr>
          <p:cNvSpPr txBox="1"/>
          <p:nvPr userDrawn="1"/>
        </p:nvSpPr>
        <p:spPr>
          <a:xfrm>
            <a:off x="11644413" y="6350000"/>
            <a:ext cx="468319" cy="369332"/>
          </a:xfrm>
          <a:prstGeom prst="rect">
            <a:avLst/>
          </a:prstGeom>
          <a:noFill/>
        </p:spPr>
        <p:txBody>
          <a:bodyPr wrap="square" rtlCol="0">
            <a:spAutoFit/>
          </a:bodyPr>
          <a:lstStyle/>
          <a:p>
            <a:pPr algn="ctr"/>
            <a:fld id="{07C6654A-6295-4D64-AC00-2DE4176C9150}" type="slidenum">
              <a:rPr lang="en-US" smtClean="0">
                <a:solidFill>
                  <a:schemeClr val="bg1"/>
                </a:solidFill>
              </a:rPr>
              <a:t>‹#›</a:t>
            </a:fld>
            <a:endParaRPr lang="en-US">
              <a:solidFill>
                <a:schemeClr val="bg1"/>
              </a:solidFill>
            </a:endParaRPr>
          </a:p>
        </p:txBody>
      </p:sp>
      <p:pic>
        <p:nvPicPr>
          <p:cNvPr id="15" name="Picture 14">
            <a:extLst>
              <a:ext uri="{FF2B5EF4-FFF2-40B4-BE49-F238E27FC236}">
                <a16:creationId xmlns:a16="http://schemas.microsoft.com/office/drawing/2014/main" id="{54C64CE0-24E6-7B7D-F1E9-6E0A4F52099C}"/>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0638687" y="5973436"/>
            <a:ext cx="708520" cy="668914"/>
          </a:xfrm>
          <a:prstGeom prst="rect">
            <a:avLst/>
          </a:prstGeom>
        </p:spPr>
      </p:pic>
      <p:sp>
        <p:nvSpPr>
          <p:cNvPr id="16" name="TextBox 15">
            <a:extLst>
              <a:ext uri="{FF2B5EF4-FFF2-40B4-BE49-F238E27FC236}">
                <a16:creationId xmlns:a16="http://schemas.microsoft.com/office/drawing/2014/main" id="{CAFA6CF2-52D2-8318-003A-3B1116A06AFB}"/>
              </a:ext>
            </a:extLst>
          </p:cNvPr>
          <p:cNvSpPr txBox="1"/>
          <p:nvPr userDrawn="1"/>
        </p:nvSpPr>
        <p:spPr>
          <a:xfrm rot="5400000">
            <a:off x="10374893" y="4771096"/>
            <a:ext cx="3007357" cy="323165"/>
          </a:xfrm>
          <a:prstGeom prst="rect">
            <a:avLst/>
          </a:prstGeom>
          <a:noFill/>
        </p:spPr>
        <p:txBody>
          <a:bodyPr wrap="square" rtlCol="0">
            <a:spAutoFit/>
          </a:bodyPr>
          <a:lstStyle/>
          <a:p>
            <a:pPr algn="r"/>
            <a:r>
              <a:rPr lang="en-US" sz="1500" b="0" spc="0">
                <a:solidFill>
                  <a:schemeClr val="bg1"/>
                </a:solidFill>
                <a:latin typeface="+mj-lt"/>
              </a:rPr>
              <a:t>INDIANA DEPT. OF CHILD SERVICES</a:t>
            </a:r>
          </a:p>
        </p:txBody>
      </p:sp>
    </p:spTree>
    <p:extLst>
      <p:ext uri="{BB962C8B-B14F-4D97-AF65-F5344CB8AC3E}">
        <p14:creationId xmlns:p14="http://schemas.microsoft.com/office/powerpoint/2010/main" val="36018148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p:cTn id="13" dur="1000" fill="hold"/>
                                        <p:tgtEl>
                                          <p:spTgt spid="9"/>
                                        </p:tgtEl>
                                        <p:attrNameLst>
                                          <p:attrName>ppt_w</p:attrName>
                                        </p:attrNameLst>
                                      </p:cBhvr>
                                      <p:tavLst>
                                        <p:tav tm="0">
                                          <p:val>
                                            <p:fltVal val="0"/>
                                          </p:val>
                                        </p:tav>
                                        <p:tav tm="100000">
                                          <p:val>
                                            <p:strVal val="#ppt_w"/>
                                          </p:val>
                                        </p:tav>
                                      </p:tavLst>
                                    </p:anim>
                                    <p:anim calcmode="lin" valueType="num">
                                      <p:cBhvr>
                                        <p:cTn id="14" dur="1000" fill="hold"/>
                                        <p:tgtEl>
                                          <p:spTgt spid="9"/>
                                        </p:tgtEl>
                                        <p:attrNameLst>
                                          <p:attrName>ppt_h</p:attrName>
                                        </p:attrNameLst>
                                      </p:cBhvr>
                                      <p:tavLst>
                                        <p:tav tm="0">
                                          <p:val>
                                            <p:fltVal val="0"/>
                                          </p:val>
                                        </p:tav>
                                        <p:tav tm="100000">
                                          <p:val>
                                            <p:strVal val="#ppt_h"/>
                                          </p:val>
                                        </p:tav>
                                      </p:tavLst>
                                    </p:anim>
                                    <p:anim calcmode="lin" valueType="num">
                                      <p:cBhvr>
                                        <p:cTn id="15" dur="1000" fill="hold"/>
                                        <p:tgtEl>
                                          <p:spTgt spid="9"/>
                                        </p:tgtEl>
                                        <p:attrNameLst>
                                          <p:attrName>style.rotation</p:attrName>
                                        </p:attrNameLst>
                                      </p:cBhvr>
                                      <p:tavLst>
                                        <p:tav tm="0">
                                          <p:val>
                                            <p:fltVal val="90"/>
                                          </p:val>
                                        </p:tav>
                                        <p:tav tm="100000">
                                          <p:val>
                                            <p:fltVal val="0"/>
                                          </p:val>
                                        </p:tav>
                                      </p:tavLst>
                                    </p:anim>
                                    <p:animEffect transition="in" filter="fade">
                                      <p:cBhvr>
                                        <p:cTn id="16" dur="1000"/>
                                        <p:tgtEl>
                                          <p:spTgt spid="9"/>
                                        </p:tgtEl>
                                      </p:cBhvr>
                                    </p:animEffect>
                                  </p:childTnLst>
                                </p:cTn>
                              </p:par>
                              <p:par>
                                <p:cTn id="17" presetID="6" presetClass="entr" presetSubtype="32"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circle(out)">
                                      <p:cBhvr>
                                        <p:cTn id="19" dur="500"/>
                                        <p:tgtEl>
                                          <p:spTgt spid="12"/>
                                        </p:tgtEl>
                                      </p:cBhvr>
                                    </p:animEffect>
                                  </p:childTnLst>
                                </p:cTn>
                              </p:par>
                              <p:par>
                                <p:cTn id="20" presetID="2" presetClass="entr" presetSubtype="4" fill="hold" grpId="0" nodeType="with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additive="base">
                                        <p:cTn id="22" dur="500" fill="hold"/>
                                        <p:tgtEl>
                                          <p:spTgt spid="8"/>
                                        </p:tgtEl>
                                        <p:attrNameLst>
                                          <p:attrName>ppt_x</p:attrName>
                                        </p:attrNameLst>
                                      </p:cBhvr>
                                      <p:tavLst>
                                        <p:tav tm="0">
                                          <p:val>
                                            <p:strVal val="#ppt_x"/>
                                          </p:val>
                                        </p:tav>
                                        <p:tav tm="100000">
                                          <p:val>
                                            <p:strVal val="#ppt_x"/>
                                          </p:val>
                                        </p:tav>
                                      </p:tavLst>
                                    </p:anim>
                                    <p:anim calcmode="lin" valueType="num">
                                      <p:cBhvr additive="base">
                                        <p:cTn id="23" dur="500" fill="hold"/>
                                        <p:tgtEl>
                                          <p:spTgt spid="8"/>
                                        </p:tgtEl>
                                        <p:attrNameLst>
                                          <p:attrName>ppt_y</p:attrName>
                                        </p:attrNameLst>
                                      </p:cBhvr>
                                      <p:tavLst>
                                        <p:tav tm="0">
                                          <p:val>
                                            <p:strVal val="1+#ppt_h/2"/>
                                          </p:val>
                                        </p:tav>
                                        <p:tav tm="100000">
                                          <p:val>
                                            <p:strVal val="#ppt_y"/>
                                          </p:val>
                                        </p:tav>
                                      </p:tavLst>
                                    </p:anim>
                                  </p:childTnLst>
                                </p:cTn>
                              </p:par>
                              <p:par>
                                <p:cTn id="24" presetID="2" presetClass="entr" presetSubtype="4" fill="hold" grpId="0" nodeType="withEffect">
                                  <p:stCondLst>
                                    <p:cond delay="0"/>
                                  </p:stCondLst>
                                  <p:childTnLst>
                                    <p:set>
                                      <p:cBhvr>
                                        <p:cTn id="25" dur="1" fill="hold">
                                          <p:stCondLst>
                                            <p:cond delay="0"/>
                                          </p:stCondLst>
                                        </p:cTn>
                                        <p:tgtEl>
                                          <p:spTgt spid="7"/>
                                        </p:tgtEl>
                                        <p:attrNameLst>
                                          <p:attrName>style.visibility</p:attrName>
                                        </p:attrNameLst>
                                      </p:cBhvr>
                                      <p:to>
                                        <p:strVal val="visible"/>
                                      </p:to>
                                    </p:set>
                                    <p:anim calcmode="lin" valueType="num">
                                      <p:cBhvr additive="base">
                                        <p:cTn id="26" dur="500" fill="hold"/>
                                        <p:tgtEl>
                                          <p:spTgt spid="7"/>
                                        </p:tgtEl>
                                        <p:attrNameLst>
                                          <p:attrName>ppt_x</p:attrName>
                                        </p:attrNameLst>
                                      </p:cBhvr>
                                      <p:tavLst>
                                        <p:tav tm="0">
                                          <p:val>
                                            <p:strVal val="#ppt_x"/>
                                          </p:val>
                                        </p:tav>
                                        <p:tav tm="100000">
                                          <p:val>
                                            <p:strVal val="#ppt_x"/>
                                          </p:val>
                                        </p:tav>
                                      </p:tavLst>
                                    </p:anim>
                                    <p:anim calcmode="lin" valueType="num">
                                      <p:cBhvr additive="base">
                                        <p:cTn id="27"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CS Practice Model">
    <p:spTree>
      <p:nvGrpSpPr>
        <p:cNvPr id="1" name=""/>
        <p:cNvGrpSpPr/>
        <p:nvPr/>
      </p:nvGrpSpPr>
      <p:grpSpPr>
        <a:xfrm>
          <a:off x="0" y="0"/>
          <a:ext cx="0" cy="0"/>
          <a:chOff x="0" y="0"/>
          <a:chExt cx="0" cy="0"/>
        </a:xfrm>
      </p:grpSpPr>
      <p:pic>
        <p:nvPicPr>
          <p:cNvPr id="22" name="Picture 21" descr="Background pattern&#10;&#10;Description automatically generated">
            <a:extLst>
              <a:ext uri="{FF2B5EF4-FFF2-40B4-BE49-F238E27FC236}">
                <a16:creationId xmlns:a16="http://schemas.microsoft.com/office/drawing/2014/main" id="{87A46738-B20F-5ED8-DDB3-9C3DDF5C353C}"/>
              </a:ext>
            </a:extLst>
          </p:cNvPr>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0" y="-9144"/>
            <a:ext cx="12192000" cy="6867144"/>
          </a:xfrm>
          <a:prstGeom prst="rect">
            <a:avLst/>
          </a:prstGeom>
        </p:spPr>
      </p:pic>
      <p:pic>
        <p:nvPicPr>
          <p:cNvPr id="23" name="Picture 22" descr="A black and white sign&#10;&#10;Description automatically generated with low confidence">
            <a:extLst>
              <a:ext uri="{FF2B5EF4-FFF2-40B4-BE49-F238E27FC236}">
                <a16:creationId xmlns:a16="http://schemas.microsoft.com/office/drawing/2014/main" id="{859DC1FA-8A5E-2BDC-1BAD-42D17599970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788946" y="1087007"/>
            <a:ext cx="3093902" cy="1614999"/>
          </a:xfrm>
          <a:prstGeom prst="rect">
            <a:avLst/>
          </a:prstGeom>
          <a:effectLst>
            <a:outerShdw blurRad="177800" dist="114300" dir="3360000" sx="103000" sy="103000" algn="t" rotWithShape="0">
              <a:prstClr val="black">
                <a:alpha val="13000"/>
              </a:prstClr>
            </a:outerShdw>
          </a:effectLst>
        </p:spPr>
      </p:pic>
      <p:pic>
        <p:nvPicPr>
          <p:cNvPr id="24" name="Picture 23" descr="Icon&#10;&#10;Description automatically generated">
            <a:extLst>
              <a:ext uri="{FF2B5EF4-FFF2-40B4-BE49-F238E27FC236}">
                <a16:creationId xmlns:a16="http://schemas.microsoft.com/office/drawing/2014/main" id="{48B28A08-48B4-4DE6-A4AE-709724131DF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437729" y="3436806"/>
            <a:ext cx="2307573" cy="1711777"/>
          </a:xfrm>
          <a:prstGeom prst="rect">
            <a:avLst/>
          </a:prstGeom>
          <a:effectLst>
            <a:outerShdw blurRad="177800" dist="114300" dir="3360000" sx="103000" sy="103000" algn="t" rotWithShape="0">
              <a:prstClr val="black">
                <a:alpha val="13000"/>
              </a:prstClr>
            </a:outerShdw>
          </a:effectLst>
        </p:spPr>
      </p:pic>
      <p:pic>
        <p:nvPicPr>
          <p:cNvPr id="25" name="Picture 24" descr="A picture containing text&#10;&#10;Description automatically generated">
            <a:extLst>
              <a:ext uri="{FF2B5EF4-FFF2-40B4-BE49-F238E27FC236}">
                <a16:creationId xmlns:a16="http://schemas.microsoft.com/office/drawing/2014/main" id="{38134D75-2EE6-CAF4-0A63-6E39426141FF}"/>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6006698" y="3370562"/>
            <a:ext cx="2658397" cy="2159380"/>
          </a:xfrm>
          <a:prstGeom prst="rect">
            <a:avLst/>
          </a:prstGeom>
          <a:effectLst>
            <a:outerShdw blurRad="177800" dist="114300" dir="3360000" sx="103000" sy="103000" algn="t" rotWithShape="0">
              <a:prstClr val="black">
                <a:alpha val="13000"/>
              </a:prstClr>
            </a:outerShdw>
          </a:effectLst>
        </p:spPr>
      </p:pic>
      <p:pic>
        <p:nvPicPr>
          <p:cNvPr id="26" name="Picture 25">
            <a:extLst>
              <a:ext uri="{FF2B5EF4-FFF2-40B4-BE49-F238E27FC236}">
                <a16:creationId xmlns:a16="http://schemas.microsoft.com/office/drawing/2014/main" id="{F3AFB205-0748-D957-6E59-469E93295AB5}"/>
              </a:ext>
            </a:extLst>
          </p:cNvPr>
          <p:cNvPicPr>
            <a:picLocks noChangeAspect="1"/>
          </p:cNvPicPr>
          <p:nvPr userDrawn="1"/>
        </p:nvPicPr>
        <p:blipFill>
          <a:blip r:embed="rId6">
            <a:extLst>
              <a:ext uri="{28A0092B-C50C-407E-A947-70E740481C1C}">
                <a14:useLocalDpi xmlns:a14="http://schemas.microsoft.com/office/drawing/2010/main" val="0"/>
              </a:ext>
            </a:extLst>
          </a:blip>
          <a:srcRect/>
          <a:stretch/>
        </p:blipFill>
        <p:spPr>
          <a:xfrm>
            <a:off x="9954532" y="981154"/>
            <a:ext cx="1259909" cy="1720852"/>
          </a:xfrm>
          <a:prstGeom prst="rect">
            <a:avLst/>
          </a:prstGeom>
          <a:effectLst>
            <a:outerShdw blurRad="177800" dist="114300" dir="3360000" sx="103000" sy="103000" algn="t" rotWithShape="0">
              <a:prstClr val="black">
                <a:alpha val="13000"/>
              </a:prstClr>
            </a:outerShdw>
          </a:effectLst>
        </p:spPr>
      </p:pic>
      <p:pic>
        <p:nvPicPr>
          <p:cNvPr id="27" name="Picture 26" descr="A picture containing text, balloon, aircraft, vector graphics&#10;&#10;Description automatically generated">
            <a:extLst>
              <a:ext uri="{FF2B5EF4-FFF2-40B4-BE49-F238E27FC236}">
                <a16:creationId xmlns:a16="http://schemas.microsoft.com/office/drawing/2014/main" id="{B160BB4D-644B-3836-FD72-FEF8E6C32E08}"/>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30859" y="0"/>
            <a:ext cx="4607042" cy="6858000"/>
          </a:xfrm>
          <a:prstGeom prst="rect">
            <a:avLst/>
          </a:prstGeom>
          <a:effectLst/>
        </p:spPr>
      </p:pic>
    </p:spTree>
    <p:extLst>
      <p:ext uri="{BB962C8B-B14F-4D97-AF65-F5344CB8AC3E}">
        <p14:creationId xmlns:p14="http://schemas.microsoft.com/office/powerpoint/2010/main" val="26041614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path" presetSubtype="0" accel="50000" decel="50000" fill="hold" nodeType="withEffect">
                                  <p:stCondLst>
                                    <p:cond delay="0"/>
                                  </p:stCondLst>
                                  <p:childTnLst>
                                    <p:animMotion origin="layout" path="M -0.30482 0.93819 L -0.19987 0.71204 C -0.17748 0.66528 -0.14896 0.58958 -0.12162 0.50602 C -0.09206 0.41412 -0.07058 0.33611 -0.05886 0.27755 L -0.00052 0 " pathEditMode="relative" rAng="18000000" ptsTypes="AAAAA">
                                      <p:cBhvr>
                                        <p:cTn id="6" dur="1000" fill="hold"/>
                                        <p:tgtEl>
                                          <p:spTgt spid="27"/>
                                        </p:tgtEl>
                                        <p:attrNameLst>
                                          <p:attrName>ppt_x</p:attrName>
                                          <p:attrName>ppt_y</p:attrName>
                                        </p:attrNameLst>
                                      </p:cBhvr>
                                      <p:rCtr x="16823" y="-45255"/>
                                    </p:animMotion>
                                  </p:childTnLst>
                                </p:cTn>
                              </p:par>
                              <p:par>
                                <p:cTn id="7" presetID="53" presetClass="entr" presetSubtype="16" fill="hold" nodeType="withEffect">
                                  <p:stCondLst>
                                    <p:cond delay="500"/>
                                  </p:stCondLst>
                                  <p:childTnLst>
                                    <p:set>
                                      <p:cBhvr>
                                        <p:cTn id="8" dur="1" fill="hold">
                                          <p:stCondLst>
                                            <p:cond delay="0"/>
                                          </p:stCondLst>
                                        </p:cTn>
                                        <p:tgtEl>
                                          <p:spTgt spid="23"/>
                                        </p:tgtEl>
                                        <p:attrNameLst>
                                          <p:attrName>style.visibility</p:attrName>
                                        </p:attrNameLst>
                                      </p:cBhvr>
                                      <p:to>
                                        <p:strVal val="visible"/>
                                      </p:to>
                                    </p:set>
                                    <p:anim calcmode="lin" valueType="num">
                                      <p:cBhvr>
                                        <p:cTn id="9" dur="500" fill="hold"/>
                                        <p:tgtEl>
                                          <p:spTgt spid="23"/>
                                        </p:tgtEl>
                                        <p:attrNameLst>
                                          <p:attrName>ppt_w</p:attrName>
                                        </p:attrNameLst>
                                      </p:cBhvr>
                                      <p:tavLst>
                                        <p:tav tm="0">
                                          <p:val>
                                            <p:fltVal val="0"/>
                                          </p:val>
                                        </p:tav>
                                        <p:tav tm="100000">
                                          <p:val>
                                            <p:strVal val="#ppt_w"/>
                                          </p:val>
                                        </p:tav>
                                      </p:tavLst>
                                    </p:anim>
                                    <p:anim calcmode="lin" valueType="num">
                                      <p:cBhvr>
                                        <p:cTn id="10" dur="500" fill="hold"/>
                                        <p:tgtEl>
                                          <p:spTgt spid="23"/>
                                        </p:tgtEl>
                                        <p:attrNameLst>
                                          <p:attrName>ppt_h</p:attrName>
                                        </p:attrNameLst>
                                      </p:cBhvr>
                                      <p:tavLst>
                                        <p:tav tm="0">
                                          <p:val>
                                            <p:fltVal val="0"/>
                                          </p:val>
                                        </p:tav>
                                        <p:tav tm="100000">
                                          <p:val>
                                            <p:strVal val="#ppt_h"/>
                                          </p:val>
                                        </p:tav>
                                      </p:tavLst>
                                    </p:anim>
                                    <p:animEffect transition="in" filter="fade">
                                      <p:cBhvr>
                                        <p:cTn id="11" dur="500"/>
                                        <p:tgtEl>
                                          <p:spTgt spid="23"/>
                                        </p:tgtEl>
                                      </p:cBhvr>
                                    </p:animEffect>
                                  </p:childTnLst>
                                </p:cTn>
                              </p:par>
                              <p:par>
                                <p:cTn id="12" presetID="53" presetClass="entr" presetSubtype="16" fill="hold" nodeType="withEffect">
                                  <p:stCondLst>
                                    <p:cond delay="500"/>
                                  </p:stCondLst>
                                  <p:childTnLst>
                                    <p:set>
                                      <p:cBhvr>
                                        <p:cTn id="13" dur="1" fill="hold">
                                          <p:stCondLst>
                                            <p:cond delay="0"/>
                                          </p:stCondLst>
                                        </p:cTn>
                                        <p:tgtEl>
                                          <p:spTgt spid="26"/>
                                        </p:tgtEl>
                                        <p:attrNameLst>
                                          <p:attrName>style.visibility</p:attrName>
                                        </p:attrNameLst>
                                      </p:cBhvr>
                                      <p:to>
                                        <p:strVal val="visible"/>
                                      </p:to>
                                    </p:set>
                                    <p:anim calcmode="lin" valueType="num">
                                      <p:cBhvr>
                                        <p:cTn id="14" dur="500" fill="hold"/>
                                        <p:tgtEl>
                                          <p:spTgt spid="26"/>
                                        </p:tgtEl>
                                        <p:attrNameLst>
                                          <p:attrName>ppt_w</p:attrName>
                                        </p:attrNameLst>
                                      </p:cBhvr>
                                      <p:tavLst>
                                        <p:tav tm="0">
                                          <p:val>
                                            <p:fltVal val="0"/>
                                          </p:val>
                                        </p:tav>
                                        <p:tav tm="100000">
                                          <p:val>
                                            <p:strVal val="#ppt_w"/>
                                          </p:val>
                                        </p:tav>
                                      </p:tavLst>
                                    </p:anim>
                                    <p:anim calcmode="lin" valueType="num">
                                      <p:cBhvr>
                                        <p:cTn id="15" dur="500" fill="hold"/>
                                        <p:tgtEl>
                                          <p:spTgt spid="26"/>
                                        </p:tgtEl>
                                        <p:attrNameLst>
                                          <p:attrName>ppt_h</p:attrName>
                                        </p:attrNameLst>
                                      </p:cBhvr>
                                      <p:tavLst>
                                        <p:tav tm="0">
                                          <p:val>
                                            <p:fltVal val="0"/>
                                          </p:val>
                                        </p:tav>
                                        <p:tav tm="100000">
                                          <p:val>
                                            <p:strVal val="#ppt_h"/>
                                          </p:val>
                                        </p:tav>
                                      </p:tavLst>
                                    </p:anim>
                                    <p:animEffect transition="in" filter="fade">
                                      <p:cBhvr>
                                        <p:cTn id="16" dur="500"/>
                                        <p:tgtEl>
                                          <p:spTgt spid="26"/>
                                        </p:tgtEl>
                                      </p:cBhvr>
                                    </p:animEffect>
                                  </p:childTnLst>
                                </p:cTn>
                              </p:par>
                              <p:par>
                                <p:cTn id="17" presetID="53" presetClass="entr" presetSubtype="16" fill="hold" nodeType="withEffect">
                                  <p:stCondLst>
                                    <p:cond delay="500"/>
                                  </p:stCondLst>
                                  <p:childTnLst>
                                    <p:set>
                                      <p:cBhvr>
                                        <p:cTn id="18" dur="1" fill="hold">
                                          <p:stCondLst>
                                            <p:cond delay="0"/>
                                          </p:stCondLst>
                                        </p:cTn>
                                        <p:tgtEl>
                                          <p:spTgt spid="25"/>
                                        </p:tgtEl>
                                        <p:attrNameLst>
                                          <p:attrName>style.visibility</p:attrName>
                                        </p:attrNameLst>
                                      </p:cBhvr>
                                      <p:to>
                                        <p:strVal val="visible"/>
                                      </p:to>
                                    </p:set>
                                    <p:anim calcmode="lin" valueType="num">
                                      <p:cBhvr>
                                        <p:cTn id="19" dur="500" fill="hold"/>
                                        <p:tgtEl>
                                          <p:spTgt spid="25"/>
                                        </p:tgtEl>
                                        <p:attrNameLst>
                                          <p:attrName>ppt_w</p:attrName>
                                        </p:attrNameLst>
                                      </p:cBhvr>
                                      <p:tavLst>
                                        <p:tav tm="0">
                                          <p:val>
                                            <p:fltVal val="0"/>
                                          </p:val>
                                        </p:tav>
                                        <p:tav tm="100000">
                                          <p:val>
                                            <p:strVal val="#ppt_w"/>
                                          </p:val>
                                        </p:tav>
                                      </p:tavLst>
                                    </p:anim>
                                    <p:anim calcmode="lin" valueType="num">
                                      <p:cBhvr>
                                        <p:cTn id="20" dur="500" fill="hold"/>
                                        <p:tgtEl>
                                          <p:spTgt spid="25"/>
                                        </p:tgtEl>
                                        <p:attrNameLst>
                                          <p:attrName>ppt_h</p:attrName>
                                        </p:attrNameLst>
                                      </p:cBhvr>
                                      <p:tavLst>
                                        <p:tav tm="0">
                                          <p:val>
                                            <p:fltVal val="0"/>
                                          </p:val>
                                        </p:tav>
                                        <p:tav tm="100000">
                                          <p:val>
                                            <p:strVal val="#ppt_h"/>
                                          </p:val>
                                        </p:tav>
                                      </p:tavLst>
                                    </p:anim>
                                    <p:animEffect transition="in" filter="fade">
                                      <p:cBhvr>
                                        <p:cTn id="21" dur="500"/>
                                        <p:tgtEl>
                                          <p:spTgt spid="25"/>
                                        </p:tgtEl>
                                      </p:cBhvr>
                                    </p:animEffect>
                                  </p:childTnLst>
                                </p:cTn>
                              </p:par>
                              <p:par>
                                <p:cTn id="22" presetID="53" presetClass="entr" presetSubtype="16" fill="hold" nodeType="withEffect">
                                  <p:stCondLst>
                                    <p:cond delay="500"/>
                                  </p:stCondLst>
                                  <p:childTnLst>
                                    <p:set>
                                      <p:cBhvr>
                                        <p:cTn id="23" dur="1" fill="hold">
                                          <p:stCondLst>
                                            <p:cond delay="0"/>
                                          </p:stCondLst>
                                        </p:cTn>
                                        <p:tgtEl>
                                          <p:spTgt spid="24"/>
                                        </p:tgtEl>
                                        <p:attrNameLst>
                                          <p:attrName>style.visibility</p:attrName>
                                        </p:attrNameLst>
                                      </p:cBhvr>
                                      <p:to>
                                        <p:strVal val="visible"/>
                                      </p:to>
                                    </p:set>
                                    <p:anim calcmode="lin" valueType="num">
                                      <p:cBhvr>
                                        <p:cTn id="24" dur="500" fill="hold"/>
                                        <p:tgtEl>
                                          <p:spTgt spid="24"/>
                                        </p:tgtEl>
                                        <p:attrNameLst>
                                          <p:attrName>ppt_w</p:attrName>
                                        </p:attrNameLst>
                                      </p:cBhvr>
                                      <p:tavLst>
                                        <p:tav tm="0">
                                          <p:val>
                                            <p:fltVal val="0"/>
                                          </p:val>
                                        </p:tav>
                                        <p:tav tm="100000">
                                          <p:val>
                                            <p:strVal val="#ppt_w"/>
                                          </p:val>
                                        </p:tav>
                                      </p:tavLst>
                                    </p:anim>
                                    <p:anim calcmode="lin" valueType="num">
                                      <p:cBhvr>
                                        <p:cTn id="25" dur="500" fill="hold"/>
                                        <p:tgtEl>
                                          <p:spTgt spid="24"/>
                                        </p:tgtEl>
                                        <p:attrNameLst>
                                          <p:attrName>ppt_h</p:attrName>
                                        </p:attrNameLst>
                                      </p:cBhvr>
                                      <p:tavLst>
                                        <p:tav tm="0">
                                          <p:val>
                                            <p:fltVal val="0"/>
                                          </p:val>
                                        </p:tav>
                                        <p:tav tm="100000">
                                          <p:val>
                                            <p:strVal val="#ppt_h"/>
                                          </p:val>
                                        </p:tav>
                                      </p:tavLst>
                                    </p:anim>
                                    <p:animEffect transition="in" filter="fade">
                                      <p:cBhvr>
                                        <p:cTn id="26"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2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6AB55C3-2397-C704-9607-A5B71B212236}"/>
              </a:ext>
            </a:extLst>
          </p:cNvPr>
          <p:cNvSpPr/>
          <p:nvPr userDrawn="1"/>
        </p:nvSpPr>
        <p:spPr>
          <a:xfrm>
            <a:off x="11119449" y="2502989"/>
            <a:ext cx="1086928" cy="4355011"/>
          </a:xfrm>
          <a:custGeom>
            <a:avLst/>
            <a:gdLst>
              <a:gd name="connsiteX0" fmla="*/ 0 w 1086928"/>
              <a:gd name="connsiteY0" fmla="*/ 0 h 4439920"/>
              <a:gd name="connsiteX1" fmla="*/ 1086928 w 1086928"/>
              <a:gd name="connsiteY1" fmla="*/ 0 h 4439920"/>
              <a:gd name="connsiteX2" fmla="*/ 1086928 w 1086928"/>
              <a:gd name="connsiteY2" fmla="*/ 4439920 h 4439920"/>
              <a:gd name="connsiteX3" fmla="*/ 0 w 1086928"/>
              <a:gd name="connsiteY3" fmla="*/ 4439920 h 4439920"/>
              <a:gd name="connsiteX4" fmla="*/ 0 w 1086928"/>
              <a:gd name="connsiteY4" fmla="*/ 0 h 4439920"/>
              <a:gd name="connsiteX0" fmla="*/ 375920 w 1086928"/>
              <a:gd name="connsiteY0" fmla="*/ 406400 h 4439920"/>
              <a:gd name="connsiteX1" fmla="*/ 1086928 w 1086928"/>
              <a:gd name="connsiteY1" fmla="*/ 0 h 4439920"/>
              <a:gd name="connsiteX2" fmla="*/ 1086928 w 1086928"/>
              <a:gd name="connsiteY2" fmla="*/ 4439920 h 4439920"/>
              <a:gd name="connsiteX3" fmla="*/ 0 w 1086928"/>
              <a:gd name="connsiteY3" fmla="*/ 4439920 h 4439920"/>
              <a:gd name="connsiteX4" fmla="*/ 375920 w 1086928"/>
              <a:gd name="connsiteY4" fmla="*/ 406400 h 4439920"/>
              <a:gd name="connsiteX0" fmla="*/ 415108 w 1086928"/>
              <a:gd name="connsiteY0" fmla="*/ 383540 h 4439920"/>
              <a:gd name="connsiteX1" fmla="*/ 1086928 w 1086928"/>
              <a:gd name="connsiteY1" fmla="*/ 0 h 4439920"/>
              <a:gd name="connsiteX2" fmla="*/ 1086928 w 1086928"/>
              <a:gd name="connsiteY2" fmla="*/ 4439920 h 4439920"/>
              <a:gd name="connsiteX3" fmla="*/ 0 w 1086928"/>
              <a:gd name="connsiteY3" fmla="*/ 4439920 h 4439920"/>
              <a:gd name="connsiteX4" fmla="*/ 415108 w 1086928"/>
              <a:gd name="connsiteY4" fmla="*/ 383540 h 4439920"/>
              <a:gd name="connsiteX0" fmla="*/ 415108 w 1086928"/>
              <a:gd name="connsiteY0" fmla="*/ 383540 h 4439920"/>
              <a:gd name="connsiteX1" fmla="*/ 1086928 w 1086928"/>
              <a:gd name="connsiteY1" fmla="*/ 0 h 4439920"/>
              <a:gd name="connsiteX2" fmla="*/ 1086928 w 1086928"/>
              <a:gd name="connsiteY2" fmla="*/ 4439920 h 4439920"/>
              <a:gd name="connsiteX3" fmla="*/ 0 w 1086928"/>
              <a:gd name="connsiteY3" fmla="*/ 4439920 h 4439920"/>
              <a:gd name="connsiteX4" fmla="*/ 415108 w 1086928"/>
              <a:gd name="connsiteY4" fmla="*/ 383540 h 4439920"/>
              <a:gd name="connsiteX0" fmla="*/ 415108 w 1086928"/>
              <a:gd name="connsiteY0" fmla="*/ 383540 h 4439920"/>
              <a:gd name="connsiteX1" fmla="*/ 1086928 w 1086928"/>
              <a:gd name="connsiteY1" fmla="*/ 0 h 4439920"/>
              <a:gd name="connsiteX2" fmla="*/ 1086928 w 1086928"/>
              <a:gd name="connsiteY2" fmla="*/ 4439920 h 4439920"/>
              <a:gd name="connsiteX3" fmla="*/ 0 w 1086928"/>
              <a:gd name="connsiteY3" fmla="*/ 4439920 h 4439920"/>
              <a:gd name="connsiteX4" fmla="*/ 415108 w 1086928"/>
              <a:gd name="connsiteY4" fmla="*/ 383540 h 4439920"/>
              <a:gd name="connsiteX0" fmla="*/ 415108 w 1086928"/>
              <a:gd name="connsiteY0" fmla="*/ 298631 h 4355011"/>
              <a:gd name="connsiteX1" fmla="*/ 1086928 w 1086928"/>
              <a:gd name="connsiteY1" fmla="*/ 0 h 4355011"/>
              <a:gd name="connsiteX2" fmla="*/ 1086928 w 1086928"/>
              <a:gd name="connsiteY2" fmla="*/ 4355011 h 4355011"/>
              <a:gd name="connsiteX3" fmla="*/ 0 w 1086928"/>
              <a:gd name="connsiteY3" fmla="*/ 4355011 h 4355011"/>
              <a:gd name="connsiteX4" fmla="*/ 415108 w 1086928"/>
              <a:gd name="connsiteY4" fmla="*/ 298631 h 4355011"/>
              <a:gd name="connsiteX0" fmla="*/ 415108 w 1086928"/>
              <a:gd name="connsiteY0" fmla="*/ 298631 h 4355011"/>
              <a:gd name="connsiteX1" fmla="*/ 1086928 w 1086928"/>
              <a:gd name="connsiteY1" fmla="*/ 0 h 4355011"/>
              <a:gd name="connsiteX2" fmla="*/ 1086928 w 1086928"/>
              <a:gd name="connsiteY2" fmla="*/ 4355011 h 4355011"/>
              <a:gd name="connsiteX3" fmla="*/ 0 w 1086928"/>
              <a:gd name="connsiteY3" fmla="*/ 4355011 h 4355011"/>
              <a:gd name="connsiteX4" fmla="*/ 415108 w 1086928"/>
              <a:gd name="connsiteY4" fmla="*/ 298631 h 4355011"/>
              <a:gd name="connsiteX0" fmla="*/ 415108 w 1086928"/>
              <a:gd name="connsiteY0" fmla="*/ 298631 h 4355011"/>
              <a:gd name="connsiteX1" fmla="*/ 1086928 w 1086928"/>
              <a:gd name="connsiteY1" fmla="*/ 0 h 4355011"/>
              <a:gd name="connsiteX2" fmla="*/ 1086928 w 1086928"/>
              <a:gd name="connsiteY2" fmla="*/ 4355011 h 4355011"/>
              <a:gd name="connsiteX3" fmla="*/ 0 w 1086928"/>
              <a:gd name="connsiteY3" fmla="*/ 4355011 h 4355011"/>
              <a:gd name="connsiteX4" fmla="*/ 415108 w 1086928"/>
              <a:gd name="connsiteY4" fmla="*/ 298631 h 43550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6928" h="4355011">
                <a:moveTo>
                  <a:pt x="415108" y="298631"/>
                </a:moveTo>
                <a:cubicBezTo>
                  <a:pt x="717424" y="209972"/>
                  <a:pt x="849925" y="140910"/>
                  <a:pt x="1086928" y="0"/>
                </a:cubicBezTo>
                <a:lnTo>
                  <a:pt x="1086928" y="4355011"/>
                </a:lnTo>
                <a:lnTo>
                  <a:pt x="0" y="4355011"/>
                </a:lnTo>
                <a:lnTo>
                  <a:pt x="415108" y="298631"/>
                </a:lnTo>
                <a:close/>
              </a:path>
            </a:pathLst>
          </a:custGeom>
          <a:solidFill>
            <a:srgbClr val="FDB7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68D4108F-F591-9BDE-80D7-1AEB221B18BD}"/>
              </a:ext>
            </a:extLst>
          </p:cNvPr>
          <p:cNvSpPr/>
          <p:nvPr userDrawn="1"/>
        </p:nvSpPr>
        <p:spPr>
          <a:xfrm>
            <a:off x="10463841" y="2641600"/>
            <a:ext cx="1086928" cy="4216400"/>
          </a:xfrm>
          <a:custGeom>
            <a:avLst/>
            <a:gdLst>
              <a:gd name="connsiteX0" fmla="*/ 0 w 1086928"/>
              <a:gd name="connsiteY0" fmla="*/ 0 h 4439920"/>
              <a:gd name="connsiteX1" fmla="*/ 1086928 w 1086928"/>
              <a:gd name="connsiteY1" fmla="*/ 0 h 4439920"/>
              <a:gd name="connsiteX2" fmla="*/ 1086928 w 1086928"/>
              <a:gd name="connsiteY2" fmla="*/ 4439920 h 4439920"/>
              <a:gd name="connsiteX3" fmla="*/ 0 w 1086928"/>
              <a:gd name="connsiteY3" fmla="*/ 4439920 h 4439920"/>
              <a:gd name="connsiteX4" fmla="*/ 0 w 1086928"/>
              <a:gd name="connsiteY4" fmla="*/ 0 h 4439920"/>
              <a:gd name="connsiteX0" fmla="*/ 0 w 1086928"/>
              <a:gd name="connsiteY0" fmla="*/ 0 h 4439920"/>
              <a:gd name="connsiteX1" fmla="*/ 1086928 w 1086928"/>
              <a:gd name="connsiteY1" fmla="*/ 355600 h 4439920"/>
              <a:gd name="connsiteX2" fmla="*/ 1086928 w 1086928"/>
              <a:gd name="connsiteY2" fmla="*/ 4439920 h 4439920"/>
              <a:gd name="connsiteX3" fmla="*/ 0 w 1086928"/>
              <a:gd name="connsiteY3" fmla="*/ 4439920 h 4439920"/>
              <a:gd name="connsiteX4" fmla="*/ 0 w 1086928"/>
              <a:gd name="connsiteY4" fmla="*/ 0 h 443992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6928" h="4216400">
                <a:moveTo>
                  <a:pt x="0" y="0"/>
                </a:moveTo>
                <a:cubicBezTo>
                  <a:pt x="407302" y="271539"/>
                  <a:pt x="1054456" y="166430"/>
                  <a:pt x="1086928" y="132080"/>
                </a:cubicBezTo>
                <a:lnTo>
                  <a:pt x="1086928" y="4216400"/>
                </a:lnTo>
                <a:lnTo>
                  <a:pt x="0" y="4216400"/>
                </a:lnTo>
                <a:lnTo>
                  <a:pt x="0" y="0"/>
                </a:lnTo>
                <a:close/>
              </a:path>
            </a:pathLst>
          </a:custGeom>
          <a:solidFill>
            <a:srgbClr val="0049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5D86F71D-478E-885E-0A4E-ADDBBB005D3A}"/>
              </a:ext>
            </a:extLst>
          </p:cNvPr>
          <p:cNvSpPr/>
          <p:nvPr userDrawn="1"/>
        </p:nvSpPr>
        <p:spPr>
          <a:xfrm>
            <a:off x="9126747" y="-966159"/>
            <a:ext cx="4157932" cy="4157932"/>
          </a:xfrm>
          <a:prstGeom prst="ellipse">
            <a:avLst/>
          </a:prstGeom>
          <a:noFill/>
          <a:ln w="38100">
            <a:solidFill>
              <a:srgbClr val="FDB727"/>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B1BCD983-0430-833D-352D-03D25916B4DD}"/>
              </a:ext>
            </a:extLst>
          </p:cNvPr>
          <p:cNvSpPr/>
          <p:nvPr userDrawn="1"/>
        </p:nvSpPr>
        <p:spPr>
          <a:xfrm>
            <a:off x="8760220" y="-1391920"/>
            <a:ext cx="4978400" cy="4978400"/>
          </a:xfrm>
          <a:prstGeom prst="ellipse">
            <a:avLst/>
          </a:prstGeom>
          <a:noFill/>
          <a:ln w="38100">
            <a:solidFill>
              <a:srgbClr val="00499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44D0A848-0D3A-2E62-7487-93B4AEE35B78}"/>
              </a:ext>
            </a:extLst>
          </p:cNvPr>
          <p:cNvSpPr txBox="1"/>
          <p:nvPr userDrawn="1"/>
        </p:nvSpPr>
        <p:spPr>
          <a:xfrm>
            <a:off x="11644413" y="6350000"/>
            <a:ext cx="468319" cy="369332"/>
          </a:xfrm>
          <a:prstGeom prst="rect">
            <a:avLst/>
          </a:prstGeom>
          <a:noFill/>
        </p:spPr>
        <p:txBody>
          <a:bodyPr wrap="square" rtlCol="0">
            <a:spAutoFit/>
          </a:bodyPr>
          <a:lstStyle/>
          <a:p>
            <a:pPr algn="ctr"/>
            <a:fld id="{D26E6163-9367-4160-8D15-715BBC4B8EAA}" type="slidenum">
              <a:rPr lang="en-US" smtClean="0">
                <a:solidFill>
                  <a:schemeClr val="bg1"/>
                </a:solidFill>
              </a:rPr>
              <a:t>‹#›</a:t>
            </a:fld>
            <a:endParaRPr lang="en-US">
              <a:solidFill>
                <a:schemeClr val="bg1"/>
              </a:solidFill>
            </a:endParaRPr>
          </a:p>
        </p:txBody>
      </p:sp>
      <p:pic>
        <p:nvPicPr>
          <p:cNvPr id="15" name="Picture 14">
            <a:extLst>
              <a:ext uri="{FF2B5EF4-FFF2-40B4-BE49-F238E27FC236}">
                <a16:creationId xmlns:a16="http://schemas.microsoft.com/office/drawing/2014/main" id="{54C64CE0-24E6-7B7D-F1E9-6E0A4F5209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638687" y="5973436"/>
            <a:ext cx="708520" cy="668914"/>
          </a:xfrm>
          <a:prstGeom prst="rect">
            <a:avLst/>
          </a:prstGeom>
        </p:spPr>
      </p:pic>
      <p:sp>
        <p:nvSpPr>
          <p:cNvPr id="16" name="TextBox 15">
            <a:extLst>
              <a:ext uri="{FF2B5EF4-FFF2-40B4-BE49-F238E27FC236}">
                <a16:creationId xmlns:a16="http://schemas.microsoft.com/office/drawing/2014/main" id="{CAFA6CF2-52D2-8318-003A-3B1116A06AFB}"/>
              </a:ext>
            </a:extLst>
          </p:cNvPr>
          <p:cNvSpPr txBox="1"/>
          <p:nvPr userDrawn="1"/>
        </p:nvSpPr>
        <p:spPr>
          <a:xfrm rot="5400000">
            <a:off x="10374893" y="4771096"/>
            <a:ext cx="3007357" cy="323165"/>
          </a:xfrm>
          <a:prstGeom prst="rect">
            <a:avLst/>
          </a:prstGeom>
          <a:noFill/>
        </p:spPr>
        <p:txBody>
          <a:bodyPr wrap="square" rtlCol="0">
            <a:spAutoFit/>
          </a:bodyPr>
          <a:lstStyle/>
          <a:p>
            <a:pPr algn="r"/>
            <a:r>
              <a:rPr lang="en-US" sz="1500" b="0" spc="0">
                <a:solidFill>
                  <a:schemeClr val="bg1"/>
                </a:solidFill>
                <a:latin typeface="+mj-lt"/>
              </a:rPr>
              <a:t>INDIANA DEPT. OF CHILD SERVICES</a:t>
            </a:r>
          </a:p>
        </p:txBody>
      </p:sp>
      <p:pic>
        <p:nvPicPr>
          <p:cNvPr id="2" name="Picture 1">
            <a:extLst>
              <a:ext uri="{FF2B5EF4-FFF2-40B4-BE49-F238E27FC236}">
                <a16:creationId xmlns:a16="http://schemas.microsoft.com/office/drawing/2014/main" id="{73416592-6F9D-9F00-577A-C4CE270F5B9E}"/>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5289" t="1025" r="14550" b="45888"/>
          <a:stretch/>
        </p:blipFill>
        <p:spPr>
          <a:xfrm flipH="1">
            <a:off x="9488193" y="-604713"/>
            <a:ext cx="3435039" cy="3435039"/>
          </a:xfrm>
          <a:prstGeom prst="ellipse">
            <a:avLst/>
          </a:prstGeom>
        </p:spPr>
      </p:pic>
    </p:spTree>
    <p:extLst>
      <p:ext uri="{BB962C8B-B14F-4D97-AF65-F5344CB8AC3E}">
        <p14:creationId xmlns:p14="http://schemas.microsoft.com/office/powerpoint/2010/main" val="4584591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p:cTn id="13" dur="1000" fill="hold"/>
                                        <p:tgtEl>
                                          <p:spTgt spid="9"/>
                                        </p:tgtEl>
                                        <p:attrNameLst>
                                          <p:attrName>ppt_w</p:attrName>
                                        </p:attrNameLst>
                                      </p:cBhvr>
                                      <p:tavLst>
                                        <p:tav tm="0">
                                          <p:val>
                                            <p:fltVal val="0"/>
                                          </p:val>
                                        </p:tav>
                                        <p:tav tm="100000">
                                          <p:val>
                                            <p:strVal val="#ppt_w"/>
                                          </p:val>
                                        </p:tav>
                                      </p:tavLst>
                                    </p:anim>
                                    <p:anim calcmode="lin" valueType="num">
                                      <p:cBhvr>
                                        <p:cTn id="14" dur="1000" fill="hold"/>
                                        <p:tgtEl>
                                          <p:spTgt spid="9"/>
                                        </p:tgtEl>
                                        <p:attrNameLst>
                                          <p:attrName>ppt_h</p:attrName>
                                        </p:attrNameLst>
                                      </p:cBhvr>
                                      <p:tavLst>
                                        <p:tav tm="0">
                                          <p:val>
                                            <p:fltVal val="0"/>
                                          </p:val>
                                        </p:tav>
                                        <p:tav tm="100000">
                                          <p:val>
                                            <p:strVal val="#ppt_h"/>
                                          </p:val>
                                        </p:tav>
                                      </p:tavLst>
                                    </p:anim>
                                    <p:anim calcmode="lin" valueType="num">
                                      <p:cBhvr>
                                        <p:cTn id="15" dur="1000" fill="hold"/>
                                        <p:tgtEl>
                                          <p:spTgt spid="9"/>
                                        </p:tgtEl>
                                        <p:attrNameLst>
                                          <p:attrName>style.rotation</p:attrName>
                                        </p:attrNameLst>
                                      </p:cBhvr>
                                      <p:tavLst>
                                        <p:tav tm="0">
                                          <p:val>
                                            <p:fltVal val="90"/>
                                          </p:val>
                                        </p:tav>
                                        <p:tav tm="100000">
                                          <p:val>
                                            <p:fltVal val="0"/>
                                          </p:val>
                                        </p:tav>
                                      </p:tavLst>
                                    </p:anim>
                                    <p:animEffect transition="in" filter="fade">
                                      <p:cBhvr>
                                        <p:cTn id="16" dur="1000"/>
                                        <p:tgtEl>
                                          <p:spTgt spid="9"/>
                                        </p:tgtEl>
                                      </p:cBhvr>
                                    </p:animEffect>
                                  </p:childTnLst>
                                </p:cTn>
                              </p:par>
                              <p:par>
                                <p:cTn id="17" presetID="2" presetClass="entr" presetSubtype="4"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additive="base">
                                        <p:cTn id="23" dur="500" fill="hold"/>
                                        <p:tgtEl>
                                          <p:spTgt spid="7"/>
                                        </p:tgtEl>
                                        <p:attrNameLst>
                                          <p:attrName>ppt_x</p:attrName>
                                        </p:attrNameLst>
                                      </p:cBhvr>
                                      <p:tavLst>
                                        <p:tav tm="0">
                                          <p:val>
                                            <p:strVal val="#ppt_x"/>
                                          </p:val>
                                        </p:tav>
                                        <p:tav tm="100000">
                                          <p:val>
                                            <p:strVal val="#ppt_x"/>
                                          </p:val>
                                        </p:tav>
                                      </p:tavLst>
                                    </p:anim>
                                    <p:anim calcmode="lin" valueType="num">
                                      <p:cBhvr additive="base">
                                        <p:cTn id="24" dur="500" fill="hold"/>
                                        <p:tgtEl>
                                          <p:spTgt spid="7"/>
                                        </p:tgtEl>
                                        <p:attrNameLst>
                                          <p:attrName>ppt_y</p:attrName>
                                        </p:attrNameLst>
                                      </p:cBhvr>
                                      <p:tavLst>
                                        <p:tav tm="0">
                                          <p:val>
                                            <p:strVal val="1+#ppt_h/2"/>
                                          </p:val>
                                        </p:tav>
                                        <p:tav tm="100000">
                                          <p:val>
                                            <p:strVal val="#ppt_y"/>
                                          </p:val>
                                        </p:tav>
                                      </p:tavLst>
                                    </p:anim>
                                  </p:childTnLst>
                                </p:cTn>
                              </p:par>
                              <p:par>
                                <p:cTn id="25" presetID="6" presetClass="entr" presetSubtype="32" fill="hold" nodeType="with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circle(out)">
                                      <p:cBhvr>
                                        <p:cTn id="2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3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6AB55C3-2397-C704-9607-A5B71B212236}"/>
              </a:ext>
            </a:extLst>
          </p:cNvPr>
          <p:cNvSpPr/>
          <p:nvPr userDrawn="1"/>
        </p:nvSpPr>
        <p:spPr>
          <a:xfrm>
            <a:off x="11119449" y="2502989"/>
            <a:ext cx="1086928" cy="4355011"/>
          </a:xfrm>
          <a:custGeom>
            <a:avLst/>
            <a:gdLst>
              <a:gd name="connsiteX0" fmla="*/ 0 w 1086928"/>
              <a:gd name="connsiteY0" fmla="*/ 0 h 4439920"/>
              <a:gd name="connsiteX1" fmla="*/ 1086928 w 1086928"/>
              <a:gd name="connsiteY1" fmla="*/ 0 h 4439920"/>
              <a:gd name="connsiteX2" fmla="*/ 1086928 w 1086928"/>
              <a:gd name="connsiteY2" fmla="*/ 4439920 h 4439920"/>
              <a:gd name="connsiteX3" fmla="*/ 0 w 1086928"/>
              <a:gd name="connsiteY3" fmla="*/ 4439920 h 4439920"/>
              <a:gd name="connsiteX4" fmla="*/ 0 w 1086928"/>
              <a:gd name="connsiteY4" fmla="*/ 0 h 4439920"/>
              <a:gd name="connsiteX0" fmla="*/ 375920 w 1086928"/>
              <a:gd name="connsiteY0" fmla="*/ 406400 h 4439920"/>
              <a:gd name="connsiteX1" fmla="*/ 1086928 w 1086928"/>
              <a:gd name="connsiteY1" fmla="*/ 0 h 4439920"/>
              <a:gd name="connsiteX2" fmla="*/ 1086928 w 1086928"/>
              <a:gd name="connsiteY2" fmla="*/ 4439920 h 4439920"/>
              <a:gd name="connsiteX3" fmla="*/ 0 w 1086928"/>
              <a:gd name="connsiteY3" fmla="*/ 4439920 h 4439920"/>
              <a:gd name="connsiteX4" fmla="*/ 375920 w 1086928"/>
              <a:gd name="connsiteY4" fmla="*/ 406400 h 4439920"/>
              <a:gd name="connsiteX0" fmla="*/ 415108 w 1086928"/>
              <a:gd name="connsiteY0" fmla="*/ 383540 h 4439920"/>
              <a:gd name="connsiteX1" fmla="*/ 1086928 w 1086928"/>
              <a:gd name="connsiteY1" fmla="*/ 0 h 4439920"/>
              <a:gd name="connsiteX2" fmla="*/ 1086928 w 1086928"/>
              <a:gd name="connsiteY2" fmla="*/ 4439920 h 4439920"/>
              <a:gd name="connsiteX3" fmla="*/ 0 w 1086928"/>
              <a:gd name="connsiteY3" fmla="*/ 4439920 h 4439920"/>
              <a:gd name="connsiteX4" fmla="*/ 415108 w 1086928"/>
              <a:gd name="connsiteY4" fmla="*/ 383540 h 4439920"/>
              <a:gd name="connsiteX0" fmla="*/ 415108 w 1086928"/>
              <a:gd name="connsiteY0" fmla="*/ 383540 h 4439920"/>
              <a:gd name="connsiteX1" fmla="*/ 1086928 w 1086928"/>
              <a:gd name="connsiteY1" fmla="*/ 0 h 4439920"/>
              <a:gd name="connsiteX2" fmla="*/ 1086928 w 1086928"/>
              <a:gd name="connsiteY2" fmla="*/ 4439920 h 4439920"/>
              <a:gd name="connsiteX3" fmla="*/ 0 w 1086928"/>
              <a:gd name="connsiteY3" fmla="*/ 4439920 h 4439920"/>
              <a:gd name="connsiteX4" fmla="*/ 415108 w 1086928"/>
              <a:gd name="connsiteY4" fmla="*/ 383540 h 4439920"/>
              <a:gd name="connsiteX0" fmla="*/ 415108 w 1086928"/>
              <a:gd name="connsiteY0" fmla="*/ 383540 h 4439920"/>
              <a:gd name="connsiteX1" fmla="*/ 1086928 w 1086928"/>
              <a:gd name="connsiteY1" fmla="*/ 0 h 4439920"/>
              <a:gd name="connsiteX2" fmla="*/ 1086928 w 1086928"/>
              <a:gd name="connsiteY2" fmla="*/ 4439920 h 4439920"/>
              <a:gd name="connsiteX3" fmla="*/ 0 w 1086928"/>
              <a:gd name="connsiteY3" fmla="*/ 4439920 h 4439920"/>
              <a:gd name="connsiteX4" fmla="*/ 415108 w 1086928"/>
              <a:gd name="connsiteY4" fmla="*/ 383540 h 4439920"/>
              <a:gd name="connsiteX0" fmla="*/ 415108 w 1086928"/>
              <a:gd name="connsiteY0" fmla="*/ 298631 h 4355011"/>
              <a:gd name="connsiteX1" fmla="*/ 1086928 w 1086928"/>
              <a:gd name="connsiteY1" fmla="*/ 0 h 4355011"/>
              <a:gd name="connsiteX2" fmla="*/ 1086928 w 1086928"/>
              <a:gd name="connsiteY2" fmla="*/ 4355011 h 4355011"/>
              <a:gd name="connsiteX3" fmla="*/ 0 w 1086928"/>
              <a:gd name="connsiteY3" fmla="*/ 4355011 h 4355011"/>
              <a:gd name="connsiteX4" fmla="*/ 415108 w 1086928"/>
              <a:gd name="connsiteY4" fmla="*/ 298631 h 4355011"/>
              <a:gd name="connsiteX0" fmla="*/ 415108 w 1086928"/>
              <a:gd name="connsiteY0" fmla="*/ 298631 h 4355011"/>
              <a:gd name="connsiteX1" fmla="*/ 1086928 w 1086928"/>
              <a:gd name="connsiteY1" fmla="*/ 0 h 4355011"/>
              <a:gd name="connsiteX2" fmla="*/ 1086928 w 1086928"/>
              <a:gd name="connsiteY2" fmla="*/ 4355011 h 4355011"/>
              <a:gd name="connsiteX3" fmla="*/ 0 w 1086928"/>
              <a:gd name="connsiteY3" fmla="*/ 4355011 h 4355011"/>
              <a:gd name="connsiteX4" fmla="*/ 415108 w 1086928"/>
              <a:gd name="connsiteY4" fmla="*/ 298631 h 4355011"/>
              <a:gd name="connsiteX0" fmla="*/ 415108 w 1086928"/>
              <a:gd name="connsiteY0" fmla="*/ 298631 h 4355011"/>
              <a:gd name="connsiteX1" fmla="*/ 1086928 w 1086928"/>
              <a:gd name="connsiteY1" fmla="*/ 0 h 4355011"/>
              <a:gd name="connsiteX2" fmla="*/ 1086928 w 1086928"/>
              <a:gd name="connsiteY2" fmla="*/ 4355011 h 4355011"/>
              <a:gd name="connsiteX3" fmla="*/ 0 w 1086928"/>
              <a:gd name="connsiteY3" fmla="*/ 4355011 h 4355011"/>
              <a:gd name="connsiteX4" fmla="*/ 415108 w 1086928"/>
              <a:gd name="connsiteY4" fmla="*/ 298631 h 43550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6928" h="4355011">
                <a:moveTo>
                  <a:pt x="415108" y="298631"/>
                </a:moveTo>
                <a:cubicBezTo>
                  <a:pt x="717424" y="209972"/>
                  <a:pt x="849925" y="140910"/>
                  <a:pt x="1086928" y="0"/>
                </a:cubicBezTo>
                <a:lnTo>
                  <a:pt x="1086928" y="4355011"/>
                </a:lnTo>
                <a:lnTo>
                  <a:pt x="0" y="4355011"/>
                </a:lnTo>
                <a:lnTo>
                  <a:pt x="415108" y="298631"/>
                </a:lnTo>
                <a:close/>
              </a:path>
            </a:pathLst>
          </a:custGeom>
          <a:solidFill>
            <a:srgbClr val="FDB7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68D4108F-F591-9BDE-80D7-1AEB221B18BD}"/>
              </a:ext>
            </a:extLst>
          </p:cNvPr>
          <p:cNvSpPr/>
          <p:nvPr userDrawn="1"/>
        </p:nvSpPr>
        <p:spPr>
          <a:xfrm>
            <a:off x="10463841" y="2641600"/>
            <a:ext cx="1086928" cy="4216400"/>
          </a:xfrm>
          <a:custGeom>
            <a:avLst/>
            <a:gdLst>
              <a:gd name="connsiteX0" fmla="*/ 0 w 1086928"/>
              <a:gd name="connsiteY0" fmla="*/ 0 h 4439920"/>
              <a:gd name="connsiteX1" fmla="*/ 1086928 w 1086928"/>
              <a:gd name="connsiteY1" fmla="*/ 0 h 4439920"/>
              <a:gd name="connsiteX2" fmla="*/ 1086928 w 1086928"/>
              <a:gd name="connsiteY2" fmla="*/ 4439920 h 4439920"/>
              <a:gd name="connsiteX3" fmla="*/ 0 w 1086928"/>
              <a:gd name="connsiteY3" fmla="*/ 4439920 h 4439920"/>
              <a:gd name="connsiteX4" fmla="*/ 0 w 1086928"/>
              <a:gd name="connsiteY4" fmla="*/ 0 h 4439920"/>
              <a:gd name="connsiteX0" fmla="*/ 0 w 1086928"/>
              <a:gd name="connsiteY0" fmla="*/ 0 h 4439920"/>
              <a:gd name="connsiteX1" fmla="*/ 1086928 w 1086928"/>
              <a:gd name="connsiteY1" fmla="*/ 355600 h 4439920"/>
              <a:gd name="connsiteX2" fmla="*/ 1086928 w 1086928"/>
              <a:gd name="connsiteY2" fmla="*/ 4439920 h 4439920"/>
              <a:gd name="connsiteX3" fmla="*/ 0 w 1086928"/>
              <a:gd name="connsiteY3" fmla="*/ 4439920 h 4439920"/>
              <a:gd name="connsiteX4" fmla="*/ 0 w 1086928"/>
              <a:gd name="connsiteY4" fmla="*/ 0 h 443992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6928" h="4216400">
                <a:moveTo>
                  <a:pt x="0" y="0"/>
                </a:moveTo>
                <a:cubicBezTo>
                  <a:pt x="407302" y="271539"/>
                  <a:pt x="1054456" y="166430"/>
                  <a:pt x="1086928" y="132080"/>
                </a:cubicBezTo>
                <a:lnTo>
                  <a:pt x="1086928" y="4216400"/>
                </a:lnTo>
                <a:lnTo>
                  <a:pt x="0" y="4216400"/>
                </a:lnTo>
                <a:lnTo>
                  <a:pt x="0" y="0"/>
                </a:lnTo>
                <a:close/>
              </a:path>
            </a:pathLst>
          </a:custGeom>
          <a:solidFill>
            <a:srgbClr val="0049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5D86F71D-478E-885E-0A4E-ADDBBB005D3A}"/>
              </a:ext>
            </a:extLst>
          </p:cNvPr>
          <p:cNvSpPr/>
          <p:nvPr userDrawn="1"/>
        </p:nvSpPr>
        <p:spPr>
          <a:xfrm>
            <a:off x="9126747" y="-966159"/>
            <a:ext cx="4157932" cy="4157932"/>
          </a:xfrm>
          <a:prstGeom prst="ellipse">
            <a:avLst/>
          </a:prstGeom>
          <a:noFill/>
          <a:ln w="38100">
            <a:solidFill>
              <a:srgbClr val="FDB727"/>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B1BCD983-0430-833D-352D-03D25916B4DD}"/>
              </a:ext>
            </a:extLst>
          </p:cNvPr>
          <p:cNvSpPr/>
          <p:nvPr userDrawn="1"/>
        </p:nvSpPr>
        <p:spPr>
          <a:xfrm>
            <a:off x="8760220" y="-1391920"/>
            <a:ext cx="4978400" cy="4978400"/>
          </a:xfrm>
          <a:prstGeom prst="ellipse">
            <a:avLst/>
          </a:prstGeom>
          <a:noFill/>
          <a:ln w="38100">
            <a:solidFill>
              <a:srgbClr val="00499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44D0A848-0D3A-2E62-7487-93B4AEE35B78}"/>
              </a:ext>
            </a:extLst>
          </p:cNvPr>
          <p:cNvSpPr txBox="1"/>
          <p:nvPr userDrawn="1"/>
        </p:nvSpPr>
        <p:spPr>
          <a:xfrm>
            <a:off x="11644413" y="6350000"/>
            <a:ext cx="468319" cy="369332"/>
          </a:xfrm>
          <a:prstGeom prst="rect">
            <a:avLst/>
          </a:prstGeom>
          <a:noFill/>
        </p:spPr>
        <p:txBody>
          <a:bodyPr wrap="square" rtlCol="0">
            <a:spAutoFit/>
          </a:bodyPr>
          <a:lstStyle/>
          <a:p>
            <a:pPr algn="ctr"/>
            <a:fld id="{07C6654A-6295-4D64-AC00-2DE4176C9150}" type="slidenum">
              <a:rPr lang="en-US" smtClean="0">
                <a:solidFill>
                  <a:schemeClr val="bg1"/>
                </a:solidFill>
              </a:rPr>
              <a:t>‹#›</a:t>
            </a:fld>
            <a:endParaRPr lang="en-US">
              <a:solidFill>
                <a:schemeClr val="bg1"/>
              </a:solidFill>
            </a:endParaRPr>
          </a:p>
        </p:txBody>
      </p:sp>
      <p:pic>
        <p:nvPicPr>
          <p:cNvPr id="15" name="Picture 14">
            <a:extLst>
              <a:ext uri="{FF2B5EF4-FFF2-40B4-BE49-F238E27FC236}">
                <a16:creationId xmlns:a16="http://schemas.microsoft.com/office/drawing/2014/main" id="{54C64CE0-24E6-7B7D-F1E9-6E0A4F5209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638687" y="5973436"/>
            <a:ext cx="708520" cy="668914"/>
          </a:xfrm>
          <a:prstGeom prst="rect">
            <a:avLst/>
          </a:prstGeom>
        </p:spPr>
      </p:pic>
      <p:sp>
        <p:nvSpPr>
          <p:cNvPr id="16" name="TextBox 15">
            <a:extLst>
              <a:ext uri="{FF2B5EF4-FFF2-40B4-BE49-F238E27FC236}">
                <a16:creationId xmlns:a16="http://schemas.microsoft.com/office/drawing/2014/main" id="{CAFA6CF2-52D2-8318-003A-3B1116A06AFB}"/>
              </a:ext>
            </a:extLst>
          </p:cNvPr>
          <p:cNvSpPr txBox="1"/>
          <p:nvPr userDrawn="1"/>
        </p:nvSpPr>
        <p:spPr>
          <a:xfrm rot="5400000">
            <a:off x="10374893" y="4771096"/>
            <a:ext cx="3007357" cy="323165"/>
          </a:xfrm>
          <a:prstGeom prst="rect">
            <a:avLst/>
          </a:prstGeom>
          <a:noFill/>
        </p:spPr>
        <p:txBody>
          <a:bodyPr wrap="square" rtlCol="0">
            <a:spAutoFit/>
          </a:bodyPr>
          <a:lstStyle/>
          <a:p>
            <a:pPr algn="r"/>
            <a:r>
              <a:rPr lang="en-US" sz="1500" b="0" spc="0">
                <a:solidFill>
                  <a:schemeClr val="bg1"/>
                </a:solidFill>
                <a:latin typeface="+mj-lt"/>
              </a:rPr>
              <a:t>INDIANA DEPT. OF CHILD SERVICES</a:t>
            </a:r>
          </a:p>
        </p:txBody>
      </p:sp>
      <p:pic>
        <p:nvPicPr>
          <p:cNvPr id="2" name="Picture 1">
            <a:extLst>
              <a:ext uri="{FF2B5EF4-FFF2-40B4-BE49-F238E27FC236}">
                <a16:creationId xmlns:a16="http://schemas.microsoft.com/office/drawing/2014/main" id="{725CF7B1-FFCA-DA19-E07F-3CA7B051A0C2}"/>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26404" t="3232" r="9131" b="189"/>
          <a:stretch/>
        </p:blipFill>
        <p:spPr>
          <a:xfrm>
            <a:off x="9488193" y="-604713"/>
            <a:ext cx="3435039" cy="3435039"/>
          </a:xfrm>
          <a:prstGeom prst="ellipse">
            <a:avLst/>
          </a:prstGeom>
        </p:spPr>
      </p:pic>
    </p:spTree>
    <p:extLst>
      <p:ext uri="{BB962C8B-B14F-4D97-AF65-F5344CB8AC3E}">
        <p14:creationId xmlns:p14="http://schemas.microsoft.com/office/powerpoint/2010/main" val="13489175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p:cTn id="13" dur="1000" fill="hold"/>
                                        <p:tgtEl>
                                          <p:spTgt spid="9"/>
                                        </p:tgtEl>
                                        <p:attrNameLst>
                                          <p:attrName>ppt_w</p:attrName>
                                        </p:attrNameLst>
                                      </p:cBhvr>
                                      <p:tavLst>
                                        <p:tav tm="0">
                                          <p:val>
                                            <p:fltVal val="0"/>
                                          </p:val>
                                        </p:tav>
                                        <p:tav tm="100000">
                                          <p:val>
                                            <p:strVal val="#ppt_w"/>
                                          </p:val>
                                        </p:tav>
                                      </p:tavLst>
                                    </p:anim>
                                    <p:anim calcmode="lin" valueType="num">
                                      <p:cBhvr>
                                        <p:cTn id="14" dur="1000" fill="hold"/>
                                        <p:tgtEl>
                                          <p:spTgt spid="9"/>
                                        </p:tgtEl>
                                        <p:attrNameLst>
                                          <p:attrName>ppt_h</p:attrName>
                                        </p:attrNameLst>
                                      </p:cBhvr>
                                      <p:tavLst>
                                        <p:tav tm="0">
                                          <p:val>
                                            <p:fltVal val="0"/>
                                          </p:val>
                                        </p:tav>
                                        <p:tav tm="100000">
                                          <p:val>
                                            <p:strVal val="#ppt_h"/>
                                          </p:val>
                                        </p:tav>
                                      </p:tavLst>
                                    </p:anim>
                                    <p:anim calcmode="lin" valueType="num">
                                      <p:cBhvr>
                                        <p:cTn id="15" dur="1000" fill="hold"/>
                                        <p:tgtEl>
                                          <p:spTgt spid="9"/>
                                        </p:tgtEl>
                                        <p:attrNameLst>
                                          <p:attrName>style.rotation</p:attrName>
                                        </p:attrNameLst>
                                      </p:cBhvr>
                                      <p:tavLst>
                                        <p:tav tm="0">
                                          <p:val>
                                            <p:fltVal val="90"/>
                                          </p:val>
                                        </p:tav>
                                        <p:tav tm="100000">
                                          <p:val>
                                            <p:fltVal val="0"/>
                                          </p:val>
                                        </p:tav>
                                      </p:tavLst>
                                    </p:anim>
                                    <p:animEffect transition="in" filter="fade">
                                      <p:cBhvr>
                                        <p:cTn id="16" dur="1000"/>
                                        <p:tgtEl>
                                          <p:spTgt spid="9"/>
                                        </p:tgtEl>
                                      </p:cBhvr>
                                    </p:animEffect>
                                  </p:childTnLst>
                                </p:cTn>
                              </p:par>
                              <p:par>
                                <p:cTn id="17" presetID="2" presetClass="entr" presetSubtype="4"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additive="base">
                                        <p:cTn id="23" dur="500" fill="hold"/>
                                        <p:tgtEl>
                                          <p:spTgt spid="7"/>
                                        </p:tgtEl>
                                        <p:attrNameLst>
                                          <p:attrName>ppt_x</p:attrName>
                                        </p:attrNameLst>
                                      </p:cBhvr>
                                      <p:tavLst>
                                        <p:tav tm="0">
                                          <p:val>
                                            <p:strVal val="#ppt_x"/>
                                          </p:val>
                                        </p:tav>
                                        <p:tav tm="100000">
                                          <p:val>
                                            <p:strVal val="#ppt_x"/>
                                          </p:val>
                                        </p:tav>
                                      </p:tavLst>
                                    </p:anim>
                                    <p:anim calcmode="lin" valueType="num">
                                      <p:cBhvr additive="base">
                                        <p:cTn id="24" dur="500" fill="hold"/>
                                        <p:tgtEl>
                                          <p:spTgt spid="7"/>
                                        </p:tgtEl>
                                        <p:attrNameLst>
                                          <p:attrName>ppt_y</p:attrName>
                                        </p:attrNameLst>
                                      </p:cBhvr>
                                      <p:tavLst>
                                        <p:tav tm="0">
                                          <p:val>
                                            <p:strVal val="1+#ppt_h/2"/>
                                          </p:val>
                                        </p:tav>
                                        <p:tav tm="100000">
                                          <p:val>
                                            <p:strVal val="#ppt_y"/>
                                          </p:val>
                                        </p:tav>
                                      </p:tavLst>
                                    </p:anim>
                                  </p:childTnLst>
                                </p:cTn>
                              </p:par>
                              <p:par>
                                <p:cTn id="25" presetID="6" presetClass="entr" presetSubtype="32" fill="hold" nodeType="with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circle(out)">
                                      <p:cBhvr>
                                        <p:cTn id="2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4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6AB55C3-2397-C704-9607-A5B71B212236}"/>
              </a:ext>
            </a:extLst>
          </p:cNvPr>
          <p:cNvSpPr/>
          <p:nvPr userDrawn="1"/>
        </p:nvSpPr>
        <p:spPr>
          <a:xfrm>
            <a:off x="11119449" y="2502989"/>
            <a:ext cx="1086928" cy="4355011"/>
          </a:xfrm>
          <a:custGeom>
            <a:avLst/>
            <a:gdLst>
              <a:gd name="connsiteX0" fmla="*/ 0 w 1086928"/>
              <a:gd name="connsiteY0" fmla="*/ 0 h 4439920"/>
              <a:gd name="connsiteX1" fmla="*/ 1086928 w 1086928"/>
              <a:gd name="connsiteY1" fmla="*/ 0 h 4439920"/>
              <a:gd name="connsiteX2" fmla="*/ 1086928 w 1086928"/>
              <a:gd name="connsiteY2" fmla="*/ 4439920 h 4439920"/>
              <a:gd name="connsiteX3" fmla="*/ 0 w 1086928"/>
              <a:gd name="connsiteY3" fmla="*/ 4439920 h 4439920"/>
              <a:gd name="connsiteX4" fmla="*/ 0 w 1086928"/>
              <a:gd name="connsiteY4" fmla="*/ 0 h 4439920"/>
              <a:gd name="connsiteX0" fmla="*/ 375920 w 1086928"/>
              <a:gd name="connsiteY0" fmla="*/ 406400 h 4439920"/>
              <a:gd name="connsiteX1" fmla="*/ 1086928 w 1086928"/>
              <a:gd name="connsiteY1" fmla="*/ 0 h 4439920"/>
              <a:gd name="connsiteX2" fmla="*/ 1086928 w 1086928"/>
              <a:gd name="connsiteY2" fmla="*/ 4439920 h 4439920"/>
              <a:gd name="connsiteX3" fmla="*/ 0 w 1086928"/>
              <a:gd name="connsiteY3" fmla="*/ 4439920 h 4439920"/>
              <a:gd name="connsiteX4" fmla="*/ 375920 w 1086928"/>
              <a:gd name="connsiteY4" fmla="*/ 406400 h 4439920"/>
              <a:gd name="connsiteX0" fmla="*/ 415108 w 1086928"/>
              <a:gd name="connsiteY0" fmla="*/ 383540 h 4439920"/>
              <a:gd name="connsiteX1" fmla="*/ 1086928 w 1086928"/>
              <a:gd name="connsiteY1" fmla="*/ 0 h 4439920"/>
              <a:gd name="connsiteX2" fmla="*/ 1086928 w 1086928"/>
              <a:gd name="connsiteY2" fmla="*/ 4439920 h 4439920"/>
              <a:gd name="connsiteX3" fmla="*/ 0 w 1086928"/>
              <a:gd name="connsiteY3" fmla="*/ 4439920 h 4439920"/>
              <a:gd name="connsiteX4" fmla="*/ 415108 w 1086928"/>
              <a:gd name="connsiteY4" fmla="*/ 383540 h 4439920"/>
              <a:gd name="connsiteX0" fmla="*/ 415108 w 1086928"/>
              <a:gd name="connsiteY0" fmla="*/ 383540 h 4439920"/>
              <a:gd name="connsiteX1" fmla="*/ 1086928 w 1086928"/>
              <a:gd name="connsiteY1" fmla="*/ 0 h 4439920"/>
              <a:gd name="connsiteX2" fmla="*/ 1086928 w 1086928"/>
              <a:gd name="connsiteY2" fmla="*/ 4439920 h 4439920"/>
              <a:gd name="connsiteX3" fmla="*/ 0 w 1086928"/>
              <a:gd name="connsiteY3" fmla="*/ 4439920 h 4439920"/>
              <a:gd name="connsiteX4" fmla="*/ 415108 w 1086928"/>
              <a:gd name="connsiteY4" fmla="*/ 383540 h 4439920"/>
              <a:gd name="connsiteX0" fmla="*/ 415108 w 1086928"/>
              <a:gd name="connsiteY0" fmla="*/ 383540 h 4439920"/>
              <a:gd name="connsiteX1" fmla="*/ 1086928 w 1086928"/>
              <a:gd name="connsiteY1" fmla="*/ 0 h 4439920"/>
              <a:gd name="connsiteX2" fmla="*/ 1086928 w 1086928"/>
              <a:gd name="connsiteY2" fmla="*/ 4439920 h 4439920"/>
              <a:gd name="connsiteX3" fmla="*/ 0 w 1086928"/>
              <a:gd name="connsiteY3" fmla="*/ 4439920 h 4439920"/>
              <a:gd name="connsiteX4" fmla="*/ 415108 w 1086928"/>
              <a:gd name="connsiteY4" fmla="*/ 383540 h 4439920"/>
              <a:gd name="connsiteX0" fmla="*/ 415108 w 1086928"/>
              <a:gd name="connsiteY0" fmla="*/ 298631 h 4355011"/>
              <a:gd name="connsiteX1" fmla="*/ 1086928 w 1086928"/>
              <a:gd name="connsiteY1" fmla="*/ 0 h 4355011"/>
              <a:gd name="connsiteX2" fmla="*/ 1086928 w 1086928"/>
              <a:gd name="connsiteY2" fmla="*/ 4355011 h 4355011"/>
              <a:gd name="connsiteX3" fmla="*/ 0 w 1086928"/>
              <a:gd name="connsiteY3" fmla="*/ 4355011 h 4355011"/>
              <a:gd name="connsiteX4" fmla="*/ 415108 w 1086928"/>
              <a:gd name="connsiteY4" fmla="*/ 298631 h 4355011"/>
              <a:gd name="connsiteX0" fmla="*/ 415108 w 1086928"/>
              <a:gd name="connsiteY0" fmla="*/ 298631 h 4355011"/>
              <a:gd name="connsiteX1" fmla="*/ 1086928 w 1086928"/>
              <a:gd name="connsiteY1" fmla="*/ 0 h 4355011"/>
              <a:gd name="connsiteX2" fmla="*/ 1086928 w 1086928"/>
              <a:gd name="connsiteY2" fmla="*/ 4355011 h 4355011"/>
              <a:gd name="connsiteX3" fmla="*/ 0 w 1086928"/>
              <a:gd name="connsiteY3" fmla="*/ 4355011 h 4355011"/>
              <a:gd name="connsiteX4" fmla="*/ 415108 w 1086928"/>
              <a:gd name="connsiteY4" fmla="*/ 298631 h 4355011"/>
              <a:gd name="connsiteX0" fmla="*/ 415108 w 1086928"/>
              <a:gd name="connsiteY0" fmla="*/ 298631 h 4355011"/>
              <a:gd name="connsiteX1" fmla="*/ 1086928 w 1086928"/>
              <a:gd name="connsiteY1" fmla="*/ 0 h 4355011"/>
              <a:gd name="connsiteX2" fmla="*/ 1086928 w 1086928"/>
              <a:gd name="connsiteY2" fmla="*/ 4355011 h 4355011"/>
              <a:gd name="connsiteX3" fmla="*/ 0 w 1086928"/>
              <a:gd name="connsiteY3" fmla="*/ 4355011 h 4355011"/>
              <a:gd name="connsiteX4" fmla="*/ 415108 w 1086928"/>
              <a:gd name="connsiteY4" fmla="*/ 298631 h 43550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6928" h="4355011">
                <a:moveTo>
                  <a:pt x="415108" y="298631"/>
                </a:moveTo>
                <a:cubicBezTo>
                  <a:pt x="717424" y="209972"/>
                  <a:pt x="849925" y="140910"/>
                  <a:pt x="1086928" y="0"/>
                </a:cubicBezTo>
                <a:lnTo>
                  <a:pt x="1086928" y="4355011"/>
                </a:lnTo>
                <a:lnTo>
                  <a:pt x="0" y="4355011"/>
                </a:lnTo>
                <a:lnTo>
                  <a:pt x="415108" y="298631"/>
                </a:lnTo>
                <a:close/>
              </a:path>
            </a:pathLst>
          </a:custGeom>
          <a:solidFill>
            <a:srgbClr val="FDB7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68D4108F-F591-9BDE-80D7-1AEB221B18BD}"/>
              </a:ext>
            </a:extLst>
          </p:cNvPr>
          <p:cNvSpPr/>
          <p:nvPr userDrawn="1"/>
        </p:nvSpPr>
        <p:spPr>
          <a:xfrm>
            <a:off x="10463841" y="2641600"/>
            <a:ext cx="1086928" cy="4216400"/>
          </a:xfrm>
          <a:custGeom>
            <a:avLst/>
            <a:gdLst>
              <a:gd name="connsiteX0" fmla="*/ 0 w 1086928"/>
              <a:gd name="connsiteY0" fmla="*/ 0 h 4439920"/>
              <a:gd name="connsiteX1" fmla="*/ 1086928 w 1086928"/>
              <a:gd name="connsiteY1" fmla="*/ 0 h 4439920"/>
              <a:gd name="connsiteX2" fmla="*/ 1086928 w 1086928"/>
              <a:gd name="connsiteY2" fmla="*/ 4439920 h 4439920"/>
              <a:gd name="connsiteX3" fmla="*/ 0 w 1086928"/>
              <a:gd name="connsiteY3" fmla="*/ 4439920 h 4439920"/>
              <a:gd name="connsiteX4" fmla="*/ 0 w 1086928"/>
              <a:gd name="connsiteY4" fmla="*/ 0 h 4439920"/>
              <a:gd name="connsiteX0" fmla="*/ 0 w 1086928"/>
              <a:gd name="connsiteY0" fmla="*/ 0 h 4439920"/>
              <a:gd name="connsiteX1" fmla="*/ 1086928 w 1086928"/>
              <a:gd name="connsiteY1" fmla="*/ 355600 h 4439920"/>
              <a:gd name="connsiteX2" fmla="*/ 1086928 w 1086928"/>
              <a:gd name="connsiteY2" fmla="*/ 4439920 h 4439920"/>
              <a:gd name="connsiteX3" fmla="*/ 0 w 1086928"/>
              <a:gd name="connsiteY3" fmla="*/ 4439920 h 4439920"/>
              <a:gd name="connsiteX4" fmla="*/ 0 w 1086928"/>
              <a:gd name="connsiteY4" fmla="*/ 0 h 443992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 name="connsiteX0" fmla="*/ 0 w 1086928"/>
              <a:gd name="connsiteY0" fmla="*/ 0 h 4216400"/>
              <a:gd name="connsiteX1" fmla="*/ 1086928 w 1086928"/>
              <a:gd name="connsiteY1" fmla="*/ 132080 h 4216400"/>
              <a:gd name="connsiteX2" fmla="*/ 1086928 w 1086928"/>
              <a:gd name="connsiteY2" fmla="*/ 4216400 h 4216400"/>
              <a:gd name="connsiteX3" fmla="*/ 0 w 1086928"/>
              <a:gd name="connsiteY3" fmla="*/ 4216400 h 4216400"/>
              <a:gd name="connsiteX4" fmla="*/ 0 w 1086928"/>
              <a:gd name="connsiteY4" fmla="*/ 0 h 4216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6928" h="4216400">
                <a:moveTo>
                  <a:pt x="0" y="0"/>
                </a:moveTo>
                <a:cubicBezTo>
                  <a:pt x="407302" y="271539"/>
                  <a:pt x="1054456" y="166430"/>
                  <a:pt x="1086928" y="132080"/>
                </a:cubicBezTo>
                <a:lnTo>
                  <a:pt x="1086928" y="4216400"/>
                </a:lnTo>
                <a:lnTo>
                  <a:pt x="0" y="4216400"/>
                </a:lnTo>
                <a:lnTo>
                  <a:pt x="0" y="0"/>
                </a:lnTo>
                <a:close/>
              </a:path>
            </a:pathLst>
          </a:custGeom>
          <a:solidFill>
            <a:srgbClr val="0049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5D86F71D-478E-885E-0A4E-ADDBBB005D3A}"/>
              </a:ext>
            </a:extLst>
          </p:cNvPr>
          <p:cNvSpPr/>
          <p:nvPr userDrawn="1"/>
        </p:nvSpPr>
        <p:spPr>
          <a:xfrm>
            <a:off x="9126747" y="-966159"/>
            <a:ext cx="4157932" cy="4157932"/>
          </a:xfrm>
          <a:prstGeom prst="ellipse">
            <a:avLst/>
          </a:prstGeom>
          <a:noFill/>
          <a:ln w="38100">
            <a:solidFill>
              <a:srgbClr val="FDB727"/>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B1BCD983-0430-833D-352D-03D25916B4DD}"/>
              </a:ext>
            </a:extLst>
          </p:cNvPr>
          <p:cNvSpPr/>
          <p:nvPr userDrawn="1"/>
        </p:nvSpPr>
        <p:spPr>
          <a:xfrm>
            <a:off x="8760220" y="-1391920"/>
            <a:ext cx="4978400" cy="4978400"/>
          </a:xfrm>
          <a:prstGeom prst="ellipse">
            <a:avLst/>
          </a:prstGeom>
          <a:noFill/>
          <a:ln w="38100">
            <a:solidFill>
              <a:srgbClr val="00499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44D0A848-0D3A-2E62-7487-93B4AEE35B78}"/>
              </a:ext>
            </a:extLst>
          </p:cNvPr>
          <p:cNvSpPr txBox="1"/>
          <p:nvPr userDrawn="1"/>
        </p:nvSpPr>
        <p:spPr>
          <a:xfrm>
            <a:off x="11644413" y="6350000"/>
            <a:ext cx="468319" cy="369332"/>
          </a:xfrm>
          <a:prstGeom prst="rect">
            <a:avLst/>
          </a:prstGeom>
          <a:noFill/>
        </p:spPr>
        <p:txBody>
          <a:bodyPr wrap="square" rtlCol="0">
            <a:spAutoFit/>
          </a:bodyPr>
          <a:lstStyle/>
          <a:p>
            <a:pPr algn="ctr"/>
            <a:fld id="{D26E6163-9367-4160-8D15-715BBC4B8EAA}" type="slidenum">
              <a:rPr lang="en-US" smtClean="0">
                <a:solidFill>
                  <a:schemeClr val="bg1"/>
                </a:solidFill>
              </a:rPr>
              <a:t>‹#›</a:t>
            </a:fld>
            <a:endParaRPr lang="en-US">
              <a:solidFill>
                <a:schemeClr val="bg1"/>
              </a:solidFill>
            </a:endParaRPr>
          </a:p>
        </p:txBody>
      </p:sp>
      <p:pic>
        <p:nvPicPr>
          <p:cNvPr id="15" name="Picture 14">
            <a:extLst>
              <a:ext uri="{FF2B5EF4-FFF2-40B4-BE49-F238E27FC236}">
                <a16:creationId xmlns:a16="http://schemas.microsoft.com/office/drawing/2014/main" id="{54C64CE0-24E6-7B7D-F1E9-6E0A4F5209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638687" y="5973436"/>
            <a:ext cx="708520" cy="668914"/>
          </a:xfrm>
          <a:prstGeom prst="rect">
            <a:avLst/>
          </a:prstGeom>
        </p:spPr>
      </p:pic>
      <p:sp>
        <p:nvSpPr>
          <p:cNvPr id="16" name="TextBox 15">
            <a:extLst>
              <a:ext uri="{FF2B5EF4-FFF2-40B4-BE49-F238E27FC236}">
                <a16:creationId xmlns:a16="http://schemas.microsoft.com/office/drawing/2014/main" id="{CAFA6CF2-52D2-8318-003A-3B1116A06AFB}"/>
              </a:ext>
            </a:extLst>
          </p:cNvPr>
          <p:cNvSpPr txBox="1"/>
          <p:nvPr userDrawn="1"/>
        </p:nvSpPr>
        <p:spPr>
          <a:xfrm rot="5400000">
            <a:off x="10374893" y="4771096"/>
            <a:ext cx="3007357" cy="323165"/>
          </a:xfrm>
          <a:prstGeom prst="rect">
            <a:avLst/>
          </a:prstGeom>
          <a:noFill/>
        </p:spPr>
        <p:txBody>
          <a:bodyPr wrap="square" rtlCol="0">
            <a:spAutoFit/>
          </a:bodyPr>
          <a:lstStyle/>
          <a:p>
            <a:pPr algn="r"/>
            <a:r>
              <a:rPr lang="en-US" sz="1500" b="0" spc="0">
                <a:solidFill>
                  <a:schemeClr val="bg1"/>
                </a:solidFill>
                <a:latin typeface="+mj-lt"/>
              </a:rPr>
              <a:t>INDIANA DEPT. OF CHILD SERVICES</a:t>
            </a:r>
          </a:p>
        </p:txBody>
      </p:sp>
      <p:pic>
        <p:nvPicPr>
          <p:cNvPr id="2" name="Picture 1">
            <a:extLst>
              <a:ext uri="{FF2B5EF4-FFF2-40B4-BE49-F238E27FC236}">
                <a16:creationId xmlns:a16="http://schemas.microsoft.com/office/drawing/2014/main" id="{C7A55092-0C21-4516-36FD-3DCDCEC7F38B}"/>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14286" t="-8142" r="14286" b="8142"/>
          <a:stretch/>
        </p:blipFill>
        <p:spPr>
          <a:xfrm>
            <a:off x="9488193" y="-604713"/>
            <a:ext cx="3435039" cy="3435039"/>
          </a:xfrm>
          <a:prstGeom prst="ellipse">
            <a:avLst/>
          </a:prstGeom>
        </p:spPr>
      </p:pic>
    </p:spTree>
    <p:extLst>
      <p:ext uri="{BB962C8B-B14F-4D97-AF65-F5344CB8AC3E}">
        <p14:creationId xmlns:p14="http://schemas.microsoft.com/office/powerpoint/2010/main" val="31769715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p:cTn id="13" dur="1000" fill="hold"/>
                                        <p:tgtEl>
                                          <p:spTgt spid="9"/>
                                        </p:tgtEl>
                                        <p:attrNameLst>
                                          <p:attrName>ppt_w</p:attrName>
                                        </p:attrNameLst>
                                      </p:cBhvr>
                                      <p:tavLst>
                                        <p:tav tm="0">
                                          <p:val>
                                            <p:fltVal val="0"/>
                                          </p:val>
                                        </p:tav>
                                        <p:tav tm="100000">
                                          <p:val>
                                            <p:strVal val="#ppt_w"/>
                                          </p:val>
                                        </p:tav>
                                      </p:tavLst>
                                    </p:anim>
                                    <p:anim calcmode="lin" valueType="num">
                                      <p:cBhvr>
                                        <p:cTn id="14" dur="1000" fill="hold"/>
                                        <p:tgtEl>
                                          <p:spTgt spid="9"/>
                                        </p:tgtEl>
                                        <p:attrNameLst>
                                          <p:attrName>ppt_h</p:attrName>
                                        </p:attrNameLst>
                                      </p:cBhvr>
                                      <p:tavLst>
                                        <p:tav tm="0">
                                          <p:val>
                                            <p:fltVal val="0"/>
                                          </p:val>
                                        </p:tav>
                                        <p:tav tm="100000">
                                          <p:val>
                                            <p:strVal val="#ppt_h"/>
                                          </p:val>
                                        </p:tav>
                                      </p:tavLst>
                                    </p:anim>
                                    <p:anim calcmode="lin" valueType="num">
                                      <p:cBhvr>
                                        <p:cTn id="15" dur="1000" fill="hold"/>
                                        <p:tgtEl>
                                          <p:spTgt spid="9"/>
                                        </p:tgtEl>
                                        <p:attrNameLst>
                                          <p:attrName>style.rotation</p:attrName>
                                        </p:attrNameLst>
                                      </p:cBhvr>
                                      <p:tavLst>
                                        <p:tav tm="0">
                                          <p:val>
                                            <p:fltVal val="90"/>
                                          </p:val>
                                        </p:tav>
                                        <p:tav tm="100000">
                                          <p:val>
                                            <p:fltVal val="0"/>
                                          </p:val>
                                        </p:tav>
                                      </p:tavLst>
                                    </p:anim>
                                    <p:animEffect transition="in" filter="fade">
                                      <p:cBhvr>
                                        <p:cTn id="16" dur="1000"/>
                                        <p:tgtEl>
                                          <p:spTgt spid="9"/>
                                        </p:tgtEl>
                                      </p:cBhvr>
                                    </p:animEffect>
                                  </p:childTnLst>
                                </p:cTn>
                              </p:par>
                              <p:par>
                                <p:cTn id="17" presetID="2" presetClass="entr" presetSubtype="4"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additive="base">
                                        <p:cTn id="23" dur="500" fill="hold"/>
                                        <p:tgtEl>
                                          <p:spTgt spid="7"/>
                                        </p:tgtEl>
                                        <p:attrNameLst>
                                          <p:attrName>ppt_x</p:attrName>
                                        </p:attrNameLst>
                                      </p:cBhvr>
                                      <p:tavLst>
                                        <p:tav tm="0">
                                          <p:val>
                                            <p:strVal val="#ppt_x"/>
                                          </p:val>
                                        </p:tav>
                                        <p:tav tm="100000">
                                          <p:val>
                                            <p:strVal val="#ppt_x"/>
                                          </p:val>
                                        </p:tav>
                                      </p:tavLst>
                                    </p:anim>
                                    <p:anim calcmode="lin" valueType="num">
                                      <p:cBhvr additive="base">
                                        <p:cTn id="24" dur="500" fill="hold"/>
                                        <p:tgtEl>
                                          <p:spTgt spid="7"/>
                                        </p:tgtEl>
                                        <p:attrNameLst>
                                          <p:attrName>ppt_y</p:attrName>
                                        </p:attrNameLst>
                                      </p:cBhvr>
                                      <p:tavLst>
                                        <p:tav tm="0">
                                          <p:val>
                                            <p:strVal val="1+#ppt_h/2"/>
                                          </p:val>
                                        </p:tav>
                                        <p:tav tm="100000">
                                          <p:val>
                                            <p:strVal val="#ppt_y"/>
                                          </p:val>
                                        </p:tav>
                                      </p:tavLst>
                                    </p:anim>
                                  </p:childTnLst>
                                </p:cTn>
                              </p:par>
                              <p:par>
                                <p:cTn id="25" presetID="6" presetClass="entr" presetSubtype="32" fill="hold" nodeType="with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circle(out)">
                                      <p:cBhvr>
                                        <p:cTn id="2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bg1"/>
        </a:solidFill>
        <a:effectLst/>
      </p:bgPr>
    </p:bg>
    <p:spTree>
      <p:nvGrpSpPr>
        <p:cNvPr id="1" name=""/>
        <p:cNvGrpSpPr/>
        <p:nvPr/>
      </p:nvGrpSpPr>
      <p:grpSpPr>
        <a:xfrm>
          <a:off x="0" y="0"/>
          <a:ext cx="0" cy="0"/>
          <a:chOff x="0" y="0"/>
          <a:chExt cx="0" cy="0"/>
        </a:xfrm>
      </p:grpSpPr>
      <p:sp>
        <p:nvSpPr>
          <p:cNvPr id="49" name="Graphic 45">
            <a:extLst>
              <a:ext uri="{FF2B5EF4-FFF2-40B4-BE49-F238E27FC236}">
                <a16:creationId xmlns:a16="http://schemas.microsoft.com/office/drawing/2014/main" id="{92ABFDAB-8E2B-39DA-B0D0-4B6B223BF735}"/>
              </a:ext>
            </a:extLst>
          </p:cNvPr>
          <p:cNvSpPr/>
          <p:nvPr/>
        </p:nvSpPr>
        <p:spPr>
          <a:xfrm>
            <a:off x="6744189" y="4102182"/>
            <a:ext cx="4988316" cy="1982732"/>
          </a:xfrm>
          <a:custGeom>
            <a:avLst/>
            <a:gdLst>
              <a:gd name="connsiteX0" fmla="*/ 5132200 w 5132199"/>
              <a:gd name="connsiteY0" fmla="*/ 1286210 h 2039922"/>
              <a:gd name="connsiteX1" fmla="*/ 5132200 w 5132199"/>
              <a:gd name="connsiteY1" fmla="*/ 0 h 2039922"/>
              <a:gd name="connsiteX2" fmla="*/ 0 w 5132199"/>
              <a:gd name="connsiteY2" fmla="*/ 0 h 2039922"/>
              <a:gd name="connsiteX3" fmla="*/ 0 w 5132199"/>
              <a:gd name="connsiteY3" fmla="*/ 1286210 h 2039922"/>
              <a:gd name="connsiteX4" fmla="*/ 2338564 w 5132199"/>
              <a:gd name="connsiteY4" fmla="*/ 1286210 h 2039922"/>
              <a:gd name="connsiteX5" fmla="*/ 2338564 w 5132199"/>
              <a:gd name="connsiteY5" fmla="*/ 1584851 h 2039922"/>
              <a:gd name="connsiteX6" fmla="*/ 2111028 w 5132199"/>
              <a:gd name="connsiteY6" fmla="*/ 1584851 h 2039922"/>
              <a:gd name="connsiteX7" fmla="*/ 2566100 w 5132199"/>
              <a:gd name="connsiteY7" fmla="*/ 2039923 h 2039922"/>
              <a:gd name="connsiteX8" fmla="*/ 3021172 w 5132199"/>
              <a:gd name="connsiteY8" fmla="*/ 1584851 h 2039922"/>
              <a:gd name="connsiteX9" fmla="*/ 2793636 w 5132199"/>
              <a:gd name="connsiteY9" fmla="*/ 1584851 h 2039922"/>
              <a:gd name="connsiteX10" fmla="*/ 2793636 w 5132199"/>
              <a:gd name="connsiteY10" fmla="*/ 1286210 h 2039922"/>
              <a:gd name="connsiteX11" fmla="*/ 5132200 w 5132199"/>
              <a:gd name="connsiteY11" fmla="*/ 1286210 h 2039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132199" h="2039922">
                <a:moveTo>
                  <a:pt x="5132200" y="1286210"/>
                </a:moveTo>
                <a:lnTo>
                  <a:pt x="5132200" y="0"/>
                </a:lnTo>
                <a:lnTo>
                  <a:pt x="0" y="0"/>
                </a:lnTo>
                <a:lnTo>
                  <a:pt x="0" y="1286210"/>
                </a:lnTo>
                <a:lnTo>
                  <a:pt x="2338564" y="1286210"/>
                </a:lnTo>
                <a:lnTo>
                  <a:pt x="2338564" y="1584851"/>
                </a:lnTo>
                <a:lnTo>
                  <a:pt x="2111028" y="1584851"/>
                </a:lnTo>
                <a:lnTo>
                  <a:pt x="2566100" y="2039923"/>
                </a:lnTo>
                <a:lnTo>
                  <a:pt x="3021172" y="1584851"/>
                </a:lnTo>
                <a:lnTo>
                  <a:pt x="2793636" y="1584851"/>
                </a:lnTo>
                <a:lnTo>
                  <a:pt x="2793636" y="1286210"/>
                </a:lnTo>
                <a:lnTo>
                  <a:pt x="5132200" y="1286210"/>
                </a:lnTo>
                <a:close/>
              </a:path>
            </a:pathLst>
          </a:custGeom>
          <a:solidFill>
            <a:schemeClr val="bg1">
              <a:lumMod val="65000"/>
            </a:schemeClr>
          </a:solidFill>
          <a:ln w="57150" cap="flat">
            <a:solidFill>
              <a:schemeClr val="bg1"/>
            </a:solidFill>
            <a:prstDash val="solid"/>
            <a:miter/>
          </a:ln>
        </p:spPr>
        <p:txBody>
          <a:bodyPr rtlCol="0" anchor="ctr"/>
          <a:lstStyle/>
          <a:p>
            <a:endParaRPr lang="en-US"/>
          </a:p>
        </p:txBody>
      </p:sp>
      <p:sp>
        <p:nvSpPr>
          <p:cNvPr id="47" name="Graphic 44">
            <a:extLst>
              <a:ext uri="{FF2B5EF4-FFF2-40B4-BE49-F238E27FC236}">
                <a16:creationId xmlns:a16="http://schemas.microsoft.com/office/drawing/2014/main" id="{F1E9930F-DCBD-7098-038B-C775753389F0}"/>
              </a:ext>
            </a:extLst>
          </p:cNvPr>
          <p:cNvSpPr/>
          <p:nvPr/>
        </p:nvSpPr>
        <p:spPr>
          <a:xfrm>
            <a:off x="6744189" y="2308786"/>
            <a:ext cx="4988316" cy="1982732"/>
          </a:xfrm>
          <a:custGeom>
            <a:avLst/>
            <a:gdLst>
              <a:gd name="connsiteX0" fmla="*/ 5132200 w 5132199"/>
              <a:gd name="connsiteY0" fmla="*/ 1286210 h 2039922"/>
              <a:gd name="connsiteX1" fmla="*/ 5132200 w 5132199"/>
              <a:gd name="connsiteY1" fmla="*/ 0 h 2039922"/>
              <a:gd name="connsiteX2" fmla="*/ 0 w 5132199"/>
              <a:gd name="connsiteY2" fmla="*/ 0 h 2039922"/>
              <a:gd name="connsiteX3" fmla="*/ 0 w 5132199"/>
              <a:gd name="connsiteY3" fmla="*/ 1286210 h 2039922"/>
              <a:gd name="connsiteX4" fmla="*/ 2338564 w 5132199"/>
              <a:gd name="connsiteY4" fmla="*/ 1286210 h 2039922"/>
              <a:gd name="connsiteX5" fmla="*/ 2338564 w 5132199"/>
              <a:gd name="connsiteY5" fmla="*/ 1584851 h 2039922"/>
              <a:gd name="connsiteX6" fmla="*/ 2111028 w 5132199"/>
              <a:gd name="connsiteY6" fmla="*/ 1584851 h 2039922"/>
              <a:gd name="connsiteX7" fmla="*/ 2566100 w 5132199"/>
              <a:gd name="connsiteY7" fmla="*/ 2039923 h 2039922"/>
              <a:gd name="connsiteX8" fmla="*/ 3021172 w 5132199"/>
              <a:gd name="connsiteY8" fmla="*/ 1584851 h 2039922"/>
              <a:gd name="connsiteX9" fmla="*/ 2793636 w 5132199"/>
              <a:gd name="connsiteY9" fmla="*/ 1584851 h 2039922"/>
              <a:gd name="connsiteX10" fmla="*/ 2793636 w 5132199"/>
              <a:gd name="connsiteY10" fmla="*/ 1286210 h 2039922"/>
              <a:gd name="connsiteX11" fmla="*/ 5132200 w 5132199"/>
              <a:gd name="connsiteY11" fmla="*/ 1286210 h 2039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132199" h="2039922">
                <a:moveTo>
                  <a:pt x="5132200" y="1286210"/>
                </a:moveTo>
                <a:lnTo>
                  <a:pt x="5132200" y="0"/>
                </a:lnTo>
                <a:lnTo>
                  <a:pt x="0" y="0"/>
                </a:lnTo>
                <a:lnTo>
                  <a:pt x="0" y="1286210"/>
                </a:lnTo>
                <a:lnTo>
                  <a:pt x="2338564" y="1286210"/>
                </a:lnTo>
                <a:lnTo>
                  <a:pt x="2338564" y="1584851"/>
                </a:lnTo>
                <a:lnTo>
                  <a:pt x="2111028" y="1584851"/>
                </a:lnTo>
                <a:lnTo>
                  <a:pt x="2566100" y="2039923"/>
                </a:lnTo>
                <a:lnTo>
                  <a:pt x="3021172" y="1584851"/>
                </a:lnTo>
                <a:lnTo>
                  <a:pt x="2793636" y="1584851"/>
                </a:lnTo>
                <a:lnTo>
                  <a:pt x="2793636" y="1286210"/>
                </a:lnTo>
                <a:lnTo>
                  <a:pt x="5132200" y="1286210"/>
                </a:lnTo>
                <a:close/>
              </a:path>
            </a:pathLst>
          </a:custGeom>
          <a:solidFill>
            <a:srgbClr val="FDB727"/>
          </a:solidFill>
          <a:ln w="57150" cap="flat">
            <a:solidFill>
              <a:schemeClr val="bg1"/>
            </a:solidFill>
            <a:prstDash val="solid"/>
            <a:miter/>
          </a:ln>
        </p:spPr>
        <p:txBody>
          <a:bodyPr rtlCol="0" anchor="ctr"/>
          <a:lstStyle/>
          <a:p>
            <a:endParaRPr lang="en-US"/>
          </a:p>
        </p:txBody>
      </p:sp>
      <p:sp>
        <p:nvSpPr>
          <p:cNvPr id="48" name="Graphic 43">
            <a:extLst>
              <a:ext uri="{FF2B5EF4-FFF2-40B4-BE49-F238E27FC236}">
                <a16:creationId xmlns:a16="http://schemas.microsoft.com/office/drawing/2014/main" id="{4173D978-3F16-FEE1-4D88-14C4A7E7B4B5}"/>
              </a:ext>
            </a:extLst>
          </p:cNvPr>
          <p:cNvSpPr/>
          <p:nvPr/>
        </p:nvSpPr>
        <p:spPr>
          <a:xfrm>
            <a:off x="6744189" y="515391"/>
            <a:ext cx="4988316" cy="1982732"/>
          </a:xfrm>
          <a:custGeom>
            <a:avLst/>
            <a:gdLst>
              <a:gd name="connsiteX0" fmla="*/ 5132200 w 5132199"/>
              <a:gd name="connsiteY0" fmla="*/ 1286210 h 2039922"/>
              <a:gd name="connsiteX1" fmla="*/ 5132200 w 5132199"/>
              <a:gd name="connsiteY1" fmla="*/ 0 h 2039922"/>
              <a:gd name="connsiteX2" fmla="*/ 0 w 5132199"/>
              <a:gd name="connsiteY2" fmla="*/ 0 h 2039922"/>
              <a:gd name="connsiteX3" fmla="*/ 0 w 5132199"/>
              <a:gd name="connsiteY3" fmla="*/ 1286210 h 2039922"/>
              <a:gd name="connsiteX4" fmla="*/ 2338564 w 5132199"/>
              <a:gd name="connsiteY4" fmla="*/ 1286210 h 2039922"/>
              <a:gd name="connsiteX5" fmla="*/ 2338564 w 5132199"/>
              <a:gd name="connsiteY5" fmla="*/ 1584851 h 2039922"/>
              <a:gd name="connsiteX6" fmla="*/ 2111028 w 5132199"/>
              <a:gd name="connsiteY6" fmla="*/ 1584851 h 2039922"/>
              <a:gd name="connsiteX7" fmla="*/ 2566100 w 5132199"/>
              <a:gd name="connsiteY7" fmla="*/ 2039923 h 2039922"/>
              <a:gd name="connsiteX8" fmla="*/ 3021172 w 5132199"/>
              <a:gd name="connsiteY8" fmla="*/ 1584851 h 2039922"/>
              <a:gd name="connsiteX9" fmla="*/ 2793636 w 5132199"/>
              <a:gd name="connsiteY9" fmla="*/ 1584851 h 2039922"/>
              <a:gd name="connsiteX10" fmla="*/ 2793636 w 5132199"/>
              <a:gd name="connsiteY10" fmla="*/ 1286210 h 2039922"/>
              <a:gd name="connsiteX11" fmla="*/ 5132200 w 5132199"/>
              <a:gd name="connsiteY11" fmla="*/ 1286210 h 2039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132199" h="2039922">
                <a:moveTo>
                  <a:pt x="5132200" y="1286210"/>
                </a:moveTo>
                <a:lnTo>
                  <a:pt x="5132200" y="0"/>
                </a:lnTo>
                <a:lnTo>
                  <a:pt x="0" y="0"/>
                </a:lnTo>
                <a:lnTo>
                  <a:pt x="0" y="1286210"/>
                </a:lnTo>
                <a:lnTo>
                  <a:pt x="2338564" y="1286210"/>
                </a:lnTo>
                <a:lnTo>
                  <a:pt x="2338564" y="1584851"/>
                </a:lnTo>
                <a:lnTo>
                  <a:pt x="2111028" y="1584851"/>
                </a:lnTo>
                <a:lnTo>
                  <a:pt x="2566100" y="2039923"/>
                </a:lnTo>
                <a:lnTo>
                  <a:pt x="3021172" y="1584851"/>
                </a:lnTo>
                <a:lnTo>
                  <a:pt x="2793636" y="1584851"/>
                </a:lnTo>
                <a:lnTo>
                  <a:pt x="2793636" y="1286210"/>
                </a:lnTo>
                <a:lnTo>
                  <a:pt x="5132200" y="1286210"/>
                </a:lnTo>
                <a:close/>
              </a:path>
            </a:pathLst>
          </a:custGeom>
          <a:solidFill>
            <a:srgbClr val="134B8E"/>
          </a:solidFill>
          <a:ln w="57150" cap="flat">
            <a:solidFill>
              <a:schemeClr val="bg1"/>
            </a:solidFill>
            <a:prstDash val="solid"/>
            <a:miter/>
          </a:ln>
        </p:spPr>
        <p:txBody>
          <a:bodyPr rtlCol="0" anchor="ctr"/>
          <a:lstStyle/>
          <a:p>
            <a:endParaRPr lang="en-US"/>
          </a:p>
        </p:txBody>
      </p:sp>
      <p:pic>
        <p:nvPicPr>
          <p:cNvPr id="10" name="Picture 9">
            <a:extLst>
              <a:ext uri="{FF2B5EF4-FFF2-40B4-BE49-F238E27FC236}">
                <a16:creationId xmlns:a16="http://schemas.microsoft.com/office/drawing/2014/main" id="{C36B74C3-BA8F-B9CD-9643-2B7DA19BD810}"/>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245523" y="6313047"/>
            <a:ext cx="466351" cy="440282"/>
          </a:xfrm>
          <a:prstGeom prst="rect">
            <a:avLst/>
          </a:prstGeom>
        </p:spPr>
      </p:pic>
      <p:cxnSp>
        <p:nvCxnSpPr>
          <p:cNvPr id="11" name="Straight Connector 10">
            <a:extLst>
              <a:ext uri="{FF2B5EF4-FFF2-40B4-BE49-F238E27FC236}">
                <a16:creationId xmlns:a16="http://schemas.microsoft.com/office/drawing/2014/main" id="{65CD735D-9010-42C5-7641-76DCAC62A711}"/>
              </a:ext>
            </a:extLst>
          </p:cNvPr>
          <p:cNvCxnSpPr>
            <a:cxnSpLocks/>
          </p:cNvCxnSpPr>
          <p:nvPr userDrawn="1"/>
        </p:nvCxnSpPr>
        <p:spPr>
          <a:xfrm>
            <a:off x="763790" y="6553138"/>
            <a:ext cx="7909155" cy="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83A19FE5-49BC-E1B6-3241-EE56E5D14532}"/>
              </a:ext>
            </a:extLst>
          </p:cNvPr>
          <p:cNvSpPr txBox="1"/>
          <p:nvPr userDrawn="1"/>
        </p:nvSpPr>
        <p:spPr>
          <a:xfrm>
            <a:off x="11478158" y="6350000"/>
            <a:ext cx="468319" cy="369332"/>
          </a:xfrm>
          <a:prstGeom prst="rect">
            <a:avLst/>
          </a:prstGeom>
          <a:noFill/>
        </p:spPr>
        <p:txBody>
          <a:bodyPr wrap="square" rtlCol="0">
            <a:spAutoFit/>
          </a:bodyPr>
          <a:lstStyle/>
          <a:p>
            <a:pPr algn="ctr"/>
            <a:fld id="{549C05F7-1C96-4EF1-8BC8-D385431A92CD}" type="slidenum">
              <a:rPr lang="en-US" smtClean="0">
                <a:solidFill>
                  <a:schemeClr val="bg1">
                    <a:lumMod val="50000"/>
                  </a:schemeClr>
                </a:solidFill>
              </a:rPr>
              <a:t>‹#›</a:t>
            </a:fld>
            <a:endParaRPr lang="en-US">
              <a:solidFill>
                <a:schemeClr val="bg1">
                  <a:lumMod val="50000"/>
                </a:schemeClr>
              </a:solidFill>
            </a:endParaRPr>
          </a:p>
        </p:txBody>
      </p:sp>
      <p:sp>
        <p:nvSpPr>
          <p:cNvPr id="13" name="TextBox 12">
            <a:extLst>
              <a:ext uri="{FF2B5EF4-FFF2-40B4-BE49-F238E27FC236}">
                <a16:creationId xmlns:a16="http://schemas.microsoft.com/office/drawing/2014/main" id="{6AFEB5B9-88F5-38E3-318D-CA27D63AFB5C}"/>
              </a:ext>
            </a:extLst>
          </p:cNvPr>
          <p:cNvSpPr txBox="1"/>
          <p:nvPr userDrawn="1"/>
        </p:nvSpPr>
        <p:spPr>
          <a:xfrm>
            <a:off x="8470801" y="6373083"/>
            <a:ext cx="3007357" cy="323165"/>
          </a:xfrm>
          <a:prstGeom prst="rect">
            <a:avLst/>
          </a:prstGeom>
          <a:noFill/>
        </p:spPr>
        <p:txBody>
          <a:bodyPr wrap="square" rtlCol="0">
            <a:spAutoFit/>
          </a:bodyPr>
          <a:lstStyle/>
          <a:p>
            <a:pPr algn="r"/>
            <a:r>
              <a:rPr lang="en-US" sz="1500" b="1" spc="0">
                <a:solidFill>
                  <a:schemeClr val="bg1">
                    <a:lumMod val="50000"/>
                  </a:schemeClr>
                </a:solidFill>
                <a:latin typeface="+mj-lt"/>
              </a:rPr>
              <a:t>INDIANA DEPT. OF CHILD SERVICES</a:t>
            </a:r>
          </a:p>
        </p:txBody>
      </p:sp>
    </p:spTree>
    <p:extLst>
      <p:ext uri="{BB962C8B-B14F-4D97-AF65-F5344CB8AC3E}">
        <p14:creationId xmlns:p14="http://schemas.microsoft.com/office/powerpoint/2010/main" val="37881203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48"/>
                                        </p:tgtEl>
                                        <p:attrNameLst>
                                          <p:attrName>style.visibility</p:attrName>
                                        </p:attrNameLst>
                                      </p:cBhvr>
                                      <p:to>
                                        <p:strVal val="visible"/>
                                      </p:to>
                                    </p:set>
                                    <p:animEffect transition="in" filter="fade">
                                      <p:cBhvr>
                                        <p:cTn id="7" dur="500"/>
                                        <p:tgtEl>
                                          <p:spTgt spid="48"/>
                                        </p:tgtEl>
                                      </p:cBhvr>
                                    </p:animEffect>
                                    <p:anim calcmode="lin" valueType="num">
                                      <p:cBhvr>
                                        <p:cTn id="8" dur="500" fill="hold"/>
                                        <p:tgtEl>
                                          <p:spTgt spid="48"/>
                                        </p:tgtEl>
                                        <p:attrNameLst>
                                          <p:attrName>ppt_x</p:attrName>
                                        </p:attrNameLst>
                                      </p:cBhvr>
                                      <p:tavLst>
                                        <p:tav tm="0">
                                          <p:val>
                                            <p:strVal val="#ppt_x"/>
                                          </p:val>
                                        </p:tav>
                                        <p:tav tm="100000">
                                          <p:val>
                                            <p:strVal val="#ppt_x"/>
                                          </p:val>
                                        </p:tav>
                                      </p:tavLst>
                                    </p:anim>
                                    <p:anim calcmode="lin" valueType="num">
                                      <p:cBhvr>
                                        <p:cTn id="9" dur="500" fill="hold"/>
                                        <p:tgtEl>
                                          <p:spTgt spid="48"/>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7" presetClass="entr" presetSubtype="0" fill="hold" grpId="0" nodeType="afterEffect">
                                  <p:stCondLst>
                                    <p:cond delay="0"/>
                                  </p:stCondLst>
                                  <p:childTnLst>
                                    <p:set>
                                      <p:cBhvr>
                                        <p:cTn id="12" dur="1" fill="hold">
                                          <p:stCondLst>
                                            <p:cond delay="0"/>
                                          </p:stCondLst>
                                        </p:cTn>
                                        <p:tgtEl>
                                          <p:spTgt spid="47"/>
                                        </p:tgtEl>
                                        <p:attrNameLst>
                                          <p:attrName>style.visibility</p:attrName>
                                        </p:attrNameLst>
                                      </p:cBhvr>
                                      <p:to>
                                        <p:strVal val="visible"/>
                                      </p:to>
                                    </p:set>
                                    <p:animEffect transition="in" filter="fade">
                                      <p:cBhvr>
                                        <p:cTn id="13" dur="500"/>
                                        <p:tgtEl>
                                          <p:spTgt spid="47"/>
                                        </p:tgtEl>
                                      </p:cBhvr>
                                    </p:animEffect>
                                    <p:anim calcmode="lin" valueType="num">
                                      <p:cBhvr>
                                        <p:cTn id="14" dur="500" fill="hold"/>
                                        <p:tgtEl>
                                          <p:spTgt spid="47"/>
                                        </p:tgtEl>
                                        <p:attrNameLst>
                                          <p:attrName>ppt_x</p:attrName>
                                        </p:attrNameLst>
                                      </p:cBhvr>
                                      <p:tavLst>
                                        <p:tav tm="0">
                                          <p:val>
                                            <p:strVal val="#ppt_x"/>
                                          </p:val>
                                        </p:tav>
                                        <p:tav tm="100000">
                                          <p:val>
                                            <p:strVal val="#ppt_x"/>
                                          </p:val>
                                        </p:tav>
                                      </p:tavLst>
                                    </p:anim>
                                    <p:anim calcmode="lin" valueType="num">
                                      <p:cBhvr>
                                        <p:cTn id="15" dur="500" fill="hold"/>
                                        <p:tgtEl>
                                          <p:spTgt spid="47"/>
                                        </p:tgtEl>
                                        <p:attrNameLst>
                                          <p:attrName>ppt_y</p:attrName>
                                        </p:attrNameLst>
                                      </p:cBhvr>
                                      <p:tavLst>
                                        <p:tav tm="0">
                                          <p:val>
                                            <p:strVal val="#ppt_y-.1"/>
                                          </p:val>
                                        </p:tav>
                                        <p:tav tm="100000">
                                          <p:val>
                                            <p:strVal val="#ppt_y"/>
                                          </p:val>
                                        </p:tav>
                                      </p:tavLst>
                                    </p:anim>
                                  </p:childTnLst>
                                </p:cTn>
                              </p:par>
                            </p:childTnLst>
                          </p:cTn>
                        </p:par>
                        <p:par>
                          <p:cTn id="16" fill="hold">
                            <p:stCondLst>
                              <p:cond delay="1000"/>
                            </p:stCondLst>
                            <p:childTnLst>
                              <p:par>
                                <p:cTn id="17" presetID="47" presetClass="entr" presetSubtype="0" fill="hold" grpId="0" nodeType="afterEffect">
                                  <p:stCondLst>
                                    <p:cond delay="0"/>
                                  </p:stCondLst>
                                  <p:childTnLst>
                                    <p:set>
                                      <p:cBhvr>
                                        <p:cTn id="18" dur="1" fill="hold">
                                          <p:stCondLst>
                                            <p:cond delay="0"/>
                                          </p:stCondLst>
                                        </p:cTn>
                                        <p:tgtEl>
                                          <p:spTgt spid="49"/>
                                        </p:tgtEl>
                                        <p:attrNameLst>
                                          <p:attrName>style.visibility</p:attrName>
                                        </p:attrNameLst>
                                      </p:cBhvr>
                                      <p:to>
                                        <p:strVal val="visible"/>
                                      </p:to>
                                    </p:set>
                                    <p:animEffect transition="in" filter="fade">
                                      <p:cBhvr>
                                        <p:cTn id="19" dur="500"/>
                                        <p:tgtEl>
                                          <p:spTgt spid="49"/>
                                        </p:tgtEl>
                                      </p:cBhvr>
                                    </p:animEffect>
                                    <p:anim calcmode="lin" valueType="num">
                                      <p:cBhvr>
                                        <p:cTn id="20" dur="500" fill="hold"/>
                                        <p:tgtEl>
                                          <p:spTgt spid="49"/>
                                        </p:tgtEl>
                                        <p:attrNameLst>
                                          <p:attrName>ppt_x</p:attrName>
                                        </p:attrNameLst>
                                      </p:cBhvr>
                                      <p:tavLst>
                                        <p:tav tm="0">
                                          <p:val>
                                            <p:strVal val="#ppt_x"/>
                                          </p:val>
                                        </p:tav>
                                        <p:tav tm="100000">
                                          <p:val>
                                            <p:strVal val="#ppt_x"/>
                                          </p:val>
                                        </p:tav>
                                      </p:tavLst>
                                    </p:anim>
                                    <p:anim calcmode="lin" valueType="num">
                                      <p:cBhvr>
                                        <p:cTn id="21" dur="500" fill="hold"/>
                                        <p:tgtEl>
                                          <p:spTgt spid="4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animBg="1"/>
      <p:bldP spid="47" grpId="0" animBg="1"/>
      <p:bldP spid="48" grpId="0" animBg="1"/>
    </p:bld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4 Rows, short points">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C36B74C3-BA8F-B9CD-9643-2B7DA19BD810}"/>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245523" y="6313047"/>
            <a:ext cx="466351" cy="440282"/>
          </a:xfrm>
          <a:prstGeom prst="rect">
            <a:avLst/>
          </a:prstGeom>
        </p:spPr>
      </p:pic>
      <p:cxnSp>
        <p:nvCxnSpPr>
          <p:cNvPr id="11" name="Straight Connector 10">
            <a:extLst>
              <a:ext uri="{FF2B5EF4-FFF2-40B4-BE49-F238E27FC236}">
                <a16:creationId xmlns:a16="http://schemas.microsoft.com/office/drawing/2014/main" id="{65CD735D-9010-42C5-7641-76DCAC62A711}"/>
              </a:ext>
            </a:extLst>
          </p:cNvPr>
          <p:cNvCxnSpPr>
            <a:cxnSpLocks/>
          </p:cNvCxnSpPr>
          <p:nvPr userDrawn="1"/>
        </p:nvCxnSpPr>
        <p:spPr>
          <a:xfrm>
            <a:off x="763790" y="6553138"/>
            <a:ext cx="7909155" cy="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83A19FE5-49BC-E1B6-3241-EE56E5D14532}"/>
              </a:ext>
            </a:extLst>
          </p:cNvPr>
          <p:cNvSpPr txBox="1"/>
          <p:nvPr userDrawn="1"/>
        </p:nvSpPr>
        <p:spPr>
          <a:xfrm>
            <a:off x="11478158" y="6350000"/>
            <a:ext cx="468319" cy="369332"/>
          </a:xfrm>
          <a:prstGeom prst="rect">
            <a:avLst/>
          </a:prstGeom>
          <a:noFill/>
        </p:spPr>
        <p:txBody>
          <a:bodyPr wrap="square" rtlCol="0">
            <a:spAutoFit/>
          </a:bodyPr>
          <a:lstStyle/>
          <a:p>
            <a:pPr algn="ctr"/>
            <a:fld id="{549C05F7-1C96-4EF1-8BC8-D385431A92CD}" type="slidenum">
              <a:rPr lang="en-US" smtClean="0">
                <a:solidFill>
                  <a:schemeClr val="bg1">
                    <a:lumMod val="50000"/>
                  </a:schemeClr>
                </a:solidFill>
              </a:rPr>
              <a:t>‹#›</a:t>
            </a:fld>
            <a:endParaRPr lang="en-US">
              <a:solidFill>
                <a:schemeClr val="bg1">
                  <a:lumMod val="50000"/>
                </a:schemeClr>
              </a:solidFill>
            </a:endParaRPr>
          </a:p>
        </p:txBody>
      </p:sp>
      <p:sp>
        <p:nvSpPr>
          <p:cNvPr id="13" name="TextBox 12">
            <a:extLst>
              <a:ext uri="{FF2B5EF4-FFF2-40B4-BE49-F238E27FC236}">
                <a16:creationId xmlns:a16="http://schemas.microsoft.com/office/drawing/2014/main" id="{6AFEB5B9-88F5-38E3-318D-CA27D63AFB5C}"/>
              </a:ext>
            </a:extLst>
          </p:cNvPr>
          <p:cNvSpPr txBox="1"/>
          <p:nvPr userDrawn="1"/>
        </p:nvSpPr>
        <p:spPr>
          <a:xfrm>
            <a:off x="8470801" y="6373083"/>
            <a:ext cx="3007357" cy="323165"/>
          </a:xfrm>
          <a:prstGeom prst="rect">
            <a:avLst/>
          </a:prstGeom>
          <a:noFill/>
        </p:spPr>
        <p:txBody>
          <a:bodyPr wrap="square" rtlCol="0">
            <a:spAutoFit/>
          </a:bodyPr>
          <a:lstStyle/>
          <a:p>
            <a:pPr algn="r"/>
            <a:r>
              <a:rPr lang="en-US" sz="1500" b="1" spc="0">
                <a:solidFill>
                  <a:schemeClr val="bg1">
                    <a:lumMod val="50000"/>
                  </a:schemeClr>
                </a:solidFill>
                <a:latin typeface="+mj-lt"/>
              </a:rPr>
              <a:t>INDIANA DEPT. OF CHILD SERVICES</a:t>
            </a:r>
          </a:p>
        </p:txBody>
      </p:sp>
      <p:sp>
        <p:nvSpPr>
          <p:cNvPr id="2" name="Rectangle 1">
            <a:extLst>
              <a:ext uri="{FF2B5EF4-FFF2-40B4-BE49-F238E27FC236}">
                <a16:creationId xmlns:a16="http://schemas.microsoft.com/office/drawing/2014/main" id="{3CCD3D4F-316F-446B-CEC3-38C5CA506CD8}"/>
              </a:ext>
            </a:extLst>
          </p:cNvPr>
          <p:cNvSpPr/>
          <p:nvPr userDrawn="1"/>
        </p:nvSpPr>
        <p:spPr>
          <a:xfrm>
            <a:off x="0" y="1742929"/>
            <a:ext cx="12192000" cy="92733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723B89B8-E7A6-B9EB-7FFE-B0429496DB9A}"/>
              </a:ext>
            </a:extLst>
          </p:cNvPr>
          <p:cNvSpPr/>
          <p:nvPr userDrawn="1"/>
        </p:nvSpPr>
        <p:spPr>
          <a:xfrm>
            <a:off x="0" y="2839519"/>
            <a:ext cx="12192000" cy="92733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E32093A3-7249-C5C0-876E-2089CA1C6838}"/>
              </a:ext>
            </a:extLst>
          </p:cNvPr>
          <p:cNvSpPr/>
          <p:nvPr userDrawn="1"/>
        </p:nvSpPr>
        <p:spPr>
          <a:xfrm>
            <a:off x="0" y="3936109"/>
            <a:ext cx="12192000" cy="92733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24F73F02-2154-D944-9209-EA507878AE05}"/>
              </a:ext>
            </a:extLst>
          </p:cNvPr>
          <p:cNvSpPr/>
          <p:nvPr userDrawn="1"/>
        </p:nvSpPr>
        <p:spPr>
          <a:xfrm>
            <a:off x="0" y="5031010"/>
            <a:ext cx="12192000" cy="92733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6" name="Straight Connector 5">
            <a:extLst>
              <a:ext uri="{FF2B5EF4-FFF2-40B4-BE49-F238E27FC236}">
                <a16:creationId xmlns:a16="http://schemas.microsoft.com/office/drawing/2014/main" id="{74026FD4-4D33-76E3-9C66-CEA23C1A8FE8}"/>
              </a:ext>
            </a:extLst>
          </p:cNvPr>
          <p:cNvCxnSpPr>
            <a:cxnSpLocks/>
          </p:cNvCxnSpPr>
          <p:nvPr userDrawn="1"/>
        </p:nvCxnSpPr>
        <p:spPr>
          <a:xfrm>
            <a:off x="0" y="1438183"/>
            <a:ext cx="12192000" cy="0"/>
          </a:xfrm>
          <a:prstGeom prst="line">
            <a:avLst/>
          </a:prstGeom>
          <a:ln w="28575">
            <a:solidFill>
              <a:srgbClr val="FDB72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0205216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 box and photo">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C36B74C3-BA8F-B9CD-9643-2B7DA19BD810}"/>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245523" y="6313047"/>
            <a:ext cx="466351" cy="440282"/>
          </a:xfrm>
          <a:prstGeom prst="rect">
            <a:avLst/>
          </a:prstGeom>
        </p:spPr>
      </p:pic>
      <p:cxnSp>
        <p:nvCxnSpPr>
          <p:cNvPr id="11" name="Straight Connector 10">
            <a:extLst>
              <a:ext uri="{FF2B5EF4-FFF2-40B4-BE49-F238E27FC236}">
                <a16:creationId xmlns:a16="http://schemas.microsoft.com/office/drawing/2014/main" id="{65CD735D-9010-42C5-7641-76DCAC62A711}"/>
              </a:ext>
            </a:extLst>
          </p:cNvPr>
          <p:cNvCxnSpPr>
            <a:cxnSpLocks/>
          </p:cNvCxnSpPr>
          <p:nvPr userDrawn="1"/>
        </p:nvCxnSpPr>
        <p:spPr>
          <a:xfrm>
            <a:off x="763790" y="6553138"/>
            <a:ext cx="7909155" cy="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83A19FE5-49BC-E1B6-3241-EE56E5D14532}"/>
              </a:ext>
            </a:extLst>
          </p:cNvPr>
          <p:cNvSpPr txBox="1"/>
          <p:nvPr userDrawn="1"/>
        </p:nvSpPr>
        <p:spPr>
          <a:xfrm>
            <a:off x="11478158" y="6350000"/>
            <a:ext cx="468319" cy="369332"/>
          </a:xfrm>
          <a:prstGeom prst="rect">
            <a:avLst/>
          </a:prstGeom>
          <a:noFill/>
        </p:spPr>
        <p:txBody>
          <a:bodyPr wrap="square" rtlCol="0">
            <a:spAutoFit/>
          </a:bodyPr>
          <a:lstStyle/>
          <a:p>
            <a:pPr algn="ctr"/>
            <a:fld id="{549C05F7-1C96-4EF1-8BC8-D385431A92CD}" type="slidenum">
              <a:rPr lang="en-US" smtClean="0">
                <a:solidFill>
                  <a:schemeClr val="bg1">
                    <a:lumMod val="50000"/>
                  </a:schemeClr>
                </a:solidFill>
              </a:rPr>
              <a:t>‹#›</a:t>
            </a:fld>
            <a:endParaRPr lang="en-US">
              <a:solidFill>
                <a:schemeClr val="bg1">
                  <a:lumMod val="50000"/>
                </a:schemeClr>
              </a:solidFill>
            </a:endParaRPr>
          </a:p>
        </p:txBody>
      </p:sp>
      <p:sp>
        <p:nvSpPr>
          <p:cNvPr id="13" name="TextBox 12">
            <a:extLst>
              <a:ext uri="{FF2B5EF4-FFF2-40B4-BE49-F238E27FC236}">
                <a16:creationId xmlns:a16="http://schemas.microsoft.com/office/drawing/2014/main" id="{6AFEB5B9-88F5-38E3-318D-CA27D63AFB5C}"/>
              </a:ext>
            </a:extLst>
          </p:cNvPr>
          <p:cNvSpPr txBox="1"/>
          <p:nvPr userDrawn="1"/>
        </p:nvSpPr>
        <p:spPr>
          <a:xfrm>
            <a:off x="8470801" y="6373083"/>
            <a:ext cx="3007357" cy="323165"/>
          </a:xfrm>
          <a:prstGeom prst="rect">
            <a:avLst/>
          </a:prstGeom>
          <a:noFill/>
        </p:spPr>
        <p:txBody>
          <a:bodyPr wrap="square" rtlCol="0">
            <a:spAutoFit/>
          </a:bodyPr>
          <a:lstStyle/>
          <a:p>
            <a:pPr algn="r"/>
            <a:r>
              <a:rPr lang="en-US" sz="1500" b="1" spc="0">
                <a:solidFill>
                  <a:schemeClr val="bg1">
                    <a:lumMod val="50000"/>
                  </a:schemeClr>
                </a:solidFill>
                <a:latin typeface="+mj-lt"/>
              </a:rPr>
              <a:t>INDIANA DEPT. OF CHILD SERVICES</a:t>
            </a:r>
          </a:p>
        </p:txBody>
      </p:sp>
      <p:sp>
        <p:nvSpPr>
          <p:cNvPr id="2" name="Rectangle 1">
            <a:extLst>
              <a:ext uri="{FF2B5EF4-FFF2-40B4-BE49-F238E27FC236}">
                <a16:creationId xmlns:a16="http://schemas.microsoft.com/office/drawing/2014/main" id="{3CCD3D4F-316F-446B-CEC3-38C5CA506CD8}"/>
              </a:ext>
            </a:extLst>
          </p:cNvPr>
          <p:cNvSpPr/>
          <p:nvPr userDrawn="1"/>
        </p:nvSpPr>
        <p:spPr>
          <a:xfrm>
            <a:off x="0" y="1645920"/>
            <a:ext cx="7797338" cy="439101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8" name="Straight Connector 7">
            <a:extLst>
              <a:ext uri="{FF2B5EF4-FFF2-40B4-BE49-F238E27FC236}">
                <a16:creationId xmlns:a16="http://schemas.microsoft.com/office/drawing/2014/main" id="{AC7EA38F-FF3A-5569-0B25-02E822CEDDE6}"/>
              </a:ext>
            </a:extLst>
          </p:cNvPr>
          <p:cNvCxnSpPr>
            <a:cxnSpLocks/>
          </p:cNvCxnSpPr>
          <p:nvPr userDrawn="1"/>
        </p:nvCxnSpPr>
        <p:spPr>
          <a:xfrm>
            <a:off x="0" y="1438183"/>
            <a:ext cx="12192000" cy="0"/>
          </a:xfrm>
          <a:prstGeom prst="line">
            <a:avLst/>
          </a:prstGeom>
          <a:ln w="28575">
            <a:solidFill>
              <a:srgbClr val="FDB727"/>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E66F9D12-91F3-FAF3-3E0E-233CBE1E2CF1}"/>
              </a:ext>
            </a:extLst>
          </p:cNvPr>
          <p:cNvPicPr>
            <a:picLocks noChangeAspect="1"/>
          </p:cNvPicPr>
          <p:nvPr userDrawn="1"/>
        </p:nvPicPr>
        <p:blipFill>
          <a:blip r:embed="rId3">
            <a:extLst>
              <a:ext uri="{28A0092B-C50C-407E-A947-70E740481C1C}">
                <a14:useLocalDpi xmlns:a14="http://schemas.microsoft.com/office/drawing/2010/main" val="0"/>
              </a:ext>
            </a:extLst>
          </a:blip>
          <a:srcRect t="42" b="42"/>
          <a:stretch/>
        </p:blipFill>
        <p:spPr>
          <a:xfrm>
            <a:off x="7797338" y="1645916"/>
            <a:ext cx="4394663" cy="4391015"/>
          </a:xfrm>
          <a:prstGeom prst="rect">
            <a:avLst/>
          </a:prstGeom>
        </p:spPr>
      </p:pic>
    </p:spTree>
    <p:extLst>
      <p:ext uri="{BB962C8B-B14F-4D97-AF65-F5344CB8AC3E}">
        <p14:creationId xmlns:p14="http://schemas.microsoft.com/office/powerpoint/2010/main" val="291812465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 box and photo2">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C36B74C3-BA8F-B9CD-9643-2B7DA19BD810}"/>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245523" y="6313047"/>
            <a:ext cx="466351" cy="440282"/>
          </a:xfrm>
          <a:prstGeom prst="rect">
            <a:avLst/>
          </a:prstGeom>
        </p:spPr>
      </p:pic>
      <p:cxnSp>
        <p:nvCxnSpPr>
          <p:cNvPr id="11" name="Straight Connector 10">
            <a:extLst>
              <a:ext uri="{FF2B5EF4-FFF2-40B4-BE49-F238E27FC236}">
                <a16:creationId xmlns:a16="http://schemas.microsoft.com/office/drawing/2014/main" id="{65CD735D-9010-42C5-7641-76DCAC62A711}"/>
              </a:ext>
            </a:extLst>
          </p:cNvPr>
          <p:cNvCxnSpPr>
            <a:cxnSpLocks/>
          </p:cNvCxnSpPr>
          <p:nvPr userDrawn="1"/>
        </p:nvCxnSpPr>
        <p:spPr>
          <a:xfrm>
            <a:off x="763790" y="6553138"/>
            <a:ext cx="7909155" cy="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83A19FE5-49BC-E1B6-3241-EE56E5D14532}"/>
              </a:ext>
            </a:extLst>
          </p:cNvPr>
          <p:cNvSpPr txBox="1"/>
          <p:nvPr userDrawn="1"/>
        </p:nvSpPr>
        <p:spPr>
          <a:xfrm>
            <a:off x="11478158" y="6350000"/>
            <a:ext cx="468319" cy="369332"/>
          </a:xfrm>
          <a:prstGeom prst="rect">
            <a:avLst/>
          </a:prstGeom>
          <a:noFill/>
        </p:spPr>
        <p:txBody>
          <a:bodyPr wrap="square" rtlCol="0">
            <a:spAutoFit/>
          </a:bodyPr>
          <a:lstStyle/>
          <a:p>
            <a:pPr algn="ctr"/>
            <a:fld id="{549C05F7-1C96-4EF1-8BC8-D385431A92CD}" type="slidenum">
              <a:rPr lang="en-US" smtClean="0">
                <a:solidFill>
                  <a:schemeClr val="bg1">
                    <a:lumMod val="50000"/>
                  </a:schemeClr>
                </a:solidFill>
              </a:rPr>
              <a:t>‹#›</a:t>
            </a:fld>
            <a:endParaRPr lang="en-US">
              <a:solidFill>
                <a:schemeClr val="bg1">
                  <a:lumMod val="50000"/>
                </a:schemeClr>
              </a:solidFill>
            </a:endParaRPr>
          </a:p>
        </p:txBody>
      </p:sp>
      <p:sp>
        <p:nvSpPr>
          <p:cNvPr id="13" name="TextBox 12">
            <a:extLst>
              <a:ext uri="{FF2B5EF4-FFF2-40B4-BE49-F238E27FC236}">
                <a16:creationId xmlns:a16="http://schemas.microsoft.com/office/drawing/2014/main" id="{6AFEB5B9-88F5-38E3-318D-CA27D63AFB5C}"/>
              </a:ext>
            </a:extLst>
          </p:cNvPr>
          <p:cNvSpPr txBox="1"/>
          <p:nvPr userDrawn="1"/>
        </p:nvSpPr>
        <p:spPr>
          <a:xfrm>
            <a:off x="8470801" y="6373083"/>
            <a:ext cx="3007357" cy="323165"/>
          </a:xfrm>
          <a:prstGeom prst="rect">
            <a:avLst/>
          </a:prstGeom>
          <a:noFill/>
        </p:spPr>
        <p:txBody>
          <a:bodyPr wrap="square" rtlCol="0">
            <a:spAutoFit/>
          </a:bodyPr>
          <a:lstStyle/>
          <a:p>
            <a:pPr algn="r"/>
            <a:r>
              <a:rPr lang="en-US" sz="1500" b="1" spc="0">
                <a:solidFill>
                  <a:schemeClr val="bg1">
                    <a:lumMod val="50000"/>
                  </a:schemeClr>
                </a:solidFill>
                <a:latin typeface="+mj-lt"/>
              </a:rPr>
              <a:t>INDIANA DEPT. OF CHILD SERVICES</a:t>
            </a:r>
          </a:p>
        </p:txBody>
      </p:sp>
      <p:sp>
        <p:nvSpPr>
          <p:cNvPr id="2" name="Rectangle 1">
            <a:extLst>
              <a:ext uri="{FF2B5EF4-FFF2-40B4-BE49-F238E27FC236}">
                <a16:creationId xmlns:a16="http://schemas.microsoft.com/office/drawing/2014/main" id="{3CCD3D4F-316F-446B-CEC3-38C5CA506CD8}"/>
              </a:ext>
            </a:extLst>
          </p:cNvPr>
          <p:cNvSpPr/>
          <p:nvPr userDrawn="1"/>
        </p:nvSpPr>
        <p:spPr>
          <a:xfrm>
            <a:off x="0" y="1645920"/>
            <a:ext cx="7797338" cy="439101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 name="Straight Connector 2">
            <a:extLst>
              <a:ext uri="{FF2B5EF4-FFF2-40B4-BE49-F238E27FC236}">
                <a16:creationId xmlns:a16="http://schemas.microsoft.com/office/drawing/2014/main" id="{F6812ACF-408B-BF5A-C623-2DADE5600D9A}"/>
              </a:ext>
            </a:extLst>
          </p:cNvPr>
          <p:cNvCxnSpPr>
            <a:cxnSpLocks/>
          </p:cNvCxnSpPr>
          <p:nvPr userDrawn="1"/>
        </p:nvCxnSpPr>
        <p:spPr>
          <a:xfrm>
            <a:off x="0" y="1438183"/>
            <a:ext cx="12192000" cy="0"/>
          </a:xfrm>
          <a:prstGeom prst="line">
            <a:avLst/>
          </a:prstGeom>
          <a:ln w="28575">
            <a:solidFill>
              <a:srgbClr val="FDB727"/>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05E4F5DB-678C-AB79-7A2F-64AF7C1B5A9C}"/>
              </a:ext>
            </a:extLst>
          </p:cNvPr>
          <p:cNvPicPr>
            <a:picLocks noChangeAspect="1"/>
          </p:cNvPicPr>
          <p:nvPr userDrawn="1"/>
        </p:nvPicPr>
        <p:blipFill>
          <a:blip r:embed="rId3">
            <a:extLst>
              <a:ext uri="{28A0092B-C50C-407E-A947-70E740481C1C}">
                <a14:useLocalDpi xmlns:a14="http://schemas.microsoft.com/office/drawing/2010/main" val="0"/>
              </a:ext>
            </a:extLst>
          </a:blip>
          <a:srcRect t="42" b="42"/>
          <a:stretch/>
        </p:blipFill>
        <p:spPr>
          <a:xfrm>
            <a:off x="7797338" y="1645916"/>
            <a:ext cx="4394663" cy="4391015"/>
          </a:xfrm>
          <a:prstGeom prst="rect">
            <a:avLst/>
          </a:prstGeom>
        </p:spPr>
      </p:pic>
    </p:spTree>
    <p:extLst>
      <p:ext uri="{BB962C8B-B14F-4D97-AF65-F5344CB8AC3E}">
        <p14:creationId xmlns:p14="http://schemas.microsoft.com/office/powerpoint/2010/main" val="351805157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 box and photo3">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C36B74C3-BA8F-B9CD-9643-2B7DA19BD810}"/>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245523" y="6313047"/>
            <a:ext cx="466351" cy="440282"/>
          </a:xfrm>
          <a:prstGeom prst="rect">
            <a:avLst/>
          </a:prstGeom>
        </p:spPr>
      </p:pic>
      <p:cxnSp>
        <p:nvCxnSpPr>
          <p:cNvPr id="11" name="Straight Connector 10">
            <a:extLst>
              <a:ext uri="{FF2B5EF4-FFF2-40B4-BE49-F238E27FC236}">
                <a16:creationId xmlns:a16="http://schemas.microsoft.com/office/drawing/2014/main" id="{65CD735D-9010-42C5-7641-76DCAC62A711}"/>
              </a:ext>
            </a:extLst>
          </p:cNvPr>
          <p:cNvCxnSpPr>
            <a:cxnSpLocks/>
          </p:cNvCxnSpPr>
          <p:nvPr userDrawn="1"/>
        </p:nvCxnSpPr>
        <p:spPr>
          <a:xfrm>
            <a:off x="763790" y="6553138"/>
            <a:ext cx="7909155" cy="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83A19FE5-49BC-E1B6-3241-EE56E5D14532}"/>
              </a:ext>
            </a:extLst>
          </p:cNvPr>
          <p:cNvSpPr txBox="1"/>
          <p:nvPr userDrawn="1"/>
        </p:nvSpPr>
        <p:spPr>
          <a:xfrm>
            <a:off x="11478158" y="6350000"/>
            <a:ext cx="468319" cy="369332"/>
          </a:xfrm>
          <a:prstGeom prst="rect">
            <a:avLst/>
          </a:prstGeom>
          <a:noFill/>
        </p:spPr>
        <p:txBody>
          <a:bodyPr wrap="square" rtlCol="0">
            <a:spAutoFit/>
          </a:bodyPr>
          <a:lstStyle/>
          <a:p>
            <a:pPr algn="ctr"/>
            <a:fld id="{549C05F7-1C96-4EF1-8BC8-D385431A92CD}" type="slidenum">
              <a:rPr lang="en-US" smtClean="0">
                <a:solidFill>
                  <a:schemeClr val="bg1">
                    <a:lumMod val="50000"/>
                  </a:schemeClr>
                </a:solidFill>
              </a:rPr>
              <a:t>‹#›</a:t>
            </a:fld>
            <a:endParaRPr lang="en-US">
              <a:solidFill>
                <a:schemeClr val="bg1">
                  <a:lumMod val="50000"/>
                </a:schemeClr>
              </a:solidFill>
            </a:endParaRPr>
          </a:p>
        </p:txBody>
      </p:sp>
      <p:sp>
        <p:nvSpPr>
          <p:cNvPr id="13" name="TextBox 12">
            <a:extLst>
              <a:ext uri="{FF2B5EF4-FFF2-40B4-BE49-F238E27FC236}">
                <a16:creationId xmlns:a16="http://schemas.microsoft.com/office/drawing/2014/main" id="{6AFEB5B9-88F5-38E3-318D-CA27D63AFB5C}"/>
              </a:ext>
            </a:extLst>
          </p:cNvPr>
          <p:cNvSpPr txBox="1"/>
          <p:nvPr userDrawn="1"/>
        </p:nvSpPr>
        <p:spPr>
          <a:xfrm>
            <a:off x="8470801" y="6373083"/>
            <a:ext cx="3007357" cy="323165"/>
          </a:xfrm>
          <a:prstGeom prst="rect">
            <a:avLst/>
          </a:prstGeom>
          <a:noFill/>
        </p:spPr>
        <p:txBody>
          <a:bodyPr wrap="square" rtlCol="0">
            <a:spAutoFit/>
          </a:bodyPr>
          <a:lstStyle/>
          <a:p>
            <a:pPr algn="r"/>
            <a:r>
              <a:rPr lang="en-US" sz="1500" b="1" spc="0">
                <a:solidFill>
                  <a:schemeClr val="bg1">
                    <a:lumMod val="50000"/>
                  </a:schemeClr>
                </a:solidFill>
                <a:latin typeface="+mj-lt"/>
              </a:rPr>
              <a:t>INDIANA DEPT. OF CHILD SERVICES</a:t>
            </a:r>
          </a:p>
        </p:txBody>
      </p:sp>
      <p:sp>
        <p:nvSpPr>
          <p:cNvPr id="2" name="Rectangle 1">
            <a:extLst>
              <a:ext uri="{FF2B5EF4-FFF2-40B4-BE49-F238E27FC236}">
                <a16:creationId xmlns:a16="http://schemas.microsoft.com/office/drawing/2014/main" id="{3CCD3D4F-316F-446B-CEC3-38C5CA506CD8}"/>
              </a:ext>
            </a:extLst>
          </p:cNvPr>
          <p:cNvSpPr/>
          <p:nvPr userDrawn="1"/>
        </p:nvSpPr>
        <p:spPr>
          <a:xfrm>
            <a:off x="0" y="1645920"/>
            <a:ext cx="7797338" cy="439101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 name="Straight Connector 2">
            <a:extLst>
              <a:ext uri="{FF2B5EF4-FFF2-40B4-BE49-F238E27FC236}">
                <a16:creationId xmlns:a16="http://schemas.microsoft.com/office/drawing/2014/main" id="{05C5C9FC-0E0D-4F07-D192-D4515635DA9E}"/>
              </a:ext>
            </a:extLst>
          </p:cNvPr>
          <p:cNvCxnSpPr>
            <a:cxnSpLocks/>
          </p:cNvCxnSpPr>
          <p:nvPr userDrawn="1"/>
        </p:nvCxnSpPr>
        <p:spPr>
          <a:xfrm>
            <a:off x="0" y="1438183"/>
            <a:ext cx="12192000" cy="0"/>
          </a:xfrm>
          <a:prstGeom prst="line">
            <a:avLst/>
          </a:prstGeom>
          <a:ln w="28575">
            <a:solidFill>
              <a:srgbClr val="FDB727"/>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0136B072-C939-B1B7-93A6-4BC959162DC9}"/>
              </a:ext>
            </a:extLst>
          </p:cNvPr>
          <p:cNvPicPr>
            <a:picLocks noChangeAspect="1"/>
          </p:cNvPicPr>
          <p:nvPr userDrawn="1"/>
        </p:nvPicPr>
        <p:blipFill>
          <a:blip r:embed="rId3">
            <a:extLst>
              <a:ext uri="{28A0092B-C50C-407E-A947-70E740481C1C}">
                <a14:useLocalDpi xmlns:a14="http://schemas.microsoft.com/office/drawing/2010/main" val="0"/>
              </a:ext>
            </a:extLst>
          </a:blip>
          <a:srcRect t="42" b="42"/>
          <a:stretch/>
        </p:blipFill>
        <p:spPr>
          <a:xfrm>
            <a:off x="7797338" y="1645916"/>
            <a:ext cx="4394663" cy="4391015"/>
          </a:xfrm>
          <a:prstGeom prst="rect">
            <a:avLst/>
          </a:prstGeom>
        </p:spPr>
      </p:pic>
    </p:spTree>
    <p:extLst>
      <p:ext uri="{BB962C8B-B14F-4D97-AF65-F5344CB8AC3E}">
        <p14:creationId xmlns:p14="http://schemas.microsoft.com/office/powerpoint/2010/main" val="155413088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 box and photo4">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C36B74C3-BA8F-B9CD-9643-2B7DA19BD810}"/>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245523" y="6313047"/>
            <a:ext cx="466351" cy="440282"/>
          </a:xfrm>
          <a:prstGeom prst="rect">
            <a:avLst/>
          </a:prstGeom>
        </p:spPr>
      </p:pic>
      <p:cxnSp>
        <p:nvCxnSpPr>
          <p:cNvPr id="11" name="Straight Connector 10">
            <a:extLst>
              <a:ext uri="{FF2B5EF4-FFF2-40B4-BE49-F238E27FC236}">
                <a16:creationId xmlns:a16="http://schemas.microsoft.com/office/drawing/2014/main" id="{65CD735D-9010-42C5-7641-76DCAC62A711}"/>
              </a:ext>
            </a:extLst>
          </p:cNvPr>
          <p:cNvCxnSpPr>
            <a:cxnSpLocks/>
          </p:cNvCxnSpPr>
          <p:nvPr userDrawn="1"/>
        </p:nvCxnSpPr>
        <p:spPr>
          <a:xfrm>
            <a:off x="763790" y="6553138"/>
            <a:ext cx="7909155" cy="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83A19FE5-49BC-E1B6-3241-EE56E5D14532}"/>
              </a:ext>
            </a:extLst>
          </p:cNvPr>
          <p:cNvSpPr txBox="1"/>
          <p:nvPr userDrawn="1"/>
        </p:nvSpPr>
        <p:spPr>
          <a:xfrm>
            <a:off x="11478158" y="6350000"/>
            <a:ext cx="468319" cy="369332"/>
          </a:xfrm>
          <a:prstGeom prst="rect">
            <a:avLst/>
          </a:prstGeom>
          <a:noFill/>
        </p:spPr>
        <p:txBody>
          <a:bodyPr wrap="square" rtlCol="0">
            <a:spAutoFit/>
          </a:bodyPr>
          <a:lstStyle/>
          <a:p>
            <a:pPr algn="ctr"/>
            <a:fld id="{549C05F7-1C96-4EF1-8BC8-D385431A92CD}" type="slidenum">
              <a:rPr lang="en-US" smtClean="0">
                <a:solidFill>
                  <a:schemeClr val="bg1">
                    <a:lumMod val="50000"/>
                  </a:schemeClr>
                </a:solidFill>
              </a:rPr>
              <a:t>‹#›</a:t>
            </a:fld>
            <a:endParaRPr lang="en-US">
              <a:solidFill>
                <a:schemeClr val="bg1">
                  <a:lumMod val="50000"/>
                </a:schemeClr>
              </a:solidFill>
            </a:endParaRPr>
          </a:p>
        </p:txBody>
      </p:sp>
      <p:sp>
        <p:nvSpPr>
          <p:cNvPr id="13" name="TextBox 12">
            <a:extLst>
              <a:ext uri="{FF2B5EF4-FFF2-40B4-BE49-F238E27FC236}">
                <a16:creationId xmlns:a16="http://schemas.microsoft.com/office/drawing/2014/main" id="{6AFEB5B9-88F5-38E3-318D-CA27D63AFB5C}"/>
              </a:ext>
            </a:extLst>
          </p:cNvPr>
          <p:cNvSpPr txBox="1"/>
          <p:nvPr userDrawn="1"/>
        </p:nvSpPr>
        <p:spPr>
          <a:xfrm>
            <a:off x="8470801" y="6373083"/>
            <a:ext cx="3007357" cy="323165"/>
          </a:xfrm>
          <a:prstGeom prst="rect">
            <a:avLst/>
          </a:prstGeom>
          <a:noFill/>
        </p:spPr>
        <p:txBody>
          <a:bodyPr wrap="square" rtlCol="0">
            <a:spAutoFit/>
          </a:bodyPr>
          <a:lstStyle/>
          <a:p>
            <a:pPr algn="r"/>
            <a:r>
              <a:rPr lang="en-US" sz="1500" b="1" spc="0">
                <a:solidFill>
                  <a:schemeClr val="bg1">
                    <a:lumMod val="50000"/>
                  </a:schemeClr>
                </a:solidFill>
                <a:latin typeface="+mj-lt"/>
              </a:rPr>
              <a:t>INDIANA DEPT. OF CHILD SERVICES</a:t>
            </a:r>
          </a:p>
        </p:txBody>
      </p:sp>
      <p:sp>
        <p:nvSpPr>
          <p:cNvPr id="2" name="Rectangle 1">
            <a:extLst>
              <a:ext uri="{FF2B5EF4-FFF2-40B4-BE49-F238E27FC236}">
                <a16:creationId xmlns:a16="http://schemas.microsoft.com/office/drawing/2014/main" id="{3CCD3D4F-316F-446B-CEC3-38C5CA506CD8}"/>
              </a:ext>
            </a:extLst>
          </p:cNvPr>
          <p:cNvSpPr/>
          <p:nvPr userDrawn="1"/>
        </p:nvSpPr>
        <p:spPr>
          <a:xfrm>
            <a:off x="0" y="1645920"/>
            <a:ext cx="7797338" cy="439101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 name="Straight Connector 2">
            <a:extLst>
              <a:ext uri="{FF2B5EF4-FFF2-40B4-BE49-F238E27FC236}">
                <a16:creationId xmlns:a16="http://schemas.microsoft.com/office/drawing/2014/main" id="{9A72EDAB-0ACF-25C8-DBB7-6B5DCD2956A6}"/>
              </a:ext>
            </a:extLst>
          </p:cNvPr>
          <p:cNvCxnSpPr>
            <a:cxnSpLocks/>
          </p:cNvCxnSpPr>
          <p:nvPr userDrawn="1"/>
        </p:nvCxnSpPr>
        <p:spPr>
          <a:xfrm>
            <a:off x="0" y="1438183"/>
            <a:ext cx="12192000" cy="0"/>
          </a:xfrm>
          <a:prstGeom prst="line">
            <a:avLst/>
          </a:prstGeom>
          <a:ln w="28575">
            <a:solidFill>
              <a:srgbClr val="FDB727"/>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095F2830-82CB-BE7F-F681-532ED3F7C19E}"/>
              </a:ext>
            </a:extLst>
          </p:cNvPr>
          <p:cNvPicPr>
            <a:picLocks noChangeAspect="1"/>
          </p:cNvPicPr>
          <p:nvPr userDrawn="1"/>
        </p:nvPicPr>
        <p:blipFill>
          <a:blip r:embed="rId3">
            <a:extLst>
              <a:ext uri="{28A0092B-C50C-407E-A947-70E740481C1C}">
                <a14:useLocalDpi xmlns:a14="http://schemas.microsoft.com/office/drawing/2010/main" val="0"/>
              </a:ext>
            </a:extLst>
          </a:blip>
          <a:srcRect t="42" b="42"/>
          <a:stretch/>
        </p:blipFill>
        <p:spPr>
          <a:xfrm>
            <a:off x="7797338" y="1645916"/>
            <a:ext cx="4394663" cy="4391015"/>
          </a:xfrm>
          <a:prstGeom prst="rect">
            <a:avLst/>
          </a:prstGeom>
        </p:spPr>
      </p:pic>
    </p:spTree>
    <p:extLst>
      <p:ext uri="{BB962C8B-B14F-4D97-AF65-F5344CB8AC3E}">
        <p14:creationId xmlns:p14="http://schemas.microsoft.com/office/powerpoint/2010/main" val="276384046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Section Header">
    <p:bg>
      <p:bgPr>
        <a:solidFill>
          <a:schemeClr val="bg1"/>
        </a:solidFill>
        <a:effectLst/>
      </p:bgPr>
    </p:bg>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3C5285FF-573F-CFD7-6B50-26F0C6B3C7B3}"/>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245523" y="6313047"/>
            <a:ext cx="466351" cy="440282"/>
          </a:xfrm>
          <a:prstGeom prst="rect">
            <a:avLst/>
          </a:prstGeom>
        </p:spPr>
      </p:pic>
      <p:cxnSp>
        <p:nvCxnSpPr>
          <p:cNvPr id="25" name="Straight Connector 24">
            <a:extLst>
              <a:ext uri="{FF2B5EF4-FFF2-40B4-BE49-F238E27FC236}">
                <a16:creationId xmlns:a16="http://schemas.microsoft.com/office/drawing/2014/main" id="{212C51B7-EA67-D5CB-7881-F9AB4169A73A}"/>
              </a:ext>
            </a:extLst>
          </p:cNvPr>
          <p:cNvCxnSpPr>
            <a:cxnSpLocks/>
          </p:cNvCxnSpPr>
          <p:nvPr userDrawn="1"/>
        </p:nvCxnSpPr>
        <p:spPr>
          <a:xfrm>
            <a:off x="763790" y="6553138"/>
            <a:ext cx="7909155" cy="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9660AB7B-C682-6113-CC12-E8B03561BDB4}"/>
              </a:ext>
            </a:extLst>
          </p:cNvPr>
          <p:cNvSpPr txBox="1"/>
          <p:nvPr userDrawn="1"/>
        </p:nvSpPr>
        <p:spPr>
          <a:xfrm>
            <a:off x="11478158" y="6350000"/>
            <a:ext cx="468319" cy="369332"/>
          </a:xfrm>
          <a:prstGeom prst="rect">
            <a:avLst/>
          </a:prstGeom>
          <a:noFill/>
        </p:spPr>
        <p:txBody>
          <a:bodyPr wrap="square" rtlCol="0">
            <a:spAutoFit/>
          </a:bodyPr>
          <a:lstStyle/>
          <a:p>
            <a:pPr algn="ctr"/>
            <a:fld id="{60CB3D33-BDC5-4B12-8FD4-CFB857723B63}" type="slidenum">
              <a:rPr lang="en-US" smtClean="0">
                <a:solidFill>
                  <a:schemeClr val="bg1">
                    <a:lumMod val="50000"/>
                  </a:schemeClr>
                </a:solidFill>
              </a:rPr>
              <a:t>‹#›</a:t>
            </a:fld>
            <a:endParaRPr lang="en-US">
              <a:solidFill>
                <a:schemeClr val="bg1">
                  <a:lumMod val="50000"/>
                </a:schemeClr>
              </a:solidFill>
            </a:endParaRPr>
          </a:p>
        </p:txBody>
      </p:sp>
      <p:sp>
        <p:nvSpPr>
          <p:cNvPr id="28" name="TextBox 27">
            <a:extLst>
              <a:ext uri="{FF2B5EF4-FFF2-40B4-BE49-F238E27FC236}">
                <a16:creationId xmlns:a16="http://schemas.microsoft.com/office/drawing/2014/main" id="{E506A619-7078-A7B3-972A-FD2DD546C186}"/>
              </a:ext>
            </a:extLst>
          </p:cNvPr>
          <p:cNvSpPr txBox="1"/>
          <p:nvPr userDrawn="1"/>
        </p:nvSpPr>
        <p:spPr>
          <a:xfrm>
            <a:off x="8470801" y="6373083"/>
            <a:ext cx="3007357" cy="323165"/>
          </a:xfrm>
          <a:prstGeom prst="rect">
            <a:avLst/>
          </a:prstGeom>
          <a:noFill/>
        </p:spPr>
        <p:txBody>
          <a:bodyPr wrap="square" rtlCol="0">
            <a:spAutoFit/>
          </a:bodyPr>
          <a:lstStyle/>
          <a:p>
            <a:pPr algn="r"/>
            <a:r>
              <a:rPr lang="en-US" sz="1500" b="1" spc="0">
                <a:solidFill>
                  <a:schemeClr val="bg1">
                    <a:lumMod val="50000"/>
                  </a:schemeClr>
                </a:solidFill>
                <a:latin typeface="+mj-lt"/>
              </a:rPr>
              <a:t>INDIANA DEPT. OF CHILD SERVICES</a:t>
            </a:r>
          </a:p>
        </p:txBody>
      </p:sp>
      <p:grpSp>
        <p:nvGrpSpPr>
          <p:cNvPr id="47" name="Group 46">
            <a:extLst>
              <a:ext uri="{FF2B5EF4-FFF2-40B4-BE49-F238E27FC236}">
                <a16:creationId xmlns:a16="http://schemas.microsoft.com/office/drawing/2014/main" id="{DDD2747D-3071-EFCC-3257-3E9128B4337C}"/>
              </a:ext>
            </a:extLst>
          </p:cNvPr>
          <p:cNvGrpSpPr/>
          <p:nvPr userDrawn="1"/>
        </p:nvGrpSpPr>
        <p:grpSpPr>
          <a:xfrm>
            <a:off x="1252678" y="4171217"/>
            <a:ext cx="3568703" cy="1080924"/>
            <a:chOff x="1045126" y="4115212"/>
            <a:chExt cx="3859383" cy="1168968"/>
          </a:xfrm>
        </p:grpSpPr>
        <p:cxnSp>
          <p:nvCxnSpPr>
            <p:cNvPr id="43" name="Straight Connector 42">
              <a:extLst>
                <a:ext uri="{FF2B5EF4-FFF2-40B4-BE49-F238E27FC236}">
                  <a16:creationId xmlns:a16="http://schemas.microsoft.com/office/drawing/2014/main" id="{9663AB39-D4C3-B639-DBB2-AA3F0AE071AB}"/>
                </a:ext>
              </a:extLst>
            </p:cNvPr>
            <p:cNvCxnSpPr>
              <a:stCxn id="46" idx="1"/>
            </p:cNvCxnSpPr>
            <p:nvPr userDrawn="1"/>
          </p:nvCxnSpPr>
          <p:spPr>
            <a:xfrm flipH="1">
              <a:off x="2826327" y="4747307"/>
              <a:ext cx="1588656" cy="0"/>
            </a:xfrm>
            <a:prstGeom prst="line">
              <a:avLst/>
            </a:prstGeom>
            <a:ln w="19050">
              <a:solidFill>
                <a:schemeClr val="bg1">
                  <a:lumMod val="50000"/>
                </a:schemeClr>
              </a:solidFill>
              <a:prstDash val="sysDot"/>
            </a:ln>
          </p:spPr>
          <p:style>
            <a:lnRef idx="1">
              <a:schemeClr val="accent5"/>
            </a:lnRef>
            <a:fillRef idx="0">
              <a:schemeClr val="accent5"/>
            </a:fillRef>
            <a:effectRef idx="0">
              <a:schemeClr val="accent5"/>
            </a:effectRef>
            <a:fontRef idx="minor">
              <a:schemeClr val="tx1"/>
            </a:fontRef>
          </p:style>
        </p:cxnSp>
        <p:grpSp>
          <p:nvGrpSpPr>
            <p:cNvPr id="18" name="Group 17">
              <a:extLst>
                <a:ext uri="{FF2B5EF4-FFF2-40B4-BE49-F238E27FC236}">
                  <a16:creationId xmlns:a16="http://schemas.microsoft.com/office/drawing/2014/main" id="{4B599F42-CF71-FC35-21B0-28A05294F3CA}"/>
                </a:ext>
              </a:extLst>
            </p:cNvPr>
            <p:cNvGrpSpPr/>
            <p:nvPr userDrawn="1"/>
          </p:nvGrpSpPr>
          <p:grpSpPr>
            <a:xfrm>
              <a:off x="4414983" y="4502544"/>
              <a:ext cx="489526" cy="489526"/>
              <a:chOff x="4414983" y="4502544"/>
              <a:chExt cx="489526" cy="489526"/>
            </a:xfrm>
          </p:grpSpPr>
          <p:sp>
            <p:nvSpPr>
              <p:cNvPr id="45" name="Oval 44">
                <a:extLst>
                  <a:ext uri="{FF2B5EF4-FFF2-40B4-BE49-F238E27FC236}">
                    <a16:creationId xmlns:a16="http://schemas.microsoft.com/office/drawing/2014/main" id="{2B46081A-F42C-E674-E996-D683C4DAC8E6}"/>
                  </a:ext>
                </a:extLst>
              </p:cNvPr>
              <p:cNvSpPr/>
              <p:nvPr userDrawn="1"/>
            </p:nvSpPr>
            <p:spPr>
              <a:xfrm>
                <a:off x="4414983" y="4502544"/>
                <a:ext cx="489526" cy="489526"/>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Box 45">
                <a:extLst>
                  <a:ext uri="{FF2B5EF4-FFF2-40B4-BE49-F238E27FC236}">
                    <a16:creationId xmlns:a16="http://schemas.microsoft.com/office/drawing/2014/main" id="{D83D98BE-C3E2-464B-3D9B-BD36CF06E82F}"/>
                  </a:ext>
                </a:extLst>
              </p:cNvPr>
              <p:cNvSpPr txBox="1"/>
              <p:nvPr userDrawn="1"/>
            </p:nvSpPr>
            <p:spPr>
              <a:xfrm>
                <a:off x="4414983" y="4562641"/>
                <a:ext cx="489526" cy="369332"/>
              </a:xfrm>
              <a:prstGeom prst="rect">
                <a:avLst/>
              </a:prstGeom>
              <a:noFill/>
            </p:spPr>
            <p:txBody>
              <a:bodyPr wrap="square" rtlCol="0" anchor="ctr">
                <a:spAutoFit/>
              </a:bodyPr>
              <a:lstStyle/>
              <a:p>
                <a:pPr algn="ctr"/>
                <a:r>
                  <a:rPr lang="en-US">
                    <a:solidFill>
                      <a:schemeClr val="bg1"/>
                    </a:solidFill>
                  </a:rPr>
                  <a:t>4</a:t>
                </a:r>
              </a:p>
            </p:txBody>
          </p:sp>
        </p:grpSp>
        <p:sp>
          <p:nvSpPr>
            <p:cNvPr id="10" name="Freeform: Shape 9">
              <a:extLst>
                <a:ext uri="{FF2B5EF4-FFF2-40B4-BE49-F238E27FC236}">
                  <a16:creationId xmlns:a16="http://schemas.microsoft.com/office/drawing/2014/main" id="{6BE7991F-11FF-8480-FC3D-6767989136F4}"/>
                </a:ext>
              </a:extLst>
            </p:cNvPr>
            <p:cNvSpPr/>
            <p:nvPr/>
          </p:nvSpPr>
          <p:spPr>
            <a:xfrm>
              <a:off x="1045126" y="4115212"/>
              <a:ext cx="2362501" cy="1168968"/>
            </a:xfrm>
            <a:custGeom>
              <a:avLst/>
              <a:gdLst>
                <a:gd name="connsiteX0" fmla="*/ 2362501 w 2362501"/>
                <a:gd name="connsiteY0" fmla="*/ 0 h 1168968"/>
                <a:gd name="connsiteX1" fmla="*/ 2335409 w 2362501"/>
                <a:gd name="connsiteY1" fmla="*/ 48586 h 1168968"/>
                <a:gd name="connsiteX2" fmla="*/ 2124806 w 2362501"/>
                <a:gd name="connsiteY2" fmla="*/ 874920 h 1168968"/>
                <a:gd name="connsiteX3" fmla="*/ 2006139 w 2362501"/>
                <a:gd name="connsiteY3" fmla="*/ 1168968 h 1168968"/>
                <a:gd name="connsiteX4" fmla="*/ 349498 w 2362501"/>
                <a:gd name="connsiteY4" fmla="*/ 1168968 h 1168968"/>
                <a:gd name="connsiteX5" fmla="*/ 232457 w 2362501"/>
                <a:gd name="connsiteY5" fmla="*/ 849633 h 1168968"/>
                <a:gd name="connsiteX6" fmla="*/ 0 w 2362501"/>
                <a:gd name="connsiteY6" fmla="*/ 0 h 1168968"/>
                <a:gd name="connsiteX7" fmla="*/ 2362501 w 2362501"/>
                <a:gd name="connsiteY7" fmla="*/ 0 h 1168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62501" h="1168968">
                  <a:moveTo>
                    <a:pt x="2362501" y="0"/>
                  </a:moveTo>
                  <a:cubicBezTo>
                    <a:pt x="2353470" y="16075"/>
                    <a:pt x="2344440" y="32331"/>
                    <a:pt x="2335409" y="48586"/>
                  </a:cubicBezTo>
                  <a:cubicBezTo>
                    <a:pt x="2194706" y="303802"/>
                    <a:pt x="2126071" y="583039"/>
                    <a:pt x="2124806" y="874920"/>
                  </a:cubicBezTo>
                  <a:cubicBezTo>
                    <a:pt x="2124264" y="988349"/>
                    <a:pt x="2098255" y="1083716"/>
                    <a:pt x="2006139" y="1168968"/>
                  </a:cubicBezTo>
                  <a:lnTo>
                    <a:pt x="349498" y="1168968"/>
                  </a:lnTo>
                  <a:cubicBezTo>
                    <a:pt x="253770" y="1086606"/>
                    <a:pt x="234805" y="975706"/>
                    <a:pt x="232457" y="849633"/>
                  </a:cubicBezTo>
                  <a:cubicBezTo>
                    <a:pt x="226677" y="543664"/>
                    <a:pt x="139077" y="262982"/>
                    <a:pt x="0" y="0"/>
                  </a:cubicBezTo>
                  <a:lnTo>
                    <a:pt x="2362501" y="0"/>
                  </a:lnTo>
                  <a:close/>
                </a:path>
              </a:pathLst>
            </a:custGeom>
            <a:solidFill>
              <a:srgbClr val="808285"/>
            </a:solidFill>
            <a:ln w="18023" cap="flat">
              <a:noFill/>
              <a:prstDash val="solid"/>
              <a:miter/>
            </a:ln>
          </p:spPr>
          <p:txBody>
            <a:bodyPr rtlCol="0" anchor="ctr"/>
            <a:lstStyle/>
            <a:p>
              <a:endParaRPr lang="en-US"/>
            </a:p>
          </p:txBody>
        </p:sp>
      </p:grpSp>
      <p:grpSp>
        <p:nvGrpSpPr>
          <p:cNvPr id="21" name="Group 20">
            <a:extLst>
              <a:ext uri="{FF2B5EF4-FFF2-40B4-BE49-F238E27FC236}">
                <a16:creationId xmlns:a16="http://schemas.microsoft.com/office/drawing/2014/main" id="{7087205B-1CF7-D787-3562-E12547445902}"/>
              </a:ext>
            </a:extLst>
          </p:cNvPr>
          <p:cNvGrpSpPr/>
          <p:nvPr userDrawn="1"/>
        </p:nvGrpSpPr>
        <p:grpSpPr>
          <a:xfrm>
            <a:off x="695850" y="3075094"/>
            <a:ext cx="4125531" cy="1029317"/>
            <a:chOff x="442942" y="2929807"/>
            <a:chExt cx="4461567" cy="1113157"/>
          </a:xfrm>
        </p:grpSpPr>
        <p:cxnSp>
          <p:nvCxnSpPr>
            <p:cNvPr id="30" name="Straight Connector 29">
              <a:extLst>
                <a:ext uri="{FF2B5EF4-FFF2-40B4-BE49-F238E27FC236}">
                  <a16:creationId xmlns:a16="http://schemas.microsoft.com/office/drawing/2014/main" id="{D2C6C878-513A-FE30-4189-FF911F13A90B}"/>
                </a:ext>
              </a:extLst>
            </p:cNvPr>
            <p:cNvCxnSpPr>
              <a:stCxn id="42" idx="1"/>
            </p:cNvCxnSpPr>
            <p:nvPr userDrawn="1"/>
          </p:nvCxnSpPr>
          <p:spPr>
            <a:xfrm flipH="1">
              <a:off x="2826327" y="3516652"/>
              <a:ext cx="1588656" cy="0"/>
            </a:xfrm>
            <a:prstGeom prst="line">
              <a:avLst/>
            </a:prstGeom>
            <a:ln w="19050">
              <a:solidFill>
                <a:schemeClr val="bg1">
                  <a:lumMod val="50000"/>
                </a:schemeClr>
              </a:solidFill>
              <a:prstDash val="sysDot"/>
            </a:ln>
          </p:spPr>
          <p:style>
            <a:lnRef idx="1">
              <a:schemeClr val="accent5"/>
            </a:lnRef>
            <a:fillRef idx="0">
              <a:schemeClr val="accent5"/>
            </a:fillRef>
            <a:effectRef idx="0">
              <a:schemeClr val="accent5"/>
            </a:effectRef>
            <a:fontRef idx="minor">
              <a:schemeClr val="tx1"/>
            </a:fontRef>
          </p:style>
        </p:cxnSp>
        <p:grpSp>
          <p:nvGrpSpPr>
            <p:cNvPr id="17" name="Group 16">
              <a:extLst>
                <a:ext uri="{FF2B5EF4-FFF2-40B4-BE49-F238E27FC236}">
                  <a16:creationId xmlns:a16="http://schemas.microsoft.com/office/drawing/2014/main" id="{2A96672E-A6C1-6F36-F623-2165A9D0452E}"/>
                </a:ext>
              </a:extLst>
            </p:cNvPr>
            <p:cNvGrpSpPr/>
            <p:nvPr userDrawn="1"/>
          </p:nvGrpSpPr>
          <p:grpSpPr>
            <a:xfrm>
              <a:off x="4414983" y="3271889"/>
              <a:ext cx="489526" cy="489526"/>
              <a:chOff x="4414983" y="3271889"/>
              <a:chExt cx="489526" cy="489526"/>
            </a:xfrm>
          </p:grpSpPr>
          <p:sp>
            <p:nvSpPr>
              <p:cNvPr id="41" name="Oval 40">
                <a:extLst>
                  <a:ext uri="{FF2B5EF4-FFF2-40B4-BE49-F238E27FC236}">
                    <a16:creationId xmlns:a16="http://schemas.microsoft.com/office/drawing/2014/main" id="{6016D822-1828-E3A2-7836-09A0FD2635BC}"/>
                  </a:ext>
                </a:extLst>
              </p:cNvPr>
              <p:cNvSpPr/>
              <p:nvPr userDrawn="1"/>
            </p:nvSpPr>
            <p:spPr>
              <a:xfrm>
                <a:off x="4414983" y="3271889"/>
                <a:ext cx="489526" cy="489526"/>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Box 41">
                <a:extLst>
                  <a:ext uri="{FF2B5EF4-FFF2-40B4-BE49-F238E27FC236}">
                    <a16:creationId xmlns:a16="http://schemas.microsoft.com/office/drawing/2014/main" id="{59B76953-3C2E-1B02-D419-7D4C2AA919B0}"/>
                  </a:ext>
                </a:extLst>
              </p:cNvPr>
              <p:cNvSpPr txBox="1"/>
              <p:nvPr userDrawn="1"/>
            </p:nvSpPr>
            <p:spPr>
              <a:xfrm>
                <a:off x="4414983" y="3331986"/>
                <a:ext cx="489526" cy="369332"/>
              </a:xfrm>
              <a:prstGeom prst="rect">
                <a:avLst/>
              </a:prstGeom>
              <a:noFill/>
            </p:spPr>
            <p:txBody>
              <a:bodyPr wrap="square" rtlCol="0" anchor="ctr">
                <a:spAutoFit/>
              </a:bodyPr>
              <a:lstStyle/>
              <a:p>
                <a:pPr algn="ctr"/>
                <a:r>
                  <a:rPr lang="en-US">
                    <a:solidFill>
                      <a:schemeClr val="bg1"/>
                    </a:solidFill>
                  </a:rPr>
                  <a:t>3</a:t>
                </a:r>
              </a:p>
            </p:txBody>
          </p:sp>
        </p:grpSp>
        <p:sp>
          <p:nvSpPr>
            <p:cNvPr id="11" name="Freeform: Shape 10">
              <a:extLst>
                <a:ext uri="{FF2B5EF4-FFF2-40B4-BE49-F238E27FC236}">
                  <a16:creationId xmlns:a16="http://schemas.microsoft.com/office/drawing/2014/main" id="{B223A8C3-0DAD-B0F8-1ADF-204F30DD21C5}"/>
                </a:ext>
              </a:extLst>
            </p:cNvPr>
            <p:cNvSpPr/>
            <p:nvPr/>
          </p:nvSpPr>
          <p:spPr>
            <a:xfrm>
              <a:off x="442942" y="2929807"/>
              <a:ext cx="3562897" cy="1113157"/>
            </a:xfrm>
            <a:custGeom>
              <a:avLst/>
              <a:gdLst>
                <a:gd name="connsiteX0" fmla="*/ 3562898 w 3562897"/>
                <a:gd name="connsiteY0" fmla="*/ 0 h 1113157"/>
                <a:gd name="connsiteX1" fmla="*/ 3317797 w 3562897"/>
                <a:gd name="connsiteY1" fmla="*/ 544567 h 1113157"/>
                <a:gd name="connsiteX2" fmla="*/ 2964686 w 3562897"/>
                <a:gd name="connsiteY2" fmla="*/ 1113157 h 1113157"/>
                <a:gd name="connsiteX3" fmla="*/ 602185 w 3562897"/>
                <a:gd name="connsiteY3" fmla="*/ 1113157 h 1113157"/>
                <a:gd name="connsiteX4" fmla="*/ 478461 w 3562897"/>
                <a:gd name="connsiteY4" fmla="*/ 903277 h 1113157"/>
                <a:gd name="connsiteX5" fmla="*/ 165086 w 3562897"/>
                <a:gd name="connsiteY5" fmla="*/ 404226 h 1113157"/>
                <a:gd name="connsiteX6" fmla="*/ 0 w 3562897"/>
                <a:gd name="connsiteY6" fmla="*/ 0 h 1113157"/>
                <a:gd name="connsiteX7" fmla="*/ 3562898 w 3562897"/>
                <a:gd name="connsiteY7" fmla="*/ 0 h 1113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62897" h="1113157">
                  <a:moveTo>
                    <a:pt x="3562898" y="0"/>
                  </a:moveTo>
                  <a:cubicBezTo>
                    <a:pt x="3511963" y="188386"/>
                    <a:pt x="3429962" y="369908"/>
                    <a:pt x="3317797" y="544567"/>
                  </a:cubicBezTo>
                  <a:cubicBezTo>
                    <a:pt x="3197324" y="732231"/>
                    <a:pt x="3074684" y="919352"/>
                    <a:pt x="2964686" y="1113157"/>
                  </a:cubicBezTo>
                  <a:lnTo>
                    <a:pt x="602185" y="1113157"/>
                  </a:lnTo>
                  <a:cubicBezTo>
                    <a:pt x="564436" y="1041993"/>
                    <a:pt x="523074" y="972093"/>
                    <a:pt x="478461" y="903277"/>
                  </a:cubicBezTo>
                  <a:cubicBezTo>
                    <a:pt x="371534" y="738372"/>
                    <a:pt x="260092" y="575815"/>
                    <a:pt x="165086" y="404226"/>
                  </a:cubicBezTo>
                  <a:cubicBezTo>
                    <a:pt x="92116" y="272735"/>
                    <a:pt x="37388" y="137090"/>
                    <a:pt x="0" y="0"/>
                  </a:cubicBezTo>
                  <a:lnTo>
                    <a:pt x="3562898" y="0"/>
                  </a:lnTo>
                  <a:close/>
                </a:path>
              </a:pathLst>
            </a:custGeom>
            <a:solidFill>
              <a:srgbClr val="1DB0D3"/>
            </a:solidFill>
            <a:ln w="18023" cap="flat">
              <a:noFill/>
              <a:prstDash val="solid"/>
              <a:miter/>
            </a:ln>
          </p:spPr>
          <p:txBody>
            <a:bodyPr rtlCol="0" anchor="ctr"/>
            <a:lstStyle/>
            <a:p>
              <a:endParaRPr lang="en-US"/>
            </a:p>
          </p:txBody>
        </p:sp>
      </p:grpSp>
      <p:grpSp>
        <p:nvGrpSpPr>
          <p:cNvPr id="20" name="Group 19">
            <a:extLst>
              <a:ext uri="{FF2B5EF4-FFF2-40B4-BE49-F238E27FC236}">
                <a16:creationId xmlns:a16="http://schemas.microsoft.com/office/drawing/2014/main" id="{717DBDCF-60E7-51CD-B180-B6B52416253C}"/>
              </a:ext>
            </a:extLst>
          </p:cNvPr>
          <p:cNvGrpSpPr/>
          <p:nvPr userDrawn="1"/>
        </p:nvGrpSpPr>
        <p:grpSpPr>
          <a:xfrm>
            <a:off x="637086" y="1978972"/>
            <a:ext cx="4184295" cy="1029316"/>
            <a:chOff x="379392" y="1744403"/>
            <a:chExt cx="4525117" cy="1113156"/>
          </a:xfrm>
        </p:grpSpPr>
        <p:cxnSp>
          <p:nvCxnSpPr>
            <p:cNvPr id="22" name="Straight Connector 21">
              <a:extLst>
                <a:ext uri="{FF2B5EF4-FFF2-40B4-BE49-F238E27FC236}">
                  <a16:creationId xmlns:a16="http://schemas.microsoft.com/office/drawing/2014/main" id="{EFE503FA-CC3C-CA94-36B8-F9540F7CD906}"/>
                </a:ext>
              </a:extLst>
            </p:cNvPr>
            <p:cNvCxnSpPr>
              <a:stCxn id="29" idx="1"/>
            </p:cNvCxnSpPr>
            <p:nvPr userDrawn="1"/>
          </p:nvCxnSpPr>
          <p:spPr>
            <a:xfrm flipH="1">
              <a:off x="2826327" y="2297602"/>
              <a:ext cx="1588656" cy="0"/>
            </a:xfrm>
            <a:prstGeom prst="line">
              <a:avLst/>
            </a:prstGeom>
            <a:ln w="19050">
              <a:solidFill>
                <a:schemeClr val="bg1">
                  <a:lumMod val="50000"/>
                </a:schemeClr>
              </a:solidFill>
              <a:prstDash val="sysDot"/>
            </a:ln>
          </p:spPr>
          <p:style>
            <a:lnRef idx="1">
              <a:schemeClr val="accent5"/>
            </a:lnRef>
            <a:fillRef idx="0">
              <a:schemeClr val="accent5"/>
            </a:fillRef>
            <a:effectRef idx="0">
              <a:schemeClr val="accent5"/>
            </a:effectRef>
            <a:fontRef idx="minor">
              <a:schemeClr val="tx1"/>
            </a:fontRef>
          </p:style>
        </p:cxnSp>
        <p:grpSp>
          <p:nvGrpSpPr>
            <p:cNvPr id="16" name="Group 15">
              <a:extLst>
                <a:ext uri="{FF2B5EF4-FFF2-40B4-BE49-F238E27FC236}">
                  <a16:creationId xmlns:a16="http://schemas.microsoft.com/office/drawing/2014/main" id="{2A313B81-E6B1-0746-13FC-924817B87A27}"/>
                </a:ext>
              </a:extLst>
            </p:cNvPr>
            <p:cNvGrpSpPr/>
            <p:nvPr userDrawn="1"/>
          </p:nvGrpSpPr>
          <p:grpSpPr>
            <a:xfrm>
              <a:off x="4414983" y="2052839"/>
              <a:ext cx="489526" cy="489526"/>
              <a:chOff x="4414983" y="2052839"/>
              <a:chExt cx="489526" cy="489526"/>
            </a:xfrm>
          </p:grpSpPr>
          <p:sp>
            <p:nvSpPr>
              <p:cNvPr id="27" name="Oval 26">
                <a:extLst>
                  <a:ext uri="{FF2B5EF4-FFF2-40B4-BE49-F238E27FC236}">
                    <a16:creationId xmlns:a16="http://schemas.microsoft.com/office/drawing/2014/main" id="{FA77E9AE-7191-0B76-2FAF-259102B95FC1}"/>
                  </a:ext>
                </a:extLst>
              </p:cNvPr>
              <p:cNvSpPr/>
              <p:nvPr userDrawn="1"/>
            </p:nvSpPr>
            <p:spPr>
              <a:xfrm>
                <a:off x="4414983" y="2052839"/>
                <a:ext cx="489526" cy="489526"/>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C85C229E-FD80-26B3-EB8C-DDB5954A2717}"/>
                  </a:ext>
                </a:extLst>
              </p:cNvPr>
              <p:cNvSpPr txBox="1"/>
              <p:nvPr userDrawn="1"/>
            </p:nvSpPr>
            <p:spPr>
              <a:xfrm>
                <a:off x="4414983" y="2112936"/>
                <a:ext cx="489526" cy="369332"/>
              </a:xfrm>
              <a:prstGeom prst="rect">
                <a:avLst/>
              </a:prstGeom>
              <a:noFill/>
            </p:spPr>
            <p:txBody>
              <a:bodyPr wrap="square" rtlCol="0" anchor="ctr">
                <a:spAutoFit/>
              </a:bodyPr>
              <a:lstStyle/>
              <a:p>
                <a:pPr algn="ctr"/>
                <a:r>
                  <a:rPr lang="en-US">
                    <a:solidFill>
                      <a:schemeClr val="bg1"/>
                    </a:solidFill>
                  </a:rPr>
                  <a:t>2</a:t>
                </a:r>
              </a:p>
            </p:txBody>
          </p:sp>
        </p:grpSp>
        <p:sp>
          <p:nvSpPr>
            <p:cNvPr id="12" name="Freeform: Shape 11">
              <a:extLst>
                <a:ext uri="{FF2B5EF4-FFF2-40B4-BE49-F238E27FC236}">
                  <a16:creationId xmlns:a16="http://schemas.microsoft.com/office/drawing/2014/main" id="{CAB7F442-8AC7-0D49-106E-F7B0A73C50CA}"/>
                </a:ext>
              </a:extLst>
            </p:cNvPr>
            <p:cNvSpPr/>
            <p:nvPr/>
          </p:nvSpPr>
          <p:spPr>
            <a:xfrm>
              <a:off x="379392" y="1744403"/>
              <a:ext cx="3688788" cy="1113156"/>
            </a:xfrm>
            <a:custGeom>
              <a:avLst/>
              <a:gdLst>
                <a:gd name="connsiteX0" fmla="*/ 3626447 w 3688788"/>
                <a:gd name="connsiteY0" fmla="*/ 1113157 h 1113156"/>
                <a:gd name="connsiteX1" fmla="*/ 63550 w 3688788"/>
                <a:gd name="connsiteY1" fmla="*/ 1113157 h 1113156"/>
                <a:gd name="connsiteX2" fmla="*/ 115387 w 3688788"/>
                <a:gd name="connsiteY2" fmla="*/ 0 h 1113156"/>
                <a:gd name="connsiteX3" fmla="*/ 3577319 w 3688788"/>
                <a:gd name="connsiteY3" fmla="*/ 0 h 1113156"/>
                <a:gd name="connsiteX4" fmla="*/ 3671241 w 3688788"/>
                <a:gd name="connsiteY4" fmla="*/ 381829 h 1113156"/>
                <a:gd name="connsiteX5" fmla="*/ 3626447 w 3688788"/>
                <a:gd name="connsiteY5" fmla="*/ 1113157 h 1113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88788" h="1113156">
                  <a:moveTo>
                    <a:pt x="3626447" y="1113157"/>
                  </a:moveTo>
                  <a:lnTo>
                    <a:pt x="63550" y="1113157"/>
                  </a:lnTo>
                  <a:cubicBezTo>
                    <a:pt x="-39584" y="736566"/>
                    <a:pt x="-13575" y="348415"/>
                    <a:pt x="115387" y="0"/>
                  </a:cubicBezTo>
                  <a:lnTo>
                    <a:pt x="3577319" y="0"/>
                  </a:lnTo>
                  <a:cubicBezTo>
                    <a:pt x="3621751" y="121376"/>
                    <a:pt x="3653540" y="249074"/>
                    <a:pt x="3671241" y="381829"/>
                  </a:cubicBezTo>
                  <a:cubicBezTo>
                    <a:pt x="3705197" y="636322"/>
                    <a:pt x="3689664" y="880158"/>
                    <a:pt x="3626447" y="1113157"/>
                  </a:cubicBezTo>
                  <a:close/>
                </a:path>
              </a:pathLst>
            </a:custGeom>
            <a:solidFill>
              <a:srgbClr val="FDB723"/>
            </a:solidFill>
            <a:ln w="18023" cap="flat">
              <a:noFill/>
              <a:prstDash val="solid"/>
              <a:miter/>
            </a:ln>
          </p:spPr>
          <p:txBody>
            <a:bodyPr rtlCol="0" anchor="ctr"/>
            <a:lstStyle/>
            <a:p>
              <a:endParaRPr lang="en-US"/>
            </a:p>
          </p:txBody>
        </p:sp>
      </p:grpSp>
      <p:grpSp>
        <p:nvGrpSpPr>
          <p:cNvPr id="19" name="Group 18">
            <a:extLst>
              <a:ext uri="{FF2B5EF4-FFF2-40B4-BE49-F238E27FC236}">
                <a16:creationId xmlns:a16="http://schemas.microsoft.com/office/drawing/2014/main" id="{F7348874-3B4A-9FD1-4438-70579989E41E}"/>
              </a:ext>
            </a:extLst>
          </p:cNvPr>
          <p:cNvGrpSpPr/>
          <p:nvPr userDrawn="1"/>
        </p:nvGrpSpPr>
        <p:grpSpPr>
          <a:xfrm>
            <a:off x="743782" y="793467"/>
            <a:ext cx="4077599" cy="1118698"/>
            <a:chOff x="494779" y="462336"/>
            <a:chExt cx="4409730" cy="1209819"/>
          </a:xfrm>
        </p:grpSpPr>
        <p:cxnSp>
          <p:nvCxnSpPr>
            <p:cNvPr id="8" name="Straight Connector 7">
              <a:extLst>
                <a:ext uri="{FF2B5EF4-FFF2-40B4-BE49-F238E27FC236}">
                  <a16:creationId xmlns:a16="http://schemas.microsoft.com/office/drawing/2014/main" id="{6C3C8833-9A8B-D2D8-33D7-F6E7778AD574}"/>
                </a:ext>
              </a:extLst>
            </p:cNvPr>
            <p:cNvCxnSpPr>
              <a:stCxn id="5" idx="1"/>
            </p:cNvCxnSpPr>
            <p:nvPr userDrawn="1"/>
          </p:nvCxnSpPr>
          <p:spPr>
            <a:xfrm flipH="1">
              <a:off x="2826327" y="1186872"/>
              <a:ext cx="1588656" cy="0"/>
            </a:xfrm>
            <a:prstGeom prst="line">
              <a:avLst/>
            </a:prstGeom>
            <a:ln w="19050">
              <a:solidFill>
                <a:schemeClr val="bg1">
                  <a:lumMod val="50000"/>
                </a:schemeClr>
              </a:solidFill>
              <a:prstDash val="sysDot"/>
            </a:ln>
          </p:spPr>
          <p:style>
            <a:lnRef idx="1">
              <a:schemeClr val="accent5"/>
            </a:lnRef>
            <a:fillRef idx="0">
              <a:schemeClr val="accent5"/>
            </a:fillRef>
            <a:effectRef idx="0">
              <a:schemeClr val="accent5"/>
            </a:effectRef>
            <a:fontRef idx="minor">
              <a:schemeClr val="tx1"/>
            </a:fontRef>
          </p:style>
        </p:cxnSp>
        <p:grpSp>
          <p:nvGrpSpPr>
            <p:cNvPr id="15" name="Group 14">
              <a:extLst>
                <a:ext uri="{FF2B5EF4-FFF2-40B4-BE49-F238E27FC236}">
                  <a16:creationId xmlns:a16="http://schemas.microsoft.com/office/drawing/2014/main" id="{4D92D874-253F-D2DB-8C97-41765710E3DB}"/>
                </a:ext>
              </a:extLst>
            </p:cNvPr>
            <p:cNvGrpSpPr/>
            <p:nvPr userDrawn="1"/>
          </p:nvGrpSpPr>
          <p:grpSpPr>
            <a:xfrm>
              <a:off x="4414983" y="942109"/>
              <a:ext cx="489526" cy="489526"/>
              <a:chOff x="4414983" y="942109"/>
              <a:chExt cx="489526" cy="489526"/>
            </a:xfrm>
          </p:grpSpPr>
          <p:sp>
            <p:nvSpPr>
              <p:cNvPr id="4" name="Oval 3">
                <a:extLst>
                  <a:ext uri="{FF2B5EF4-FFF2-40B4-BE49-F238E27FC236}">
                    <a16:creationId xmlns:a16="http://schemas.microsoft.com/office/drawing/2014/main" id="{A844E665-A434-4F20-6DD0-E698554E4A8D}"/>
                  </a:ext>
                </a:extLst>
              </p:cNvPr>
              <p:cNvSpPr/>
              <p:nvPr userDrawn="1"/>
            </p:nvSpPr>
            <p:spPr>
              <a:xfrm>
                <a:off x="4414983" y="942109"/>
                <a:ext cx="489526" cy="489526"/>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F82BD84F-3E8D-8A78-E084-55CF73630CED}"/>
                  </a:ext>
                </a:extLst>
              </p:cNvPr>
              <p:cNvSpPr txBox="1"/>
              <p:nvPr userDrawn="1"/>
            </p:nvSpPr>
            <p:spPr>
              <a:xfrm>
                <a:off x="4414983" y="1002206"/>
                <a:ext cx="489526" cy="369332"/>
              </a:xfrm>
              <a:prstGeom prst="rect">
                <a:avLst/>
              </a:prstGeom>
              <a:noFill/>
            </p:spPr>
            <p:txBody>
              <a:bodyPr wrap="square" rtlCol="0" anchor="ctr">
                <a:spAutoFit/>
              </a:bodyPr>
              <a:lstStyle/>
              <a:p>
                <a:pPr algn="ctr"/>
                <a:r>
                  <a:rPr lang="en-US">
                    <a:solidFill>
                      <a:schemeClr val="bg1"/>
                    </a:solidFill>
                  </a:rPr>
                  <a:t>1</a:t>
                </a:r>
              </a:p>
            </p:txBody>
          </p:sp>
        </p:grpSp>
        <p:sp>
          <p:nvSpPr>
            <p:cNvPr id="13" name="Freeform: Shape 12">
              <a:extLst>
                <a:ext uri="{FF2B5EF4-FFF2-40B4-BE49-F238E27FC236}">
                  <a16:creationId xmlns:a16="http://schemas.microsoft.com/office/drawing/2014/main" id="{170BC1B3-9ADA-835C-4E44-1E4895AEEF37}"/>
                </a:ext>
              </a:extLst>
            </p:cNvPr>
            <p:cNvSpPr/>
            <p:nvPr/>
          </p:nvSpPr>
          <p:spPr>
            <a:xfrm>
              <a:off x="494779" y="462336"/>
              <a:ext cx="3461931" cy="1209819"/>
            </a:xfrm>
            <a:custGeom>
              <a:avLst/>
              <a:gdLst>
                <a:gd name="connsiteX0" fmla="*/ 3461931 w 3461931"/>
                <a:gd name="connsiteY0" fmla="*/ 1209819 h 1209819"/>
                <a:gd name="connsiteX1" fmla="*/ 0 w 3461931"/>
                <a:gd name="connsiteY1" fmla="*/ 1209819 h 1209819"/>
                <a:gd name="connsiteX2" fmla="*/ 1492638 w 3461931"/>
                <a:gd name="connsiteY2" fmla="*/ 14842 h 1209819"/>
                <a:gd name="connsiteX3" fmla="*/ 3461931 w 3461931"/>
                <a:gd name="connsiteY3" fmla="*/ 1209819 h 1209819"/>
              </a:gdLst>
              <a:ahLst/>
              <a:cxnLst>
                <a:cxn ang="0">
                  <a:pos x="connsiteX0" y="connsiteY0"/>
                </a:cxn>
                <a:cxn ang="0">
                  <a:pos x="connsiteX1" y="connsiteY1"/>
                </a:cxn>
                <a:cxn ang="0">
                  <a:pos x="connsiteX2" y="connsiteY2"/>
                </a:cxn>
                <a:cxn ang="0">
                  <a:pos x="connsiteX3" y="connsiteY3"/>
                </a:cxn>
              </a:cxnLst>
              <a:rect l="l" t="t" r="r" b="b"/>
              <a:pathLst>
                <a:path w="3461931" h="1209819">
                  <a:moveTo>
                    <a:pt x="3461931" y="1209819"/>
                  </a:moveTo>
                  <a:lnTo>
                    <a:pt x="0" y="1209819"/>
                  </a:lnTo>
                  <a:cubicBezTo>
                    <a:pt x="226497" y="597158"/>
                    <a:pt x="771245" y="106777"/>
                    <a:pt x="1492638" y="14842"/>
                  </a:cubicBezTo>
                  <a:cubicBezTo>
                    <a:pt x="2360334" y="-95697"/>
                    <a:pt x="3174024" y="421958"/>
                    <a:pt x="3461931" y="1209819"/>
                  </a:cubicBezTo>
                  <a:close/>
                </a:path>
              </a:pathLst>
            </a:custGeom>
            <a:solidFill>
              <a:srgbClr val="134B8E"/>
            </a:solidFill>
            <a:ln w="18023" cap="flat">
              <a:noFill/>
              <a:prstDash val="solid"/>
              <a:miter/>
            </a:ln>
          </p:spPr>
          <p:txBody>
            <a:bodyPr rtlCol="0" anchor="ctr"/>
            <a:lstStyle/>
            <a:p>
              <a:endParaRPr lang="en-US"/>
            </a:p>
          </p:txBody>
        </p:sp>
      </p:grpSp>
      <p:sp>
        <p:nvSpPr>
          <p:cNvPr id="14" name="Freeform: Shape 13">
            <a:extLst>
              <a:ext uri="{FF2B5EF4-FFF2-40B4-BE49-F238E27FC236}">
                <a16:creationId xmlns:a16="http://schemas.microsoft.com/office/drawing/2014/main" id="{29045CDD-2585-64B8-A9CA-2D91EB711AC4}"/>
              </a:ext>
            </a:extLst>
          </p:cNvPr>
          <p:cNvSpPr/>
          <p:nvPr userDrawn="1"/>
        </p:nvSpPr>
        <p:spPr>
          <a:xfrm>
            <a:off x="1608255" y="5318947"/>
            <a:ext cx="1468734" cy="745586"/>
          </a:xfrm>
          <a:custGeom>
            <a:avLst/>
            <a:gdLst>
              <a:gd name="connsiteX0" fmla="*/ 794003 w 1588366"/>
              <a:gd name="connsiteY0" fmla="*/ 0 h 806316"/>
              <a:gd name="connsiteX1" fmla="*/ 0 w 1588366"/>
              <a:gd name="connsiteY1" fmla="*/ 0 h 806316"/>
              <a:gd name="connsiteX2" fmla="*/ 190734 w 1588366"/>
              <a:gd name="connsiteY2" fmla="*/ 466720 h 806316"/>
              <a:gd name="connsiteX3" fmla="*/ 489298 w 1588366"/>
              <a:gd name="connsiteY3" fmla="*/ 669014 h 806316"/>
              <a:gd name="connsiteX4" fmla="*/ 618441 w 1588366"/>
              <a:gd name="connsiteY4" fmla="*/ 799602 h 806316"/>
              <a:gd name="connsiteX5" fmla="*/ 965049 w 1588366"/>
              <a:gd name="connsiteY5" fmla="*/ 800144 h 806316"/>
              <a:gd name="connsiteX6" fmla="*/ 1097624 w 1588366"/>
              <a:gd name="connsiteY6" fmla="*/ 669375 h 806316"/>
              <a:gd name="connsiteX7" fmla="*/ 1397633 w 1588366"/>
              <a:gd name="connsiteY7" fmla="*/ 466720 h 806316"/>
              <a:gd name="connsiteX8" fmla="*/ 1588367 w 1588366"/>
              <a:gd name="connsiteY8" fmla="*/ 0 h 806316"/>
              <a:gd name="connsiteX9" fmla="*/ 794183 w 1588366"/>
              <a:gd name="connsiteY9" fmla="*/ 0 h 806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8366" h="806316">
                <a:moveTo>
                  <a:pt x="794003" y="0"/>
                </a:moveTo>
                <a:lnTo>
                  <a:pt x="0" y="0"/>
                </a:lnTo>
                <a:cubicBezTo>
                  <a:pt x="0" y="0"/>
                  <a:pt x="138535" y="352208"/>
                  <a:pt x="190734" y="466720"/>
                </a:cubicBezTo>
                <a:cubicBezTo>
                  <a:pt x="234083" y="562087"/>
                  <a:pt x="378398" y="644992"/>
                  <a:pt x="489298" y="669014"/>
                </a:cubicBezTo>
                <a:cubicBezTo>
                  <a:pt x="503747" y="751016"/>
                  <a:pt x="542581" y="794003"/>
                  <a:pt x="618441" y="799602"/>
                </a:cubicBezTo>
                <a:cubicBezTo>
                  <a:pt x="733495" y="808091"/>
                  <a:pt x="849995" y="808813"/>
                  <a:pt x="965049" y="800144"/>
                </a:cubicBezTo>
                <a:cubicBezTo>
                  <a:pt x="1043619" y="794364"/>
                  <a:pt x="1079743" y="756073"/>
                  <a:pt x="1097624" y="669375"/>
                </a:cubicBezTo>
                <a:cubicBezTo>
                  <a:pt x="1208705" y="645714"/>
                  <a:pt x="1354103" y="562629"/>
                  <a:pt x="1397633" y="466720"/>
                </a:cubicBezTo>
                <a:cubicBezTo>
                  <a:pt x="1449651" y="352027"/>
                  <a:pt x="1588367" y="0"/>
                  <a:pt x="1588367" y="0"/>
                </a:cubicBezTo>
                <a:lnTo>
                  <a:pt x="794183" y="0"/>
                </a:lnTo>
                <a:close/>
              </a:path>
            </a:pathLst>
          </a:custGeom>
          <a:solidFill>
            <a:srgbClr val="BCBEC0"/>
          </a:solidFill>
          <a:ln w="18023" cap="flat">
            <a:noFill/>
            <a:prstDash val="solid"/>
            <a:miter/>
          </a:ln>
        </p:spPr>
        <p:txBody>
          <a:bodyPr rtlCol="0" anchor="ctr"/>
          <a:lstStyle/>
          <a:p>
            <a:endParaRPr lang="en-US"/>
          </a:p>
        </p:txBody>
      </p:sp>
    </p:spTree>
    <p:extLst>
      <p:ext uri="{BB962C8B-B14F-4D97-AF65-F5344CB8AC3E}">
        <p14:creationId xmlns:p14="http://schemas.microsoft.com/office/powerpoint/2010/main" val="34476657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0-#ppt_w/2"/>
                                          </p:val>
                                        </p:tav>
                                        <p:tav tm="100000">
                                          <p:val>
                                            <p:strVal val="#ppt_x"/>
                                          </p:val>
                                        </p:tav>
                                      </p:tavLst>
                                    </p:anim>
                                    <p:anim calcmode="lin" valueType="num">
                                      <p:cBhvr additive="base">
                                        <p:cTn id="8" dur="500" fill="hold"/>
                                        <p:tgtEl>
                                          <p:spTgt spid="19"/>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nodeType="afterEffect">
                                  <p:stCondLst>
                                    <p:cond delay="0"/>
                                  </p:stCondLst>
                                  <p:childTnLst>
                                    <p:set>
                                      <p:cBhvr>
                                        <p:cTn id="11" dur="1" fill="hold">
                                          <p:stCondLst>
                                            <p:cond delay="0"/>
                                          </p:stCondLst>
                                        </p:cTn>
                                        <p:tgtEl>
                                          <p:spTgt spid="20"/>
                                        </p:tgtEl>
                                        <p:attrNameLst>
                                          <p:attrName>style.visibility</p:attrName>
                                        </p:attrNameLst>
                                      </p:cBhvr>
                                      <p:to>
                                        <p:strVal val="visible"/>
                                      </p:to>
                                    </p:set>
                                    <p:anim calcmode="lin" valueType="num">
                                      <p:cBhvr additive="base">
                                        <p:cTn id="12" dur="500" fill="hold"/>
                                        <p:tgtEl>
                                          <p:spTgt spid="20"/>
                                        </p:tgtEl>
                                        <p:attrNameLst>
                                          <p:attrName>ppt_x</p:attrName>
                                        </p:attrNameLst>
                                      </p:cBhvr>
                                      <p:tavLst>
                                        <p:tav tm="0">
                                          <p:val>
                                            <p:strVal val="0-#ppt_w/2"/>
                                          </p:val>
                                        </p:tav>
                                        <p:tav tm="100000">
                                          <p:val>
                                            <p:strVal val="#ppt_x"/>
                                          </p:val>
                                        </p:tav>
                                      </p:tavLst>
                                    </p:anim>
                                    <p:anim calcmode="lin" valueType="num">
                                      <p:cBhvr additive="base">
                                        <p:cTn id="13" dur="500" fill="hold"/>
                                        <p:tgtEl>
                                          <p:spTgt spid="20"/>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8" fill="hold" nodeType="afterEffect">
                                  <p:stCondLst>
                                    <p:cond delay="0"/>
                                  </p:stCondLst>
                                  <p:childTnLst>
                                    <p:set>
                                      <p:cBhvr>
                                        <p:cTn id="16" dur="1" fill="hold">
                                          <p:stCondLst>
                                            <p:cond delay="0"/>
                                          </p:stCondLst>
                                        </p:cTn>
                                        <p:tgtEl>
                                          <p:spTgt spid="21"/>
                                        </p:tgtEl>
                                        <p:attrNameLst>
                                          <p:attrName>style.visibility</p:attrName>
                                        </p:attrNameLst>
                                      </p:cBhvr>
                                      <p:to>
                                        <p:strVal val="visible"/>
                                      </p:to>
                                    </p:set>
                                    <p:anim calcmode="lin" valueType="num">
                                      <p:cBhvr additive="base">
                                        <p:cTn id="17" dur="500" fill="hold"/>
                                        <p:tgtEl>
                                          <p:spTgt spid="21"/>
                                        </p:tgtEl>
                                        <p:attrNameLst>
                                          <p:attrName>ppt_x</p:attrName>
                                        </p:attrNameLst>
                                      </p:cBhvr>
                                      <p:tavLst>
                                        <p:tav tm="0">
                                          <p:val>
                                            <p:strVal val="0-#ppt_w/2"/>
                                          </p:val>
                                        </p:tav>
                                        <p:tav tm="100000">
                                          <p:val>
                                            <p:strVal val="#ppt_x"/>
                                          </p:val>
                                        </p:tav>
                                      </p:tavLst>
                                    </p:anim>
                                    <p:anim calcmode="lin" valueType="num">
                                      <p:cBhvr additive="base">
                                        <p:cTn id="18" dur="500" fill="hold"/>
                                        <p:tgtEl>
                                          <p:spTgt spid="21"/>
                                        </p:tgtEl>
                                        <p:attrNameLst>
                                          <p:attrName>ppt_y</p:attrName>
                                        </p:attrNameLst>
                                      </p:cBhvr>
                                      <p:tavLst>
                                        <p:tav tm="0">
                                          <p:val>
                                            <p:strVal val="#ppt_y"/>
                                          </p:val>
                                        </p:tav>
                                        <p:tav tm="100000">
                                          <p:val>
                                            <p:strVal val="#ppt_y"/>
                                          </p:val>
                                        </p:tav>
                                      </p:tavLst>
                                    </p:anim>
                                  </p:childTnLst>
                                </p:cTn>
                              </p:par>
                            </p:childTnLst>
                          </p:cTn>
                        </p:par>
                        <p:par>
                          <p:cTn id="19" fill="hold">
                            <p:stCondLst>
                              <p:cond delay="1500"/>
                            </p:stCondLst>
                            <p:childTnLst>
                              <p:par>
                                <p:cTn id="20" presetID="2" presetClass="entr" presetSubtype="8" fill="hold" nodeType="afterEffect">
                                  <p:stCondLst>
                                    <p:cond delay="0"/>
                                  </p:stCondLst>
                                  <p:childTnLst>
                                    <p:set>
                                      <p:cBhvr>
                                        <p:cTn id="21" dur="1" fill="hold">
                                          <p:stCondLst>
                                            <p:cond delay="0"/>
                                          </p:stCondLst>
                                        </p:cTn>
                                        <p:tgtEl>
                                          <p:spTgt spid="47"/>
                                        </p:tgtEl>
                                        <p:attrNameLst>
                                          <p:attrName>style.visibility</p:attrName>
                                        </p:attrNameLst>
                                      </p:cBhvr>
                                      <p:to>
                                        <p:strVal val="visible"/>
                                      </p:to>
                                    </p:set>
                                    <p:anim calcmode="lin" valueType="num">
                                      <p:cBhvr additive="base">
                                        <p:cTn id="22" dur="500" fill="hold"/>
                                        <p:tgtEl>
                                          <p:spTgt spid="47"/>
                                        </p:tgtEl>
                                        <p:attrNameLst>
                                          <p:attrName>ppt_x</p:attrName>
                                        </p:attrNameLst>
                                      </p:cBhvr>
                                      <p:tavLst>
                                        <p:tav tm="0">
                                          <p:val>
                                            <p:strVal val="0-#ppt_w/2"/>
                                          </p:val>
                                        </p:tav>
                                        <p:tav tm="100000">
                                          <p:val>
                                            <p:strVal val="#ppt_x"/>
                                          </p:val>
                                        </p:tav>
                                      </p:tavLst>
                                    </p:anim>
                                    <p:anim calcmode="lin" valueType="num">
                                      <p:cBhvr additive="base">
                                        <p:cTn id="23" dur="500" fill="hold"/>
                                        <p:tgtEl>
                                          <p:spTgt spid="47"/>
                                        </p:tgtEl>
                                        <p:attrNameLst>
                                          <p:attrName>ppt_y</p:attrName>
                                        </p:attrNameLst>
                                      </p:cBhvr>
                                      <p:tavLst>
                                        <p:tav tm="0">
                                          <p:val>
                                            <p:strVal val="#ppt_y"/>
                                          </p:val>
                                        </p:tav>
                                        <p:tav tm="100000">
                                          <p:val>
                                            <p:strVal val="#ppt_y"/>
                                          </p:val>
                                        </p:tav>
                                      </p:tavLst>
                                    </p:anim>
                                  </p:childTnLst>
                                </p:cTn>
                              </p:par>
                              <p:par>
                                <p:cTn id="24" presetID="2" presetClass="entr" presetSubtype="8" fill="hold" grpId="0" nodeType="withEffect">
                                  <p:stCondLst>
                                    <p:cond delay="0"/>
                                  </p:stCondLst>
                                  <p:childTnLst>
                                    <p:set>
                                      <p:cBhvr>
                                        <p:cTn id="25" dur="1" fill="hold">
                                          <p:stCondLst>
                                            <p:cond delay="0"/>
                                          </p:stCondLst>
                                        </p:cTn>
                                        <p:tgtEl>
                                          <p:spTgt spid="14"/>
                                        </p:tgtEl>
                                        <p:attrNameLst>
                                          <p:attrName>style.visibility</p:attrName>
                                        </p:attrNameLst>
                                      </p:cBhvr>
                                      <p:to>
                                        <p:strVal val="visible"/>
                                      </p:to>
                                    </p:set>
                                    <p:anim calcmode="lin" valueType="num">
                                      <p:cBhvr additive="base">
                                        <p:cTn id="26" dur="500" fill="hold"/>
                                        <p:tgtEl>
                                          <p:spTgt spid="14"/>
                                        </p:tgtEl>
                                        <p:attrNameLst>
                                          <p:attrName>ppt_x</p:attrName>
                                        </p:attrNameLst>
                                      </p:cBhvr>
                                      <p:tavLst>
                                        <p:tav tm="0">
                                          <p:val>
                                            <p:strVal val="0-#ppt_w/2"/>
                                          </p:val>
                                        </p:tav>
                                        <p:tav tm="100000">
                                          <p:val>
                                            <p:strVal val="#ppt_x"/>
                                          </p:val>
                                        </p:tav>
                                      </p:tavLst>
                                    </p:anim>
                                    <p:anim calcmode="lin" valueType="num">
                                      <p:cBhvr additive="base">
                                        <p:cTn id="27" dur="500" fill="hold"/>
                                        <p:tgtEl>
                                          <p:spTgt spid="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CS Priorities">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C27D4F9-C222-B067-AE41-505584C8BE9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8363" b="9063"/>
          <a:stretch/>
        </p:blipFill>
        <p:spPr>
          <a:xfrm>
            <a:off x="-92364" y="-71020"/>
            <a:ext cx="12408132" cy="6929022"/>
          </a:xfrm>
          <a:prstGeom prst="rect">
            <a:avLst/>
          </a:prstGeom>
        </p:spPr>
      </p:pic>
      <p:pic>
        <p:nvPicPr>
          <p:cNvPr id="7" name="Picture 6">
            <a:extLst>
              <a:ext uri="{FF2B5EF4-FFF2-40B4-BE49-F238E27FC236}">
                <a16:creationId xmlns:a16="http://schemas.microsoft.com/office/drawing/2014/main" id="{6706322A-AE87-5652-6161-8403BE6D5490}"/>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4635672" y="185629"/>
            <a:ext cx="7235944" cy="6072326"/>
          </a:xfrm>
          <a:prstGeom prst="rect">
            <a:avLst/>
          </a:prstGeom>
        </p:spPr>
      </p:pic>
      <p:sp>
        <p:nvSpPr>
          <p:cNvPr id="8" name="TextBox 7">
            <a:extLst>
              <a:ext uri="{FF2B5EF4-FFF2-40B4-BE49-F238E27FC236}">
                <a16:creationId xmlns:a16="http://schemas.microsoft.com/office/drawing/2014/main" id="{BF92078E-3AE0-8528-ED2C-FB36F4E2E4D6}"/>
              </a:ext>
            </a:extLst>
          </p:cNvPr>
          <p:cNvSpPr txBox="1"/>
          <p:nvPr userDrawn="1"/>
        </p:nvSpPr>
        <p:spPr>
          <a:xfrm>
            <a:off x="518596" y="389418"/>
            <a:ext cx="4080951" cy="923330"/>
          </a:xfrm>
          <a:prstGeom prst="rect">
            <a:avLst/>
          </a:prstGeom>
          <a:noFill/>
        </p:spPr>
        <p:txBody>
          <a:bodyPr wrap="square" rtlCol="0">
            <a:spAutoFit/>
          </a:bodyPr>
          <a:lstStyle/>
          <a:p>
            <a:r>
              <a:rPr lang="en-US" sz="5400" b="1" dirty="0">
                <a:solidFill>
                  <a:schemeClr val="bg1"/>
                </a:solidFill>
              </a:rPr>
              <a:t>DCS Priorities</a:t>
            </a:r>
          </a:p>
        </p:txBody>
      </p:sp>
      <p:grpSp>
        <p:nvGrpSpPr>
          <p:cNvPr id="9" name="Group 8">
            <a:extLst>
              <a:ext uri="{FF2B5EF4-FFF2-40B4-BE49-F238E27FC236}">
                <a16:creationId xmlns:a16="http://schemas.microsoft.com/office/drawing/2014/main" id="{503ACD3E-94DB-64A4-70B8-107866E2F618}"/>
              </a:ext>
            </a:extLst>
          </p:cNvPr>
          <p:cNvGrpSpPr/>
          <p:nvPr userDrawn="1"/>
        </p:nvGrpSpPr>
        <p:grpSpPr>
          <a:xfrm>
            <a:off x="5946817" y="1093720"/>
            <a:ext cx="4226993" cy="1014505"/>
            <a:chOff x="5946817" y="1093720"/>
            <a:chExt cx="4226993" cy="1014505"/>
          </a:xfrm>
        </p:grpSpPr>
        <p:sp>
          <p:nvSpPr>
            <p:cNvPr id="10" name="TextBox 9">
              <a:extLst>
                <a:ext uri="{FF2B5EF4-FFF2-40B4-BE49-F238E27FC236}">
                  <a16:creationId xmlns:a16="http://schemas.microsoft.com/office/drawing/2014/main" id="{3314AA7B-1E38-CD1A-98A4-311C7D68E015}"/>
                </a:ext>
              </a:extLst>
            </p:cNvPr>
            <p:cNvSpPr txBox="1"/>
            <p:nvPr/>
          </p:nvSpPr>
          <p:spPr>
            <a:xfrm>
              <a:off x="7002640" y="1323973"/>
              <a:ext cx="3171170" cy="646331"/>
            </a:xfrm>
            <a:prstGeom prst="rect">
              <a:avLst/>
            </a:prstGeom>
            <a:noFill/>
          </p:spPr>
          <p:txBody>
            <a:bodyPr wrap="square" rtlCol="0">
              <a:spAutoFit/>
            </a:bodyPr>
            <a:lstStyle/>
            <a:p>
              <a:pPr>
                <a:buSzPct val="115000"/>
              </a:pPr>
              <a:r>
                <a:rPr lang="en-US" sz="3600" dirty="0">
                  <a:solidFill>
                    <a:schemeClr val="bg1"/>
                  </a:solidFill>
                </a:rPr>
                <a:t>Child safety</a:t>
              </a:r>
            </a:p>
          </p:txBody>
        </p:sp>
        <p:pic>
          <p:nvPicPr>
            <p:cNvPr id="11" name="Graphic 10" descr="Shield Tick outline">
              <a:extLst>
                <a:ext uri="{FF2B5EF4-FFF2-40B4-BE49-F238E27FC236}">
                  <a16:creationId xmlns:a16="http://schemas.microsoft.com/office/drawing/2014/main" id="{D305640B-EDB7-4237-8498-96A41F05603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946817" y="1093720"/>
              <a:ext cx="1014505" cy="1014505"/>
            </a:xfrm>
            <a:prstGeom prst="rect">
              <a:avLst/>
            </a:prstGeom>
          </p:spPr>
        </p:pic>
      </p:grpSp>
      <p:grpSp>
        <p:nvGrpSpPr>
          <p:cNvPr id="12" name="Group 11">
            <a:extLst>
              <a:ext uri="{FF2B5EF4-FFF2-40B4-BE49-F238E27FC236}">
                <a16:creationId xmlns:a16="http://schemas.microsoft.com/office/drawing/2014/main" id="{1028BF02-5FB0-346C-A116-2A887B01D650}"/>
              </a:ext>
            </a:extLst>
          </p:cNvPr>
          <p:cNvGrpSpPr/>
          <p:nvPr userDrawn="1"/>
        </p:nvGrpSpPr>
        <p:grpSpPr>
          <a:xfrm>
            <a:off x="5946816" y="2322902"/>
            <a:ext cx="5008063" cy="1014505"/>
            <a:chOff x="5946816" y="2322902"/>
            <a:chExt cx="5008063" cy="1014505"/>
          </a:xfrm>
        </p:grpSpPr>
        <p:sp>
          <p:nvSpPr>
            <p:cNvPr id="13" name="TextBox 12">
              <a:extLst>
                <a:ext uri="{FF2B5EF4-FFF2-40B4-BE49-F238E27FC236}">
                  <a16:creationId xmlns:a16="http://schemas.microsoft.com/office/drawing/2014/main" id="{0E903A08-CABF-1D73-F04C-D6E820A7F1E1}"/>
                </a:ext>
              </a:extLst>
            </p:cNvPr>
            <p:cNvSpPr txBox="1"/>
            <p:nvPr/>
          </p:nvSpPr>
          <p:spPr>
            <a:xfrm>
              <a:off x="7002640" y="2513315"/>
              <a:ext cx="3952239" cy="646331"/>
            </a:xfrm>
            <a:prstGeom prst="rect">
              <a:avLst/>
            </a:prstGeom>
            <a:noFill/>
          </p:spPr>
          <p:txBody>
            <a:bodyPr wrap="square" rtlCol="0">
              <a:spAutoFit/>
            </a:bodyPr>
            <a:lstStyle/>
            <a:p>
              <a:pPr>
                <a:buSzPct val="115000"/>
              </a:pPr>
              <a:r>
                <a:rPr lang="en-US" sz="3600" dirty="0">
                  <a:solidFill>
                    <a:schemeClr val="bg1"/>
                  </a:solidFill>
                </a:rPr>
                <a:t>Child permanency</a:t>
              </a:r>
            </a:p>
          </p:txBody>
        </p:sp>
        <p:pic>
          <p:nvPicPr>
            <p:cNvPr id="14" name="Graphic 13" descr="Home1 outline">
              <a:extLst>
                <a:ext uri="{FF2B5EF4-FFF2-40B4-BE49-F238E27FC236}">
                  <a16:creationId xmlns:a16="http://schemas.microsoft.com/office/drawing/2014/main" id="{ED32DF72-AF4C-B6AB-0AAF-BF18151BBB4D}"/>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946816" y="2322902"/>
              <a:ext cx="1014505" cy="1014505"/>
            </a:xfrm>
            <a:prstGeom prst="rect">
              <a:avLst/>
            </a:prstGeom>
          </p:spPr>
        </p:pic>
      </p:grpSp>
      <p:grpSp>
        <p:nvGrpSpPr>
          <p:cNvPr id="15" name="Group 14">
            <a:extLst>
              <a:ext uri="{FF2B5EF4-FFF2-40B4-BE49-F238E27FC236}">
                <a16:creationId xmlns:a16="http://schemas.microsoft.com/office/drawing/2014/main" id="{C4FAD530-8757-4E14-182A-E28D59D0A874}"/>
              </a:ext>
            </a:extLst>
          </p:cNvPr>
          <p:cNvGrpSpPr/>
          <p:nvPr userDrawn="1"/>
        </p:nvGrpSpPr>
        <p:grpSpPr>
          <a:xfrm>
            <a:off x="5946815" y="3570890"/>
            <a:ext cx="5918004" cy="1118255"/>
            <a:chOff x="5946815" y="3570890"/>
            <a:chExt cx="5918004" cy="1118255"/>
          </a:xfrm>
        </p:grpSpPr>
        <p:sp>
          <p:nvSpPr>
            <p:cNvPr id="16" name="TextBox 15">
              <a:extLst>
                <a:ext uri="{FF2B5EF4-FFF2-40B4-BE49-F238E27FC236}">
                  <a16:creationId xmlns:a16="http://schemas.microsoft.com/office/drawing/2014/main" id="{8AE41A97-0709-819B-E72A-9E5F3BA53090}"/>
                </a:ext>
              </a:extLst>
            </p:cNvPr>
            <p:cNvSpPr txBox="1"/>
            <p:nvPr/>
          </p:nvSpPr>
          <p:spPr>
            <a:xfrm>
              <a:off x="7011043" y="3570890"/>
              <a:ext cx="4853776" cy="1118255"/>
            </a:xfrm>
            <a:prstGeom prst="rect">
              <a:avLst/>
            </a:prstGeom>
            <a:noFill/>
          </p:spPr>
          <p:txBody>
            <a:bodyPr wrap="square" lIns="91440" tIns="45720" rIns="91440" bIns="45720" rtlCol="0" anchor="t">
              <a:spAutoFit/>
            </a:bodyPr>
            <a:lstStyle/>
            <a:p>
              <a:pPr>
                <a:lnSpc>
                  <a:spcPts val="4000"/>
                </a:lnSpc>
                <a:buSzPct val="115000"/>
              </a:pPr>
              <a:r>
                <a:rPr lang="en-US" sz="3600">
                  <a:solidFill>
                    <a:schemeClr val="bg1"/>
                  </a:solidFill>
                </a:rPr>
                <a:t>Foster and adoptive family support</a:t>
              </a:r>
              <a:endParaRPr lang="en-US" sz="3600">
                <a:solidFill>
                  <a:schemeClr val="bg1"/>
                </a:solidFill>
                <a:cs typeface="Calibri Light"/>
              </a:endParaRPr>
            </a:p>
          </p:txBody>
        </p:sp>
        <p:pic>
          <p:nvPicPr>
            <p:cNvPr id="17" name="Graphic 16" descr="Cheers outline">
              <a:extLst>
                <a:ext uri="{FF2B5EF4-FFF2-40B4-BE49-F238E27FC236}">
                  <a16:creationId xmlns:a16="http://schemas.microsoft.com/office/drawing/2014/main" id="{2E54157D-9A5A-10AB-BBC8-54F83EA2964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946815" y="3663803"/>
              <a:ext cx="1014505" cy="1014505"/>
            </a:xfrm>
            <a:prstGeom prst="rect">
              <a:avLst/>
            </a:prstGeom>
          </p:spPr>
        </p:pic>
      </p:grpSp>
      <p:grpSp>
        <p:nvGrpSpPr>
          <p:cNvPr id="18" name="Group 17">
            <a:extLst>
              <a:ext uri="{FF2B5EF4-FFF2-40B4-BE49-F238E27FC236}">
                <a16:creationId xmlns:a16="http://schemas.microsoft.com/office/drawing/2014/main" id="{D7BB06E6-5EA8-6799-C3B8-A42A0C68D1E1}"/>
              </a:ext>
            </a:extLst>
          </p:cNvPr>
          <p:cNvGrpSpPr/>
          <p:nvPr userDrawn="1"/>
        </p:nvGrpSpPr>
        <p:grpSpPr>
          <a:xfrm>
            <a:off x="5954240" y="5009202"/>
            <a:ext cx="5908973" cy="1118255"/>
            <a:chOff x="5954240" y="5009202"/>
            <a:chExt cx="5908973" cy="1118255"/>
          </a:xfrm>
        </p:grpSpPr>
        <p:sp>
          <p:nvSpPr>
            <p:cNvPr id="19" name="TextBox 18">
              <a:extLst>
                <a:ext uri="{FF2B5EF4-FFF2-40B4-BE49-F238E27FC236}">
                  <a16:creationId xmlns:a16="http://schemas.microsoft.com/office/drawing/2014/main" id="{2890EF3D-44D9-77E3-E7ED-00F0CA928917}"/>
                </a:ext>
              </a:extLst>
            </p:cNvPr>
            <p:cNvSpPr txBox="1"/>
            <p:nvPr/>
          </p:nvSpPr>
          <p:spPr>
            <a:xfrm>
              <a:off x="7002640" y="5009202"/>
              <a:ext cx="4860573" cy="1118255"/>
            </a:xfrm>
            <a:prstGeom prst="rect">
              <a:avLst/>
            </a:prstGeom>
            <a:noFill/>
          </p:spPr>
          <p:txBody>
            <a:bodyPr wrap="square" lIns="91440" tIns="45720" rIns="91440" bIns="45720" rtlCol="0" anchor="t">
              <a:spAutoFit/>
            </a:bodyPr>
            <a:lstStyle/>
            <a:p>
              <a:pPr>
                <a:lnSpc>
                  <a:spcPts val="4000"/>
                </a:lnSpc>
                <a:buSzPct val="115000"/>
              </a:pPr>
              <a:r>
                <a:rPr lang="en-US" sz="3600">
                  <a:solidFill>
                    <a:schemeClr val="bg1"/>
                  </a:solidFill>
                </a:rPr>
                <a:t>Great government service</a:t>
              </a:r>
            </a:p>
          </p:txBody>
        </p:sp>
        <p:pic>
          <p:nvPicPr>
            <p:cNvPr id="20" name="Graphic 19" descr="Call center outline">
              <a:extLst>
                <a:ext uri="{FF2B5EF4-FFF2-40B4-BE49-F238E27FC236}">
                  <a16:creationId xmlns:a16="http://schemas.microsoft.com/office/drawing/2014/main" id="{D7E1E5E3-3964-55EC-CD01-21E81D697E3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954240" y="5009202"/>
              <a:ext cx="1014505" cy="1014505"/>
            </a:xfrm>
            <a:prstGeom prst="rect">
              <a:avLst/>
            </a:prstGeom>
          </p:spPr>
        </p:pic>
      </p:grpSp>
      <p:pic>
        <p:nvPicPr>
          <p:cNvPr id="21" name="Picture 20" descr="Icon&#10;&#10;Description automatically generated">
            <a:extLst>
              <a:ext uri="{FF2B5EF4-FFF2-40B4-BE49-F238E27FC236}">
                <a16:creationId xmlns:a16="http://schemas.microsoft.com/office/drawing/2014/main" id="{5445CECB-5E4B-E7B4-A55E-708A362D74FC}"/>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518596" y="1647138"/>
            <a:ext cx="4719974" cy="4224017"/>
          </a:xfrm>
          <a:prstGeom prst="rect">
            <a:avLst/>
          </a:prstGeom>
          <a:effectLst>
            <a:outerShdw blurRad="152400" dist="50800" dir="5400000" sx="103000" sy="103000" algn="ctr" rotWithShape="0">
              <a:srgbClr val="000000">
                <a:alpha val="15000"/>
              </a:srgbClr>
            </a:outerShdw>
          </a:effectLst>
        </p:spPr>
      </p:pic>
    </p:spTree>
    <p:extLst>
      <p:ext uri="{BB962C8B-B14F-4D97-AF65-F5344CB8AC3E}">
        <p14:creationId xmlns:p14="http://schemas.microsoft.com/office/powerpoint/2010/main" val="473374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anim calcmode="lin" valueType="num">
                                      <p:cBhvr>
                                        <p:cTn id="8" dur="500" fill="hold"/>
                                        <p:tgtEl>
                                          <p:spTgt spid="8"/>
                                        </p:tgtEl>
                                        <p:attrNameLst>
                                          <p:attrName>ppt_x</p:attrName>
                                        </p:attrNameLst>
                                      </p:cBhvr>
                                      <p:tavLst>
                                        <p:tav tm="0">
                                          <p:val>
                                            <p:strVal val="#ppt_x"/>
                                          </p:val>
                                        </p:tav>
                                        <p:tav tm="100000">
                                          <p:val>
                                            <p:strVal val="#ppt_x"/>
                                          </p:val>
                                        </p:tav>
                                      </p:tavLst>
                                    </p:anim>
                                    <p:anim calcmode="lin" valueType="num">
                                      <p:cBhvr>
                                        <p:cTn id="9" dur="500" fill="hold"/>
                                        <p:tgtEl>
                                          <p:spTgt spid="8"/>
                                        </p:tgtEl>
                                        <p:attrNameLst>
                                          <p:attrName>ppt_y</p:attrName>
                                        </p:attrNameLst>
                                      </p:cBhvr>
                                      <p:tavLst>
                                        <p:tav tm="0">
                                          <p:val>
                                            <p:strVal val="#ppt_y+.1"/>
                                          </p:val>
                                        </p:tav>
                                        <p:tav tm="100000">
                                          <p:val>
                                            <p:strVal val="#ppt_y"/>
                                          </p:val>
                                        </p:tav>
                                      </p:tavLst>
                                    </p:anim>
                                  </p:childTnLst>
                                </p:cTn>
                              </p:par>
                              <p:par>
                                <p:cTn id="10" presetID="31" presetClass="entr" presetSubtype="0" fill="hold" nodeType="withEffect">
                                  <p:stCondLst>
                                    <p:cond delay="0"/>
                                  </p:stCondLst>
                                  <p:childTnLst>
                                    <p:set>
                                      <p:cBhvr>
                                        <p:cTn id="11" dur="1" fill="hold">
                                          <p:stCondLst>
                                            <p:cond delay="0"/>
                                          </p:stCondLst>
                                        </p:cTn>
                                        <p:tgtEl>
                                          <p:spTgt spid="21"/>
                                        </p:tgtEl>
                                        <p:attrNameLst>
                                          <p:attrName>style.visibility</p:attrName>
                                        </p:attrNameLst>
                                      </p:cBhvr>
                                      <p:to>
                                        <p:strVal val="visible"/>
                                      </p:to>
                                    </p:set>
                                    <p:anim calcmode="lin" valueType="num">
                                      <p:cBhvr>
                                        <p:cTn id="12" dur="500" fill="hold"/>
                                        <p:tgtEl>
                                          <p:spTgt spid="21"/>
                                        </p:tgtEl>
                                        <p:attrNameLst>
                                          <p:attrName>ppt_w</p:attrName>
                                        </p:attrNameLst>
                                      </p:cBhvr>
                                      <p:tavLst>
                                        <p:tav tm="0">
                                          <p:val>
                                            <p:fltVal val="0"/>
                                          </p:val>
                                        </p:tav>
                                        <p:tav tm="100000">
                                          <p:val>
                                            <p:strVal val="#ppt_w"/>
                                          </p:val>
                                        </p:tav>
                                      </p:tavLst>
                                    </p:anim>
                                    <p:anim calcmode="lin" valueType="num">
                                      <p:cBhvr>
                                        <p:cTn id="13" dur="500" fill="hold"/>
                                        <p:tgtEl>
                                          <p:spTgt spid="21"/>
                                        </p:tgtEl>
                                        <p:attrNameLst>
                                          <p:attrName>ppt_h</p:attrName>
                                        </p:attrNameLst>
                                      </p:cBhvr>
                                      <p:tavLst>
                                        <p:tav tm="0">
                                          <p:val>
                                            <p:fltVal val="0"/>
                                          </p:val>
                                        </p:tav>
                                        <p:tav tm="100000">
                                          <p:val>
                                            <p:strVal val="#ppt_h"/>
                                          </p:val>
                                        </p:tav>
                                      </p:tavLst>
                                    </p:anim>
                                    <p:anim calcmode="lin" valueType="num">
                                      <p:cBhvr>
                                        <p:cTn id="14" dur="500" fill="hold"/>
                                        <p:tgtEl>
                                          <p:spTgt spid="21"/>
                                        </p:tgtEl>
                                        <p:attrNameLst>
                                          <p:attrName>style.rotation</p:attrName>
                                        </p:attrNameLst>
                                      </p:cBhvr>
                                      <p:tavLst>
                                        <p:tav tm="0">
                                          <p:val>
                                            <p:fltVal val="90"/>
                                          </p:val>
                                        </p:tav>
                                        <p:tav tm="100000">
                                          <p:val>
                                            <p:fltVal val="0"/>
                                          </p:val>
                                        </p:tav>
                                      </p:tavLst>
                                    </p:anim>
                                    <p:animEffect transition="in" filter="fade">
                                      <p:cBhvr>
                                        <p:cTn id="15" dur="500"/>
                                        <p:tgtEl>
                                          <p:spTgt spid="21"/>
                                        </p:tgtEl>
                                      </p:cBhvr>
                                    </p:animEffect>
                                  </p:childTnLst>
                                </p:cTn>
                              </p:par>
                              <p:par>
                                <p:cTn id="16" presetID="42" presetClass="entr" presetSubtype="0" fill="hold"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750"/>
                                        <p:tgtEl>
                                          <p:spTgt spid="9"/>
                                        </p:tgtEl>
                                      </p:cBhvr>
                                    </p:animEffect>
                                    <p:anim calcmode="lin" valueType="num">
                                      <p:cBhvr>
                                        <p:cTn id="19" dur="750" fill="hold"/>
                                        <p:tgtEl>
                                          <p:spTgt spid="9"/>
                                        </p:tgtEl>
                                        <p:attrNameLst>
                                          <p:attrName>ppt_x</p:attrName>
                                        </p:attrNameLst>
                                      </p:cBhvr>
                                      <p:tavLst>
                                        <p:tav tm="0">
                                          <p:val>
                                            <p:strVal val="#ppt_x"/>
                                          </p:val>
                                        </p:tav>
                                        <p:tav tm="100000">
                                          <p:val>
                                            <p:strVal val="#ppt_x"/>
                                          </p:val>
                                        </p:tav>
                                      </p:tavLst>
                                    </p:anim>
                                    <p:anim calcmode="lin" valueType="num">
                                      <p:cBhvr>
                                        <p:cTn id="20" dur="750" fill="hold"/>
                                        <p:tgtEl>
                                          <p:spTgt spid="9"/>
                                        </p:tgtEl>
                                        <p:attrNameLst>
                                          <p:attrName>ppt_y</p:attrName>
                                        </p:attrNameLst>
                                      </p:cBhvr>
                                      <p:tavLst>
                                        <p:tav tm="0">
                                          <p:val>
                                            <p:strVal val="#ppt_y+.1"/>
                                          </p:val>
                                        </p:tav>
                                        <p:tav tm="100000">
                                          <p:val>
                                            <p:strVal val="#ppt_y"/>
                                          </p:val>
                                        </p:tav>
                                      </p:tavLst>
                                    </p:anim>
                                  </p:childTnLst>
                                </p:cTn>
                              </p:par>
                              <p:par>
                                <p:cTn id="21" presetID="42" presetClass="entr" presetSubtype="0" fill="hold" nodeType="with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750"/>
                                        <p:tgtEl>
                                          <p:spTgt spid="12"/>
                                        </p:tgtEl>
                                      </p:cBhvr>
                                    </p:animEffect>
                                    <p:anim calcmode="lin" valueType="num">
                                      <p:cBhvr>
                                        <p:cTn id="24" dur="750" fill="hold"/>
                                        <p:tgtEl>
                                          <p:spTgt spid="12"/>
                                        </p:tgtEl>
                                        <p:attrNameLst>
                                          <p:attrName>ppt_x</p:attrName>
                                        </p:attrNameLst>
                                      </p:cBhvr>
                                      <p:tavLst>
                                        <p:tav tm="0">
                                          <p:val>
                                            <p:strVal val="#ppt_x"/>
                                          </p:val>
                                        </p:tav>
                                        <p:tav tm="100000">
                                          <p:val>
                                            <p:strVal val="#ppt_x"/>
                                          </p:val>
                                        </p:tav>
                                      </p:tavLst>
                                    </p:anim>
                                    <p:anim calcmode="lin" valueType="num">
                                      <p:cBhvr>
                                        <p:cTn id="25" dur="750" fill="hold"/>
                                        <p:tgtEl>
                                          <p:spTgt spid="12"/>
                                        </p:tgtEl>
                                        <p:attrNameLst>
                                          <p:attrName>ppt_y</p:attrName>
                                        </p:attrNameLst>
                                      </p:cBhvr>
                                      <p:tavLst>
                                        <p:tav tm="0">
                                          <p:val>
                                            <p:strVal val="#ppt_y+.1"/>
                                          </p:val>
                                        </p:tav>
                                        <p:tav tm="100000">
                                          <p:val>
                                            <p:strVal val="#ppt_y"/>
                                          </p:val>
                                        </p:tav>
                                      </p:tavLst>
                                    </p:anim>
                                  </p:childTnLst>
                                </p:cTn>
                              </p:par>
                              <p:par>
                                <p:cTn id="26" presetID="42" presetClass="entr" presetSubtype="0" fill="hold" nodeType="with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fade">
                                      <p:cBhvr>
                                        <p:cTn id="28" dur="750"/>
                                        <p:tgtEl>
                                          <p:spTgt spid="15"/>
                                        </p:tgtEl>
                                      </p:cBhvr>
                                    </p:animEffect>
                                    <p:anim calcmode="lin" valueType="num">
                                      <p:cBhvr>
                                        <p:cTn id="29" dur="750" fill="hold"/>
                                        <p:tgtEl>
                                          <p:spTgt spid="15"/>
                                        </p:tgtEl>
                                        <p:attrNameLst>
                                          <p:attrName>ppt_x</p:attrName>
                                        </p:attrNameLst>
                                      </p:cBhvr>
                                      <p:tavLst>
                                        <p:tav tm="0">
                                          <p:val>
                                            <p:strVal val="#ppt_x"/>
                                          </p:val>
                                        </p:tav>
                                        <p:tav tm="100000">
                                          <p:val>
                                            <p:strVal val="#ppt_x"/>
                                          </p:val>
                                        </p:tav>
                                      </p:tavLst>
                                    </p:anim>
                                    <p:anim calcmode="lin" valueType="num">
                                      <p:cBhvr>
                                        <p:cTn id="30" dur="750" fill="hold"/>
                                        <p:tgtEl>
                                          <p:spTgt spid="15"/>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18"/>
                                        </p:tgtEl>
                                        <p:attrNameLst>
                                          <p:attrName>style.visibility</p:attrName>
                                        </p:attrNameLst>
                                      </p:cBhvr>
                                      <p:to>
                                        <p:strVal val="visible"/>
                                      </p:to>
                                    </p:set>
                                    <p:animEffect transition="in" filter="fade">
                                      <p:cBhvr>
                                        <p:cTn id="33" dur="750"/>
                                        <p:tgtEl>
                                          <p:spTgt spid="18"/>
                                        </p:tgtEl>
                                      </p:cBhvr>
                                    </p:animEffect>
                                    <p:anim calcmode="lin" valueType="num">
                                      <p:cBhvr>
                                        <p:cTn id="34" dur="750" fill="hold"/>
                                        <p:tgtEl>
                                          <p:spTgt spid="18"/>
                                        </p:tgtEl>
                                        <p:attrNameLst>
                                          <p:attrName>ppt_x</p:attrName>
                                        </p:attrNameLst>
                                      </p:cBhvr>
                                      <p:tavLst>
                                        <p:tav tm="0">
                                          <p:val>
                                            <p:strVal val="#ppt_x"/>
                                          </p:val>
                                        </p:tav>
                                        <p:tav tm="100000">
                                          <p:val>
                                            <p:strVal val="#ppt_x"/>
                                          </p:val>
                                        </p:tav>
                                      </p:tavLst>
                                    </p:anim>
                                    <p:anim calcmode="lin" valueType="num">
                                      <p:cBhvr>
                                        <p:cTn id="35" dur="750" fill="hold"/>
                                        <p:tgtEl>
                                          <p:spTgt spid="18"/>
                                        </p:tgtEl>
                                        <p:attrNameLst>
                                          <p:attrName>ppt_y</p:attrName>
                                        </p:attrNameLst>
                                      </p:cBhvr>
                                      <p:tavLst>
                                        <p:tav tm="0">
                                          <p:val>
                                            <p:strVal val="#ppt_y+.1"/>
                                          </p:val>
                                        </p:tav>
                                        <p:tav tm="100000">
                                          <p:val>
                                            <p:strVal val="#ppt_y"/>
                                          </p:val>
                                        </p:tav>
                                      </p:tavLst>
                                    </p:anim>
                                  </p:childTnLst>
                                </p:cTn>
                              </p:par>
                              <p:par>
                                <p:cTn id="36" presetID="1" presetClass="entr" presetSubtype="0" fill="hold" nodeType="withEffect">
                                  <p:stCondLst>
                                    <p:cond delay="0"/>
                                  </p:stCondLst>
                                  <p:childTnLst>
                                    <p:set>
                                      <p:cBhvr>
                                        <p:cTn id="37"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Section Header">
    <p:bg>
      <p:bgPr>
        <a:solidFill>
          <a:schemeClr val="bg1"/>
        </a:solidFill>
        <a:effectLst/>
      </p:bgPr>
    </p:bg>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3C5285FF-573F-CFD7-6B50-26F0C6B3C7B3}"/>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245523" y="6313047"/>
            <a:ext cx="466351" cy="440282"/>
          </a:xfrm>
          <a:prstGeom prst="rect">
            <a:avLst/>
          </a:prstGeom>
        </p:spPr>
      </p:pic>
      <p:cxnSp>
        <p:nvCxnSpPr>
          <p:cNvPr id="25" name="Straight Connector 24">
            <a:extLst>
              <a:ext uri="{FF2B5EF4-FFF2-40B4-BE49-F238E27FC236}">
                <a16:creationId xmlns:a16="http://schemas.microsoft.com/office/drawing/2014/main" id="{212C51B7-EA67-D5CB-7881-F9AB4169A73A}"/>
              </a:ext>
            </a:extLst>
          </p:cNvPr>
          <p:cNvCxnSpPr>
            <a:cxnSpLocks/>
          </p:cNvCxnSpPr>
          <p:nvPr userDrawn="1"/>
        </p:nvCxnSpPr>
        <p:spPr>
          <a:xfrm>
            <a:off x="763790" y="6553138"/>
            <a:ext cx="7909155" cy="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9660AB7B-C682-6113-CC12-E8B03561BDB4}"/>
              </a:ext>
            </a:extLst>
          </p:cNvPr>
          <p:cNvSpPr txBox="1"/>
          <p:nvPr userDrawn="1"/>
        </p:nvSpPr>
        <p:spPr>
          <a:xfrm>
            <a:off x="11478158" y="6350000"/>
            <a:ext cx="468319" cy="369332"/>
          </a:xfrm>
          <a:prstGeom prst="rect">
            <a:avLst/>
          </a:prstGeom>
          <a:noFill/>
        </p:spPr>
        <p:txBody>
          <a:bodyPr wrap="square" rtlCol="0">
            <a:spAutoFit/>
          </a:bodyPr>
          <a:lstStyle/>
          <a:p>
            <a:pPr algn="ctr"/>
            <a:fld id="{60CB3D33-BDC5-4B12-8FD4-CFB857723B63}" type="slidenum">
              <a:rPr lang="en-US" smtClean="0">
                <a:solidFill>
                  <a:schemeClr val="bg1">
                    <a:lumMod val="50000"/>
                  </a:schemeClr>
                </a:solidFill>
              </a:rPr>
              <a:t>‹#›</a:t>
            </a:fld>
            <a:endParaRPr lang="en-US">
              <a:solidFill>
                <a:schemeClr val="bg1">
                  <a:lumMod val="50000"/>
                </a:schemeClr>
              </a:solidFill>
            </a:endParaRPr>
          </a:p>
        </p:txBody>
      </p:sp>
      <p:sp>
        <p:nvSpPr>
          <p:cNvPr id="28" name="TextBox 27">
            <a:extLst>
              <a:ext uri="{FF2B5EF4-FFF2-40B4-BE49-F238E27FC236}">
                <a16:creationId xmlns:a16="http://schemas.microsoft.com/office/drawing/2014/main" id="{E506A619-7078-A7B3-972A-FD2DD546C186}"/>
              </a:ext>
            </a:extLst>
          </p:cNvPr>
          <p:cNvSpPr txBox="1"/>
          <p:nvPr userDrawn="1"/>
        </p:nvSpPr>
        <p:spPr>
          <a:xfrm>
            <a:off x="8470801" y="6373083"/>
            <a:ext cx="3007357" cy="323165"/>
          </a:xfrm>
          <a:prstGeom prst="rect">
            <a:avLst/>
          </a:prstGeom>
          <a:noFill/>
        </p:spPr>
        <p:txBody>
          <a:bodyPr wrap="square" rtlCol="0">
            <a:spAutoFit/>
          </a:bodyPr>
          <a:lstStyle/>
          <a:p>
            <a:pPr algn="r"/>
            <a:r>
              <a:rPr lang="en-US" sz="1500" b="1" spc="0">
                <a:solidFill>
                  <a:schemeClr val="bg1">
                    <a:lumMod val="50000"/>
                  </a:schemeClr>
                </a:solidFill>
                <a:latin typeface="+mj-lt"/>
              </a:rPr>
              <a:t>INDIANA DEPT. OF CHILD SERVICES</a:t>
            </a:r>
          </a:p>
        </p:txBody>
      </p:sp>
      <p:grpSp>
        <p:nvGrpSpPr>
          <p:cNvPr id="47" name="Group 46">
            <a:extLst>
              <a:ext uri="{FF2B5EF4-FFF2-40B4-BE49-F238E27FC236}">
                <a16:creationId xmlns:a16="http://schemas.microsoft.com/office/drawing/2014/main" id="{DDD2747D-3071-EFCC-3257-3E9128B4337C}"/>
              </a:ext>
            </a:extLst>
          </p:cNvPr>
          <p:cNvGrpSpPr/>
          <p:nvPr userDrawn="1"/>
        </p:nvGrpSpPr>
        <p:grpSpPr>
          <a:xfrm>
            <a:off x="1252678" y="4171217"/>
            <a:ext cx="3568703" cy="1080924"/>
            <a:chOff x="1045126" y="4115212"/>
            <a:chExt cx="3859383" cy="1168968"/>
          </a:xfrm>
        </p:grpSpPr>
        <p:cxnSp>
          <p:nvCxnSpPr>
            <p:cNvPr id="43" name="Straight Connector 42">
              <a:extLst>
                <a:ext uri="{FF2B5EF4-FFF2-40B4-BE49-F238E27FC236}">
                  <a16:creationId xmlns:a16="http://schemas.microsoft.com/office/drawing/2014/main" id="{9663AB39-D4C3-B639-DBB2-AA3F0AE071AB}"/>
                </a:ext>
              </a:extLst>
            </p:cNvPr>
            <p:cNvCxnSpPr>
              <a:stCxn id="46" idx="1"/>
            </p:cNvCxnSpPr>
            <p:nvPr userDrawn="1"/>
          </p:nvCxnSpPr>
          <p:spPr>
            <a:xfrm flipH="1" flipV="1">
              <a:off x="2826327" y="4747307"/>
              <a:ext cx="1588656" cy="1"/>
            </a:xfrm>
            <a:prstGeom prst="line">
              <a:avLst/>
            </a:prstGeom>
            <a:ln w="19050">
              <a:solidFill>
                <a:schemeClr val="bg1">
                  <a:lumMod val="50000"/>
                </a:schemeClr>
              </a:solidFill>
              <a:prstDash val="sysDot"/>
            </a:ln>
          </p:spPr>
          <p:style>
            <a:lnRef idx="1">
              <a:schemeClr val="accent5"/>
            </a:lnRef>
            <a:fillRef idx="0">
              <a:schemeClr val="accent5"/>
            </a:fillRef>
            <a:effectRef idx="0">
              <a:schemeClr val="accent5"/>
            </a:effectRef>
            <a:fontRef idx="minor">
              <a:schemeClr val="tx1"/>
            </a:fontRef>
          </p:style>
        </p:cxnSp>
        <p:grpSp>
          <p:nvGrpSpPr>
            <p:cNvPr id="18" name="Group 17">
              <a:extLst>
                <a:ext uri="{FF2B5EF4-FFF2-40B4-BE49-F238E27FC236}">
                  <a16:creationId xmlns:a16="http://schemas.microsoft.com/office/drawing/2014/main" id="{4B599F42-CF71-FC35-21B0-28A05294F3CA}"/>
                </a:ext>
              </a:extLst>
            </p:cNvPr>
            <p:cNvGrpSpPr/>
            <p:nvPr userDrawn="1"/>
          </p:nvGrpSpPr>
          <p:grpSpPr>
            <a:xfrm>
              <a:off x="4414983" y="4502544"/>
              <a:ext cx="489526" cy="489526"/>
              <a:chOff x="4414983" y="4502544"/>
              <a:chExt cx="489526" cy="489526"/>
            </a:xfrm>
          </p:grpSpPr>
          <p:sp>
            <p:nvSpPr>
              <p:cNvPr id="45" name="Oval 44">
                <a:extLst>
                  <a:ext uri="{FF2B5EF4-FFF2-40B4-BE49-F238E27FC236}">
                    <a16:creationId xmlns:a16="http://schemas.microsoft.com/office/drawing/2014/main" id="{2B46081A-F42C-E674-E996-D683C4DAC8E6}"/>
                  </a:ext>
                </a:extLst>
              </p:cNvPr>
              <p:cNvSpPr/>
              <p:nvPr userDrawn="1"/>
            </p:nvSpPr>
            <p:spPr>
              <a:xfrm>
                <a:off x="4414983" y="4502544"/>
                <a:ext cx="489526" cy="489526"/>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Box 45">
                <a:extLst>
                  <a:ext uri="{FF2B5EF4-FFF2-40B4-BE49-F238E27FC236}">
                    <a16:creationId xmlns:a16="http://schemas.microsoft.com/office/drawing/2014/main" id="{D83D98BE-C3E2-464B-3D9B-BD36CF06E82F}"/>
                  </a:ext>
                </a:extLst>
              </p:cNvPr>
              <p:cNvSpPr txBox="1"/>
              <p:nvPr userDrawn="1"/>
            </p:nvSpPr>
            <p:spPr>
              <a:xfrm>
                <a:off x="4414983" y="4547601"/>
                <a:ext cx="489526" cy="399415"/>
              </a:xfrm>
              <a:prstGeom prst="rect">
                <a:avLst/>
              </a:prstGeom>
              <a:noFill/>
            </p:spPr>
            <p:txBody>
              <a:bodyPr wrap="square" rtlCol="0" anchor="ctr">
                <a:spAutoFit/>
              </a:bodyPr>
              <a:lstStyle/>
              <a:p>
                <a:pPr algn="ctr"/>
                <a:r>
                  <a:rPr lang="en-US">
                    <a:solidFill>
                      <a:schemeClr val="bg1"/>
                    </a:solidFill>
                  </a:rPr>
                  <a:t>8</a:t>
                </a:r>
              </a:p>
            </p:txBody>
          </p:sp>
        </p:grpSp>
        <p:sp>
          <p:nvSpPr>
            <p:cNvPr id="10" name="Freeform: Shape 9">
              <a:extLst>
                <a:ext uri="{FF2B5EF4-FFF2-40B4-BE49-F238E27FC236}">
                  <a16:creationId xmlns:a16="http://schemas.microsoft.com/office/drawing/2014/main" id="{6BE7991F-11FF-8480-FC3D-6767989136F4}"/>
                </a:ext>
              </a:extLst>
            </p:cNvPr>
            <p:cNvSpPr/>
            <p:nvPr/>
          </p:nvSpPr>
          <p:spPr>
            <a:xfrm>
              <a:off x="1045126" y="4115212"/>
              <a:ext cx="2362501" cy="1168968"/>
            </a:xfrm>
            <a:custGeom>
              <a:avLst/>
              <a:gdLst>
                <a:gd name="connsiteX0" fmla="*/ 2362501 w 2362501"/>
                <a:gd name="connsiteY0" fmla="*/ 0 h 1168968"/>
                <a:gd name="connsiteX1" fmla="*/ 2335409 w 2362501"/>
                <a:gd name="connsiteY1" fmla="*/ 48586 h 1168968"/>
                <a:gd name="connsiteX2" fmla="*/ 2124806 w 2362501"/>
                <a:gd name="connsiteY2" fmla="*/ 874920 h 1168968"/>
                <a:gd name="connsiteX3" fmla="*/ 2006139 w 2362501"/>
                <a:gd name="connsiteY3" fmla="*/ 1168968 h 1168968"/>
                <a:gd name="connsiteX4" fmla="*/ 349498 w 2362501"/>
                <a:gd name="connsiteY4" fmla="*/ 1168968 h 1168968"/>
                <a:gd name="connsiteX5" fmla="*/ 232457 w 2362501"/>
                <a:gd name="connsiteY5" fmla="*/ 849633 h 1168968"/>
                <a:gd name="connsiteX6" fmla="*/ 0 w 2362501"/>
                <a:gd name="connsiteY6" fmla="*/ 0 h 1168968"/>
                <a:gd name="connsiteX7" fmla="*/ 2362501 w 2362501"/>
                <a:gd name="connsiteY7" fmla="*/ 0 h 1168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62501" h="1168968">
                  <a:moveTo>
                    <a:pt x="2362501" y="0"/>
                  </a:moveTo>
                  <a:cubicBezTo>
                    <a:pt x="2353470" y="16075"/>
                    <a:pt x="2344440" y="32331"/>
                    <a:pt x="2335409" y="48586"/>
                  </a:cubicBezTo>
                  <a:cubicBezTo>
                    <a:pt x="2194706" y="303802"/>
                    <a:pt x="2126071" y="583039"/>
                    <a:pt x="2124806" y="874920"/>
                  </a:cubicBezTo>
                  <a:cubicBezTo>
                    <a:pt x="2124264" y="988349"/>
                    <a:pt x="2098255" y="1083716"/>
                    <a:pt x="2006139" y="1168968"/>
                  </a:cubicBezTo>
                  <a:lnTo>
                    <a:pt x="349498" y="1168968"/>
                  </a:lnTo>
                  <a:cubicBezTo>
                    <a:pt x="253770" y="1086606"/>
                    <a:pt x="234805" y="975706"/>
                    <a:pt x="232457" y="849633"/>
                  </a:cubicBezTo>
                  <a:cubicBezTo>
                    <a:pt x="226677" y="543664"/>
                    <a:pt x="139077" y="262982"/>
                    <a:pt x="0" y="0"/>
                  </a:cubicBezTo>
                  <a:lnTo>
                    <a:pt x="2362501" y="0"/>
                  </a:lnTo>
                  <a:close/>
                </a:path>
              </a:pathLst>
            </a:custGeom>
            <a:solidFill>
              <a:srgbClr val="808285"/>
            </a:solidFill>
            <a:ln w="18023" cap="flat">
              <a:noFill/>
              <a:prstDash val="solid"/>
              <a:miter/>
            </a:ln>
          </p:spPr>
          <p:txBody>
            <a:bodyPr rtlCol="0" anchor="ctr"/>
            <a:lstStyle/>
            <a:p>
              <a:endParaRPr lang="en-US"/>
            </a:p>
          </p:txBody>
        </p:sp>
      </p:grpSp>
      <p:grpSp>
        <p:nvGrpSpPr>
          <p:cNvPr id="21" name="Group 20">
            <a:extLst>
              <a:ext uri="{FF2B5EF4-FFF2-40B4-BE49-F238E27FC236}">
                <a16:creationId xmlns:a16="http://schemas.microsoft.com/office/drawing/2014/main" id="{7087205B-1CF7-D787-3562-E12547445902}"/>
              </a:ext>
            </a:extLst>
          </p:cNvPr>
          <p:cNvGrpSpPr/>
          <p:nvPr userDrawn="1"/>
        </p:nvGrpSpPr>
        <p:grpSpPr>
          <a:xfrm>
            <a:off x="695850" y="3075094"/>
            <a:ext cx="4125531" cy="1029317"/>
            <a:chOff x="442942" y="2929807"/>
            <a:chExt cx="4461567" cy="1113157"/>
          </a:xfrm>
        </p:grpSpPr>
        <p:cxnSp>
          <p:nvCxnSpPr>
            <p:cNvPr id="30" name="Straight Connector 29">
              <a:extLst>
                <a:ext uri="{FF2B5EF4-FFF2-40B4-BE49-F238E27FC236}">
                  <a16:creationId xmlns:a16="http://schemas.microsoft.com/office/drawing/2014/main" id="{D2C6C878-513A-FE30-4189-FF911F13A90B}"/>
                </a:ext>
              </a:extLst>
            </p:cNvPr>
            <p:cNvCxnSpPr>
              <a:stCxn id="42" idx="1"/>
            </p:cNvCxnSpPr>
            <p:nvPr userDrawn="1"/>
          </p:nvCxnSpPr>
          <p:spPr>
            <a:xfrm flipH="1" flipV="1">
              <a:off x="2826327" y="3516652"/>
              <a:ext cx="1588656" cy="1"/>
            </a:xfrm>
            <a:prstGeom prst="line">
              <a:avLst/>
            </a:prstGeom>
            <a:ln w="19050">
              <a:solidFill>
                <a:schemeClr val="bg1">
                  <a:lumMod val="50000"/>
                </a:schemeClr>
              </a:solidFill>
              <a:prstDash val="sysDot"/>
            </a:ln>
          </p:spPr>
          <p:style>
            <a:lnRef idx="1">
              <a:schemeClr val="accent5"/>
            </a:lnRef>
            <a:fillRef idx="0">
              <a:schemeClr val="accent5"/>
            </a:fillRef>
            <a:effectRef idx="0">
              <a:schemeClr val="accent5"/>
            </a:effectRef>
            <a:fontRef idx="minor">
              <a:schemeClr val="tx1"/>
            </a:fontRef>
          </p:style>
        </p:cxnSp>
        <p:grpSp>
          <p:nvGrpSpPr>
            <p:cNvPr id="17" name="Group 16">
              <a:extLst>
                <a:ext uri="{FF2B5EF4-FFF2-40B4-BE49-F238E27FC236}">
                  <a16:creationId xmlns:a16="http://schemas.microsoft.com/office/drawing/2014/main" id="{2A96672E-A6C1-6F36-F623-2165A9D0452E}"/>
                </a:ext>
              </a:extLst>
            </p:cNvPr>
            <p:cNvGrpSpPr/>
            <p:nvPr userDrawn="1"/>
          </p:nvGrpSpPr>
          <p:grpSpPr>
            <a:xfrm>
              <a:off x="4414983" y="3271889"/>
              <a:ext cx="489526" cy="489526"/>
              <a:chOff x="4414983" y="3271889"/>
              <a:chExt cx="489526" cy="489526"/>
            </a:xfrm>
          </p:grpSpPr>
          <p:sp>
            <p:nvSpPr>
              <p:cNvPr id="41" name="Oval 40">
                <a:extLst>
                  <a:ext uri="{FF2B5EF4-FFF2-40B4-BE49-F238E27FC236}">
                    <a16:creationId xmlns:a16="http://schemas.microsoft.com/office/drawing/2014/main" id="{6016D822-1828-E3A2-7836-09A0FD2635BC}"/>
                  </a:ext>
                </a:extLst>
              </p:cNvPr>
              <p:cNvSpPr/>
              <p:nvPr userDrawn="1"/>
            </p:nvSpPr>
            <p:spPr>
              <a:xfrm>
                <a:off x="4414983" y="3271889"/>
                <a:ext cx="489526" cy="489526"/>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Box 41">
                <a:extLst>
                  <a:ext uri="{FF2B5EF4-FFF2-40B4-BE49-F238E27FC236}">
                    <a16:creationId xmlns:a16="http://schemas.microsoft.com/office/drawing/2014/main" id="{59B76953-3C2E-1B02-D419-7D4C2AA919B0}"/>
                  </a:ext>
                </a:extLst>
              </p:cNvPr>
              <p:cNvSpPr txBox="1"/>
              <p:nvPr userDrawn="1"/>
            </p:nvSpPr>
            <p:spPr>
              <a:xfrm>
                <a:off x="4414983" y="3316946"/>
                <a:ext cx="489526" cy="399415"/>
              </a:xfrm>
              <a:prstGeom prst="rect">
                <a:avLst/>
              </a:prstGeom>
              <a:noFill/>
            </p:spPr>
            <p:txBody>
              <a:bodyPr wrap="square" rtlCol="0" anchor="ctr">
                <a:spAutoFit/>
              </a:bodyPr>
              <a:lstStyle/>
              <a:p>
                <a:pPr algn="ctr"/>
                <a:r>
                  <a:rPr lang="en-US">
                    <a:solidFill>
                      <a:schemeClr val="bg1"/>
                    </a:solidFill>
                  </a:rPr>
                  <a:t>7</a:t>
                </a:r>
              </a:p>
            </p:txBody>
          </p:sp>
        </p:grpSp>
        <p:sp>
          <p:nvSpPr>
            <p:cNvPr id="11" name="Freeform: Shape 10">
              <a:extLst>
                <a:ext uri="{FF2B5EF4-FFF2-40B4-BE49-F238E27FC236}">
                  <a16:creationId xmlns:a16="http://schemas.microsoft.com/office/drawing/2014/main" id="{B223A8C3-0DAD-B0F8-1ADF-204F30DD21C5}"/>
                </a:ext>
              </a:extLst>
            </p:cNvPr>
            <p:cNvSpPr/>
            <p:nvPr/>
          </p:nvSpPr>
          <p:spPr>
            <a:xfrm>
              <a:off x="442942" y="2929807"/>
              <a:ext cx="3562897" cy="1113157"/>
            </a:xfrm>
            <a:custGeom>
              <a:avLst/>
              <a:gdLst>
                <a:gd name="connsiteX0" fmla="*/ 3562898 w 3562897"/>
                <a:gd name="connsiteY0" fmla="*/ 0 h 1113157"/>
                <a:gd name="connsiteX1" fmla="*/ 3317797 w 3562897"/>
                <a:gd name="connsiteY1" fmla="*/ 544567 h 1113157"/>
                <a:gd name="connsiteX2" fmla="*/ 2964686 w 3562897"/>
                <a:gd name="connsiteY2" fmla="*/ 1113157 h 1113157"/>
                <a:gd name="connsiteX3" fmla="*/ 602185 w 3562897"/>
                <a:gd name="connsiteY3" fmla="*/ 1113157 h 1113157"/>
                <a:gd name="connsiteX4" fmla="*/ 478461 w 3562897"/>
                <a:gd name="connsiteY4" fmla="*/ 903277 h 1113157"/>
                <a:gd name="connsiteX5" fmla="*/ 165086 w 3562897"/>
                <a:gd name="connsiteY5" fmla="*/ 404226 h 1113157"/>
                <a:gd name="connsiteX6" fmla="*/ 0 w 3562897"/>
                <a:gd name="connsiteY6" fmla="*/ 0 h 1113157"/>
                <a:gd name="connsiteX7" fmla="*/ 3562898 w 3562897"/>
                <a:gd name="connsiteY7" fmla="*/ 0 h 1113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62897" h="1113157">
                  <a:moveTo>
                    <a:pt x="3562898" y="0"/>
                  </a:moveTo>
                  <a:cubicBezTo>
                    <a:pt x="3511963" y="188386"/>
                    <a:pt x="3429962" y="369908"/>
                    <a:pt x="3317797" y="544567"/>
                  </a:cubicBezTo>
                  <a:cubicBezTo>
                    <a:pt x="3197324" y="732231"/>
                    <a:pt x="3074684" y="919352"/>
                    <a:pt x="2964686" y="1113157"/>
                  </a:cubicBezTo>
                  <a:lnTo>
                    <a:pt x="602185" y="1113157"/>
                  </a:lnTo>
                  <a:cubicBezTo>
                    <a:pt x="564436" y="1041993"/>
                    <a:pt x="523074" y="972093"/>
                    <a:pt x="478461" y="903277"/>
                  </a:cubicBezTo>
                  <a:cubicBezTo>
                    <a:pt x="371534" y="738372"/>
                    <a:pt x="260092" y="575815"/>
                    <a:pt x="165086" y="404226"/>
                  </a:cubicBezTo>
                  <a:cubicBezTo>
                    <a:pt x="92116" y="272735"/>
                    <a:pt x="37388" y="137090"/>
                    <a:pt x="0" y="0"/>
                  </a:cubicBezTo>
                  <a:lnTo>
                    <a:pt x="3562898" y="0"/>
                  </a:lnTo>
                  <a:close/>
                </a:path>
              </a:pathLst>
            </a:custGeom>
            <a:solidFill>
              <a:srgbClr val="1DB0D3"/>
            </a:solidFill>
            <a:ln w="18023" cap="flat">
              <a:noFill/>
              <a:prstDash val="solid"/>
              <a:miter/>
            </a:ln>
          </p:spPr>
          <p:txBody>
            <a:bodyPr rtlCol="0" anchor="ctr"/>
            <a:lstStyle/>
            <a:p>
              <a:endParaRPr lang="en-US"/>
            </a:p>
          </p:txBody>
        </p:sp>
      </p:grpSp>
      <p:grpSp>
        <p:nvGrpSpPr>
          <p:cNvPr id="20" name="Group 19">
            <a:extLst>
              <a:ext uri="{FF2B5EF4-FFF2-40B4-BE49-F238E27FC236}">
                <a16:creationId xmlns:a16="http://schemas.microsoft.com/office/drawing/2014/main" id="{717DBDCF-60E7-51CD-B180-B6B52416253C}"/>
              </a:ext>
            </a:extLst>
          </p:cNvPr>
          <p:cNvGrpSpPr/>
          <p:nvPr userDrawn="1"/>
        </p:nvGrpSpPr>
        <p:grpSpPr>
          <a:xfrm>
            <a:off x="637086" y="1978972"/>
            <a:ext cx="4184295" cy="1029316"/>
            <a:chOff x="379392" y="1744403"/>
            <a:chExt cx="4525117" cy="1113156"/>
          </a:xfrm>
        </p:grpSpPr>
        <p:cxnSp>
          <p:nvCxnSpPr>
            <p:cNvPr id="22" name="Straight Connector 21">
              <a:extLst>
                <a:ext uri="{FF2B5EF4-FFF2-40B4-BE49-F238E27FC236}">
                  <a16:creationId xmlns:a16="http://schemas.microsoft.com/office/drawing/2014/main" id="{EFE503FA-CC3C-CA94-36B8-F9540F7CD906}"/>
                </a:ext>
              </a:extLst>
            </p:cNvPr>
            <p:cNvCxnSpPr>
              <a:stCxn id="29" idx="1"/>
            </p:cNvCxnSpPr>
            <p:nvPr userDrawn="1"/>
          </p:nvCxnSpPr>
          <p:spPr>
            <a:xfrm flipH="1" flipV="1">
              <a:off x="2826327" y="2297601"/>
              <a:ext cx="1588656" cy="1"/>
            </a:xfrm>
            <a:prstGeom prst="line">
              <a:avLst/>
            </a:prstGeom>
            <a:ln w="19050">
              <a:solidFill>
                <a:schemeClr val="bg1">
                  <a:lumMod val="50000"/>
                </a:schemeClr>
              </a:solidFill>
              <a:prstDash val="sysDot"/>
            </a:ln>
          </p:spPr>
          <p:style>
            <a:lnRef idx="1">
              <a:schemeClr val="accent5"/>
            </a:lnRef>
            <a:fillRef idx="0">
              <a:schemeClr val="accent5"/>
            </a:fillRef>
            <a:effectRef idx="0">
              <a:schemeClr val="accent5"/>
            </a:effectRef>
            <a:fontRef idx="minor">
              <a:schemeClr val="tx1"/>
            </a:fontRef>
          </p:style>
        </p:cxnSp>
        <p:grpSp>
          <p:nvGrpSpPr>
            <p:cNvPr id="16" name="Group 15">
              <a:extLst>
                <a:ext uri="{FF2B5EF4-FFF2-40B4-BE49-F238E27FC236}">
                  <a16:creationId xmlns:a16="http://schemas.microsoft.com/office/drawing/2014/main" id="{2A313B81-E6B1-0746-13FC-924817B87A27}"/>
                </a:ext>
              </a:extLst>
            </p:cNvPr>
            <p:cNvGrpSpPr/>
            <p:nvPr userDrawn="1"/>
          </p:nvGrpSpPr>
          <p:grpSpPr>
            <a:xfrm>
              <a:off x="4414983" y="2052839"/>
              <a:ext cx="489526" cy="489526"/>
              <a:chOff x="4414983" y="2052839"/>
              <a:chExt cx="489526" cy="489526"/>
            </a:xfrm>
          </p:grpSpPr>
          <p:sp>
            <p:nvSpPr>
              <p:cNvPr id="27" name="Oval 26">
                <a:extLst>
                  <a:ext uri="{FF2B5EF4-FFF2-40B4-BE49-F238E27FC236}">
                    <a16:creationId xmlns:a16="http://schemas.microsoft.com/office/drawing/2014/main" id="{FA77E9AE-7191-0B76-2FAF-259102B95FC1}"/>
                  </a:ext>
                </a:extLst>
              </p:cNvPr>
              <p:cNvSpPr/>
              <p:nvPr userDrawn="1"/>
            </p:nvSpPr>
            <p:spPr>
              <a:xfrm>
                <a:off x="4414983" y="2052839"/>
                <a:ext cx="489526" cy="489526"/>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C85C229E-FD80-26B3-EB8C-DDB5954A2717}"/>
                  </a:ext>
                </a:extLst>
              </p:cNvPr>
              <p:cNvSpPr txBox="1"/>
              <p:nvPr userDrawn="1"/>
            </p:nvSpPr>
            <p:spPr>
              <a:xfrm>
                <a:off x="4414983" y="2097896"/>
                <a:ext cx="489526" cy="399415"/>
              </a:xfrm>
              <a:prstGeom prst="rect">
                <a:avLst/>
              </a:prstGeom>
              <a:noFill/>
            </p:spPr>
            <p:txBody>
              <a:bodyPr wrap="square" rtlCol="0" anchor="ctr">
                <a:spAutoFit/>
              </a:bodyPr>
              <a:lstStyle/>
              <a:p>
                <a:pPr algn="ctr"/>
                <a:r>
                  <a:rPr lang="en-US">
                    <a:solidFill>
                      <a:schemeClr val="bg1"/>
                    </a:solidFill>
                  </a:rPr>
                  <a:t>6</a:t>
                </a:r>
              </a:p>
            </p:txBody>
          </p:sp>
        </p:grpSp>
        <p:sp>
          <p:nvSpPr>
            <p:cNvPr id="12" name="Freeform: Shape 11">
              <a:extLst>
                <a:ext uri="{FF2B5EF4-FFF2-40B4-BE49-F238E27FC236}">
                  <a16:creationId xmlns:a16="http://schemas.microsoft.com/office/drawing/2014/main" id="{CAB7F442-8AC7-0D49-106E-F7B0A73C50CA}"/>
                </a:ext>
              </a:extLst>
            </p:cNvPr>
            <p:cNvSpPr/>
            <p:nvPr/>
          </p:nvSpPr>
          <p:spPr>
            <a:xfrm>
              <a:off x="379392" y="1744403"/>
              <a:ext cx="3688788" cy="1113156"/>
            </a:xfrm>
            <a:custGeom>
              <a:avLst/>
              <a:gdLst>
                <a:gd name="connsiteX0" fmla="*/ 3626447 w 3688788"/>
                <a:gd name="connsiteY0" fmla="*/ 1113157 h 1113156"/>
                <a:gd name="connsiteX1" fmla="*/ 63550 w 3688788"/>
                <a:gd name="connsiteY1" fmla="*/ 1113157 h 1113156"/>
                <a:gd name="connsiteX2" fmla="*/ 115387 w 3688788"/>
                <a:gd name="connsiteY2" fmla="*/ 0 h 1113156"/>
                <a:gd name="connsiteX3" fmla="*/ 3577319 w 3688788"/>
                <a:gd name="connsiteY3" fmla="*/ 0 h 1113156"/>
                <a:gd name="connsiteX4" fmla="*/ 3671241 w 3688788"/>
                <a:gd name="connsiteY4" fmla="*/ 381829 h 1113156"/>
                <a:gd name="connsiteX5" fmla="*/ 3626447 w 3688788"/>
                <a:gd name="connsiteY5" fmla="*/ 1113157 h 1113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88788" h="1113156">
                  <a:moveTo>
                    <a:pt x="3626447" y="1113157"/>
                  </a:moveTo>
                  <a:lnTo>
                    <a:pt x="63550" y="1113157"/>
                  </a:lnTo>
                  <a:cubicBezTo>
                    <a:pt x="-39584" y="736566"/>
                    <a:pt x="-13575" y="348415"/>
                    <a:pt x="115387" y="0"/>
                  </a:cubicBezTo>
                  <a:lnTo>
                    <a:pt x="3577319" y="0"/>
                  </a:lnTo>
                  <a:cubicBezTo>
                    <a:pt x="3621751" y="121376"/>
                    <a:pt x="3653540" y="249074"/>
                    <a:pt x="3671241" y="381829"/>
                  </a:cubicBezTo>
                  <a:cubicBezTo>
                    <a:pt x="3705197" y="636322"/>
                    <a:pt x="3689664" y="880158"/>
                    <a:pt x="3626447" y="1113157"/>
                  </a:cubicBezTo>
                  <a:close/>
                </a:path>
              </a:pathLst>
            </a:custGeom>
            <a:solidFill>
              <a:srgbClr val="FDB723"/>
            </a:solidFill>
            <a:ln w="18023" cap="flat">
              <a:noFill/>
              <a:prstDash val="solid"/>
              <a:miter/>
            </a:ln>
          </p:spPr>
          <p:txBody>
            <a:bodyPr rtlCol="0" anchor="ctr"/>
            <a:lstStyle/>
            <a:p>
              <a:endParaRPr lang="en-US"/>
            </a:p>
          </p:txBody>
        </p:sp>
      </p:grpSp>
      <p:grpSp>
        <p:nvGrpSpPr>
          <p:cNvPr id="19" name="Group 18">
            <a:extLst>
              <a:ext uri="{FF2B5EF4-FFF2-40B4-BE49-F238E27FC236}">
                <a16:creationId xmlns:a16="http://schemas.microsoft.com/office/drawing/2014/main" id="{F7348874-3B4A-9FD1-4438-70579989E41E}"/>
              </a:ext>
            </a:extLst>
          </p:cNvPr>
          <p:cNvGrpSpPr/>
          <p:nvPr userDrawn="1"/>
        </p:nvGrpSpPr>
        <p:grpSpPr>
          <a:xfrm>
            <a:off x="743782" y="793467"/>
            <a:ext cx="4077599" cy="1118698"/>
            <a:chOff x="494779" y="462336"/>
            <a:chExt cx="4409730" cy="1209819"/>
          </a:xfrm>
        </p:grpSpPr>
        <p:cxnSp>
          <p:nvCxnSpPr>
            <p:cNvPr id="8" name="Straight Connector 7">
              <a:extLst>
                <a:ext uri="{FF2B5EF4-FFF2-40B4-BE49-F238E27FC236}">
                  <a16:creationId xmlns:a16="http://schemas.microsoft.com/office/drawing/2014/main" id="{6C3C8833-9A8B-D2D8-33D7-F6E7778AD574}"/>
                </a:ext>
              </a:extLst>
            </p:cNvPr>
            <p:cNvCxnSpPr>
              <a:stCxn id="5" idx="1"/>
            </p:cNvCxnSpPr>
            <p:nvPr userDrawn="1"/>
          </p:nvCxnSpPr>
          <p:spPr>
            <a:xfrm flipH="1" flipV="1">
              <a:off x="2826327" y="1186871"/>
              <a:ext cx="1588656" cy="2"/>
            </a:xfrm>
            <a:prstGeom prst="line">
              <a:avLst/>
            </a:prstGeom>
            <a:ln w="19050">
              <a:solidFill>
                <a:schemeClr val="bg1">
                  <a:lumMod val="50000"/>
                </a:schemeClr>
              </a:solidFill>
              <a:prstDash val="sysDot"/>
            </a:ln>
          </p:spPr>
          <p:style>
            <a:lnRef idx="1">
              <a:schemeClr val="accent5"/>
            </a:lnRef>
            <a:fillRef idx="0">
              <a:schemeClr val="accent5"/>
            </a:fillRef>
            <a:effectRef idx="0">
              <a:schemeClr val="accent5"/>
            </a:effectRef>
            <a:fontRef idx="minor">
              <a:schemeClr val="tx1"/>
            </a:fontRef>
          </p:style>
        </p:cxnSp>
        <p:grpSp>
          <p:nvGrpSpPr>
            <p:cNvPr id="15" name="Group 14">
              <a:extLst>
                <a:ext uri="{FF2B5EF4-FFF2-40B4-BE49-F238E27FC236}">
                  <a16:creationId xmlns:a16="http://schemas.microsoft.com/office/drawing/2014/main" id="{4D92D874-253F-D2DB-8C97-41765710E3DB}"/>
                </a:ext>
              </a:extLst>
            </p:cNvPr>
            <p:cNvGrpSpPr/>
            <p:nvPr userDrawn="1"/>
          </p:nvGrpSpPr>
          <p:grpSpPr>
            <a:xfrm>
              <a:off x="4414983" y="942109"/>
              <a:ext cx="489526" cy="489526"/>
              <a:chOff x="4414983" y="942109"/>
              <a:chExt cx="489526" cy="489526"/>
            </a:xfrm>
          </p:grpSpPr>
          <p:sp>
            <p:nvSpPr>
              <p:cNvPr id="4" name="Oval 3">
                <a:extLst>
                  <a:ext uri="{FF2B5EF4-FFF2-40B4-BE49-F238E27FC236}">
                    <a16:creationId xmlns:a16="http://schemas.microsoft.com/office/drawing/2014/main" id="{A844E665-A434-4F20-6DD0-E698554E4A8D}"/>
                  </a:ext>
                </a:extLst>
              </p:cNvPr>
              <p:cNvSpPr/>
              <p:nvPr userDrawn="1"/>
            </p:nvSpPr>
            <p:spPr>
              <a:xfrm>
                <a:off x="4414983" y="942109"/>
                <a:ext cx="489526" cy="489526"/>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F82BD84F-3E8D-8A78-E084-55CF73630CED}"/>
                  </a:ext>
                </a:extLst>
              </p:cNvPr>
              <p:cNvSpPr txBox="1"/>
              <p:nvPr userDrawn="1"/>
            </p:nvSpPr>
            <p:spPr>
              <a:xfrm>
                <a:off x="4414983" y="987166"/>
                <a:ext cx="489526" cy="399415"/>
              </a:xfrm>
              <a:prstGeom prst="rect">
                <a:avLst/>
              </a:prstGeom>
              <a:noFill/>
            </p:spPr>
            <p:txBody>
              <a:bodyPr wrap="square" rtlCol="0" anchor="ctr">
                <a:spAutoFit/>
              </a:bodyPr>
              <a:lstStyle/>
              <a:p>
                <a:pPr algn="ctr"/>
                <a:r>
                  <a:rPr lang="en-US">
                    <a:solidFill>
                      <a:schemeClr val="bg1"/>
                    </a:solidFill>
                  </a:rPr>
                  <a:t>5</a:t>
                </a:r>
              </a:p>
            </p:txBody>
          </p:sp>
        </p:grpSp>
        <p:sp>
          <p:nvSpPr>
            <p:cNvPr id="13" name="Freeform: Shape 12">
              <a:extLst>
                <a:ext uri="{FF2B5EF4-FFF2-40B4-BE49-F238E27FC236}">
                  <a16:creationId xmlns:a16="http://schemas.microsoft.com/office/drawing/2014/main" id="{170BC1B3-9ADA-835C-4E44-1E4895AEEF37}"/>
                </a:ext>
              </a:extLst>
            </p:cNvPr>
            <p:cNvSpPr/>
            <p:nvPr/>
          </p:nvSpPr>
          <p:spPr>
            <a:xfrm>
              <a:off x="494779" y="462336"/>
              <a:ext cx="3461931" cy="1209819"/>
            </a:xfrm>
            <a:custGeom>
              <a:avLst/>
              <a:gdLst>
                <a:gd name="connsiteX0" fmla="*/ 3461931 w 3461931"/>
                <a:gd name="connsiteY0" fmla="*/ 1209819 h 1209819"/>
                <a:gd name="connsiteX1" fmla="*/ 0 w 3461931"/>
                <a:gd name="connsiteY1" fmla="*/ 1209819 h 1209819"/>
                <a:gd name="connsiteX2" fmla="*/ 1492638 w 3461931"/>
                <a:gd name="connsiteY2" fmla="*/ 14842 h 1209819"/>
                <a:gd name="connsiteX3" fmla="*/ 3461931 w 3461931"/>
                <a:gd name="connsiteY3" fmla="*/ 1209819 h 1209819"/>
              </a:gdLst>
              <a:ahLst/>
              <a:cxnLst>
                <a:cxn ang="0">
                  <a:pos x="connsiteX0" y="connsiteY0"/>
                </a:cxn>
                <a:cxn ang="0">
                  <a:pos x="connsiteX1" y="connsiteY1"/>
                </a:cxn>
                <a:cxn ang="0">
                  <a:pos x="connsiteX2" y="connsiteY2"/>
                </a:cxn>
                <a:cxn ang="0">
                  <a:pos x="connsiteX3" y="connsiteY3"/>
                </a:cxn>
              </a:cxnLst>
              <a:rect l="l" t="t" r="r" b="b"/>
              <a:pathLst>
                <a:path w="3461931" h="1209819">
                  <a:moveTo>
                    <a:pt x="3461931" y="1209819"/>
                  </a:moveTo>
                  <a:lnTo>
                    <a:pt x="0" y="1209819"/>
                  </a:lnTo>
                  <a:cubicBezTo>
                    <a:pt x="226497" y="597158"/>
                    <a:pt x="771245" y="106777"/>
                    <a:pt x="1492638" y="14842"/>
                  </a:cubicBezTo>
                  <a:cubicBezTo>
                    <a:pt x="2360334" y="-95697"/>
                    <a:pt x="3174024" y="421958"/>
                    <a:pt x="3461931" y="1209819"/>
                  </a:cubicBezTo>
                  <a:close/>
                </a:path>
              </a:pathLst>
            </a:custGeom>
            <a:solidFill>
              <a:srgbClr val="134B8E"/>
            </a:solidFill>
            <a:ln w="18023" cap="flat">
              <a:noFill/>
              <a:prstDash val="solid"/>
              <a:miter/>
            </a:ln>
          </p:spPr>
          <p:txBody>
            <a:bodyPr rtlCol="0" anchor="ctr"/>
            <a:lstStyle/>
            <a:p>
              <a:endParaRPr lang="en-US"/>
            </a:p>
          </p:txBody>
        </p:sp>
      </p:grpSp>
      <p:sp>
        <p:nvSpPr>
          <p:cNvPr id="14" name="Freeform: Shape 13">
            <a:extLst>
              <a:ext uri="{FF2B5EF4-FFF2-40B4-BE49-F238E27FC236}">
                <a16:creationId xmlns:a16="http://schemas.microsoft.com/office/drawing/2014/main" id="{29045CDD-2585-64B8-A9CA-2D91EB711AC4}"/>
              </a:ext>
            </a:extLst>
          </p:cNvPr>
          <p:cNvSpPr/>
          <p:nvPr userDrawn="1"/>
        </p:nvSpPr>
        <p:spPr>
          <a:xfrm>
            <a:off x="1608255" y="5318947"/>
            <a:ext cx="1468734" cy="745586"/>
          </a:xfrm>
          <a:custGeom>
            <a:avLst/>
            <a:gdLst>
              <a:gd name="connsiteX0" fmla="*/ 794003 w 1588366"/>
              <a:gd name="connsiteY0" fmla="*/ 0 h 806316"/>
              <a:gd name="connsiteX1" fmla="*/ 0 w 1588366"/>
              <a:gd name="connsiteY1" fmla="*/ 0 h 806316"/>
              <a:gd name="connsiteX2" fmla="*/ 190734 w 1588366"/>
              <a:gd name="connsiteY2" fmla="*/ 466720 h 806316"/>
              <a:gd name="connsiteX3" fmla="*/ 489298 w 1588366"/>
              <a:gd name="connsiteY3" fmla="*/ 669014 h 806316"/>
              <a:gd name="connsiteX4" fmla="*/ 618441 w 1588366"/>
              <a:gd name="connsiteY4" fmla="*/ 799602 h 806316"/>
              <a:gd name="connsiteX5" fmla="*/ 965049 w 1588366"/>
              <a:gd name="connsiteY5" fmla="*/ 800144 h 806316"/>
              <a:gd name="connsiteX6" fmla="*/ 1097624 w 1588366"/>
              <a:gd name="connsiteY6" fmla="*/ 669375 h 806316"/>
              <a:gd name="connsiteX7" fmla="*/ 1397633 w 1588366"/>
              <a:gd name="connsiteY7" fmla="*/ 466720 h 806316"/>
              <a:gd name="connsiteX8" fmla="*/ 1588367 w 1588366"/>
              <a:gd name="connsiteY8" fmla="*/ 0 h 806316"/>
              <a:gd name="connsiteX9" fmla="*/ 794183 w 1588366"/>
              <a:gd name="connsiteY9" fmla="*/ 0 h 806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8366" h="806316">
                <a:moveTo>
                  <a:pt x="794003" y="0"/>
                </a:moveTo>
                <a:lnTo>
                  <a:pt x="0" y="0"/>
                </a:lnTo>
                <a:cubicBezTo>
                  <a:pt x="0" y="0"/>
                  <a:pt x="138535" y="352208"/>
                  <a:pt x="190734" y="466720"/>
                </a:cubicBezTo>
                <a:cubicBezTo>
                  <a:pt x="234083" y="562087"/>
                  <a:pt x="378398" y="644992"/>
                  <a:pt x="489298" y="669014"/>
                </a:cubicBezTo>
                <a:cubicBezTo>
                  <a:pt x="503747" y="751016"/>
                  <a:pt x="542581" y="794003"/>
                  <a:pt x="618441" y="799602"/>
                </a:cubicBezTo>
                <a:cubicBezTo>
                  <a:pt x="733495" y="808091"/>
                  <a:pt x="849995" y="808813"/>
                  <a:pt x="965049" y="800144"/>
                </a:cubicBezTo>
                <a:cubicBezTo>
                  <a:pt x="1043619" y="794364"/>
                  <a:pt x="1079743" y="756073"/>
                  <a:pt x="1097624" y="669375"/>
                </a:cubicBezTo>
                <a:cubicBezTo>
                  <a:pt x="1208705" y="645714"/>
                  <a:pt x="1354103" y="562629"/>
                  <a:pt x="1397633" y="466720"/>
                </a:cubicBezTo>
                <a:cubicBezTo>
                  <a:pt x="1449651" y="352027"/>
                  <a:pt x="1588367" y="0"/>
                  <a:pt x="1588367" y="0"/>
                </a:cubicBezTo>
                <a:lnTo>
                  <a:pt x="794183" y="0"/>
                </a:lnTo>
                <a:close/>
              </a:path>
            </a:pathLst>
          </a:custGeom>
          <a:solidFill>
            <a:srgbClr val="BCBEC0"/>
          </a:solidFill>
          <a:ln w="18023" cap="flat">
            <a:noFill/>
            <a:prstDash val="solid"/>
            <a:miter/>
          </a:ln>
        </p:spPr>
        <p:txBody>
          <a:bodyPr rtlCol="0" anchor="ctr"/>
          <a:lstStyle/>
          <a:p>
            <a:endParaRPr lang="en-US"/>
          </a:p>
        </p:txBody>
      </p:sp>
    </p:spTree>
    <p:extLst>
      <p:ext uri="{BB962C8B-B14F-4D97-AF65-F5344CB8AC3E}">
        <p14:creationId xmlns:p14="http://schemas.microsoft.com/office/powerpoint/2010/main" val="1500622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0-#ppt_w/2"/>
                                          </p:val>
                                        </p:tav>
                                        <p:tav tm="100000">
                                          <p:val>
                                            <p:strVal val="#ppt_x"/>
                                          </p:val>
                                        </p:tav>
                                      </p:tavLst>
                                    </p:anim>
                                    <p:anim calcmode="lin" valueType="num">
                                      <p:cBhvr additive="base">
                                        <p:cTn id="8" dur="500" fill="hold"/>
                                        <p:tgtEl>
                                          <p:spTgt spid="19"/>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nodeType="afterEffect">
                                  <p:stCondLst>
                                    <p:cond delay="0"/>
                                  </p:stCondLst>
                                  <p:childTnLst>
                                    <p:set>
                                      <p:cBhvr>
                                        <p:cTn id="11" dur="1" fill="hold">
                                          <p:stCondLst>
                                            <p:cond delay="0"/>
                                          </p:stCondLst>
                                        </p:cTn>
                                        <p:tgtEl>
                                          <p:spTgt spid="20"/>
                                        </p:tgtEl>
                                        <p:attrNameLst>
                                          <p:attrName>style.visibility</p:attrName>
                                        </p:attrNameLst>
                                      </p:cBhvr>
                                      <p:to>
                                        <p:strVal val="visible"/>
                                      </p:to>
                                    </p:set>
                                    <p:anim calcmode="lin" valueType="num">
                                      <p:cBhvr additive="base">
                                        <p:cTn id="12" dur="500" fill="hold"/>
                                        <p:tgtEl>
                                          <p:spTgt spid="20"/>
                                        </p:tgtEl>
                                        <p:attrNameLst>
                                          <p:attrName>ppt_x</p:attrName>
                                        </p:attrNameLst>
                                      </p:cBhvr>
                                      <p:tavLst>
                                        <p:tav tm="0">
                                          <p:val>
                                            <p:strVal val="0-#ppt_w/2"/>
                                          </p:val>
                                        </p:tav>
                                        <p:tav tm="100000">
                                          <p:val>
                                            <p:strVal val="#ppt_x"/>
                                          </p:val>
                                        </p:tav>
                                      </p:tavLst>
                                    </p:anim>
                                    <p:anim calcmode="lin" valueType="num">
                                      <p:cBhvr additive="base">
                                        <p:cTn id="13" dur="500" fill="hold"/>
                                        <p:tgtEl>
                                          <p:spTgt spid="20"/>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8" fill="hold" nodeType="afterEffect">
                                  <p:stCondLst>
                                    <p:cond delay="0"/>
                                  </p:stCondLst>
                                  <p:childTnLst>
                                    <p:set>
                                      <p:cBhvr>
                                        <p:cTn id="16" dur="1" fill="hold">
                                          <p:stCondLst>
                                            <p:cond delay="0"/>
                                          </p:stCondLst>
                                        </p:cTn>
                                        <p:tgtEl>
                                          <p:spTgt spid="21"/>
                                        </p:tgtEl>
                                        <p:attrNameLst>
                                          <p:attrName>style.visibility</p:attrName>
                                        </p:attrNameLst>
                                      </p:cBhvr>
                                      <p:to>
                                        <p:strVal val="visible"/>
                                      </p:to>
                                    </p:set>
                                    <p:anim calcmode="lin" valueType="num">
                                      <p:cBhvr additive="base">
                                        <p:cTn id="17" dur="500" fill="hold"/>
                                        <p:tgtEl>
                                          <p:spTgt spid="21"/>
                                        </p:tgtEl>
                                        <p:attrNameLst>
                                          <p:attrName>ppt_x</p:attrName>
                                        </p:attrNameLst>
                                      </p:cBhvr>
                                      <p:tavLst>
                                        <p:tav tm="0">
                                          <p:val>
                                            <p:strVal val="0-#ppt_w/2"/>
                                          </p:val>
                                        </p:tav>
                                        <p:tav tm="100000">
                                          <p:val>
                                            <p:strVal val="#ppt_x"/>
                                          </p:val>
                                        </p:tav>
                                      </p:tavLst>
                                    </p:anim>
                                    <p:anim calcmode="lin" valueType="num">
                                      <p:cBhvr additive="base">
                                        <p:cTn id="18" dur="500" fill="hold"/>
                                        <p:tgtEl>
                                          <p:spTgt spid="21"/>
                                        </p:tgtEl>
                                        <p:attrNameLst>
                                          <p:attrName>ppt_y</p:attrName>
                                        </p:attrNameLst>
                                      </p:cBhvr>
                                      <p:tavLst>
                                        <p:tav tm="0">
                                          <p:val>
                                            <p:strVal val="#ppt_y"/>
                                          </p:val>
                                        </p:tav>
                                        <p:tav tm="100000">
                                          <p:val>
                                            <p:strVal val="#ppt_y"/>
                                          </p:val>
                                        </p:tav>
                                      </p:tavLst>
                                    </p:anim>
                                  </p:childTnLst>
                                </p:cTn>
                              </p:par>
                            </p:childTnLst>
                          </p:cTn>
                        </p:par>
                        <p:par>
                          <p:cTn id="19" fill="hold">
                            <p:stCondLst>
                              <p:cond delay="1500"/>
                            </p:stCondLst>
                            <p:childTnLst>
                              <p:par>
                                <p:cTn id="20" presetID="2" presetClass="entr" presetSubtype="8" fill="hold" nodeType="afterEffect">
                                  <p:stCondLst>
                                    <p:cond delay="0"/>
                                  </p:stCondLst>
                                  <p:childTnLst>
                                    <p:set>
                                      <p:cBhvr>
                                        <p:cTn id="21" dur="1" fill="hold">
                                          <p:stCondLst>
                                            <p:cond delay="0"/>
                                          </p:stCondLst>
                                        </p:cTn>
                                        <p:tgtEl>
                                          <p:spTgt spid="47"/>
                                        </p:tgtEl>
                                        <p:attrNameLst>
                                          <p:attrName>style.visibility</p:attrName>
                                        </p:attrNameLst>
                                      </p:cBhvr>
                                      <p:to>
                                        <p:strVal val="visible"/>
                                      </p:to>
                                    </p:set>
                                    <p:anim calcmode="lin" valueType="num">
                                      <p:cBhvr additive="base">
                                        <p:cTn id="22" dur="500" fill="hold"/>
                                        <p:tgtEl>
                                          <p:spTgt spid="47"/>
                                        </p:tgtEl>
                                        <p:attrNameLst>
                                          <p:attrName>ppt_x</p:attrName>
                                        </p:attrNameLst>
                                      </p:cBhvr>
                                      <p:tavLst>
                                        <p:tav tm="0">
                                          <p:val>
                                            <p:strVal val="0-#ppt_w/2"/>
                                          </p:val>
                                        </p:tav>
                                        <p:tav tm="100000">
                                          <p:val>
                                            <p:strVal val="#ppt_x"/>
                                          </p:val>
                                        </p:tav>
                                      </p:tavLst>
                                    </p:anim>
                                    <p:anim calcmode="lin" valueType="num">
                                      <p:cBhvr additive="base">
                                        <p:cTn id="23" dur="500" fill="hold"/>
                                        <p:tgtEl>
                                          <p:spTgt spid="47"/>
                                        </p:tgtEl>
                                        <p:attrNameLst>
                                          <p:attrName>ppt_y</p:attrName>
                                        </p:attrNameLst>
                                      </p:cBhvr>
                                      <p:tavLst>
                                        <p:tav tm="0">
                                          <p:val>
                                            <p:strVal val="#ppt_y"/>
                                          </p:val>
                                        </p:tav>
                                        <p:tav tm="100000">
                                          <p:val>
                                            <p:strVal val="#ppt_y"/>
                                          </p:val>
                                        </p:tav>
                                      </p:tavLst>
                                    </p:anim>
                                  </p:childTnLst>
                                </p:cTn>
                              </p:par>
                              <p:par>
                                <p:cTn id="24" presetID="2" presetClass="entr" presetSubtype="8" fill="hold" grpId="0" nodeType="withEffect">
                                  <p:stCondLst>
                                    <p:cond delay="0"/>
                                  </p:stCondLst>
                                  <p:childTnLst>
                                    <p:set>
                                      <p:cBhvr>
                                        <p:cTn id="25" dur="1" fill="hold">
                                          <p:stCondLst>
                                            <p:cond delay="0"/>
                                          </p:stCondLst>
                                        </p:cTn>
                                        <p:tgtEl>
                                          <p:spTgt spid="14"/>
                                        </p:tgtEl>
                                        <p:attrNameLst>
                                          <p:attrName>style.visibility</p:attrName>
                                        </p:attrNameLst>
                                      </p:cBhvr>
                                      <p:to>
                                        <p:strVal val="visible"/>
                                      </p:to>
                                    </p:set>
                                    <p:anim calcmode="lin" valueType="num">
                                      <p:cBhvr additive="base">
                                        <p:cTn id="26" dur="500" fill="hold"/>
                                        <p:tgtEl>
                                          <p:spTgt spid="14"/>
                                        </p:tgtEl>
                                        <p:attrNameLst>
                                          <p:attrName>ppt_x</p:attrName>
                                        </p:attrNameLst>
                                      </p:cBhvr>
                                      <p:tavLst>
                                        <p:tav tm="0">
                                          <p:val>
                                            <p:strVal val="0-#ppt_w/2"/>
                                          </p:val>
                                        </p:tav>
                                        <p:tav tm="100000">
                                          <p:val>
                                            <p:strVal val="#ppt_x"/>
                                          </p:val>
                                        </p:tav>
                                      </p:tavLst>
                                    </p:anim>
                                    <p:anim calcmode="lin" valueType="num">
                                      <p:cBhvr additive="base">
                                        <p:cTn id="27" dur="500" fill="hold"/>
                                        <p:tgtEl>
                                          <p:spTgt spid="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3_Section Header">
    <p:bg>
      <p:bgPr>
        <a:solidFill>
          <a:schemeClr val="bg1"/>
        </a:solidFill>
        <a:effectLst/>
      </p:bgPr>
    </p:bg>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3C5285FF-573F-CFD7-6B50-26F0C6B3C7B3}"/>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245523" y="6313047"/>
            <a:ext cx="466351" cy="440282"/>
          </a:xfrm>
          <a:prstGeom prst="rect">
            <a:avLst/>
          </a:prstGeom>
        </p:spPr>
      </p:pic>
      <p:cxnSp>
        <p:nvCxnSpPr>
          <p:cNvPr id="25" name="Straight Connector 24">
            <a:extLst>
              <a:ext uri="{FF2B5EF4-FFF2-40B4-BE49-F238E27FC236}">
                <a16:creationId xmlns:a16="http://schemas.microsoft.com/office/drawing/2014/main" id="{212C51B7-EA67-D5CB-7881-F9AB4169A73A}"/>
              </a:ext>
            </a:extLst>
          </p:cNvPr>
          <p:cNvCxnSpPr>
            <a:cxnSpLocks/>
          </p:cNvCxnSpPr>
          <p:nvPr userDrawn="1"/>
        </p:nvCxnSpPr>
        <p:spPr>
          <a:xfrm>
            <a:off x="763790" y="6553138"/>
            <a:ext cx="7909155" cy="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9660AB7B-C682-6113-CC12-E8B03561BDB4}"/>
              </a:ext>
            </a:extLst>
          </p:cNvPr>
          <p:cNvSpPr txBox="1"/>
          <p:nvPr userDrawn="1"/>
        </p:nvSpPr>
        <p:spPr>
          <a:xfrm>
            <a:off x="11478158" y="6350000"/>
            <a:ext cx="468319" cy="369332"/>
          </a:xfrm>
          <a:prstGeom prst="rect">
            <a:avLst/>
          </a:prstGeom>
          <a:noFill/>
        </p:spPr>
        <p:txBody>
          <a:bodyPr wrap="square" rtlCol="0">
            <a:spAutoFit/>
          </a:bodyPr>
          <a:lstStyle/>
          <a:p>
            <a:pPr algn="ctr"/>
            <a:fld id="{60CB3D33-BDC5-4B12-8FD4-CFB857723B63}" type="slidenum">
              <a:rPr lang="en-US" smtClean="0">
                <a:solidFill>
                  <a:schemeClr val="bg1">
                    <a:lumMod val="50000"/>
                  </a:schemeClr>
                </a:solidFill>
              </a:rPr>
              <a:t>‹#›</a:t>
            </a:fld>
            <a:endParaRPr lang="en-US">
              <a:solidFill>
                <a:schemeClr val="bg1">
                  <a:lumMod val="50000"/>
                </a:schemeClr>
              </a:solidFill>
            </a:endParaRPr>
          </a:p>
        </p:txBody>
      </p:sp>
      <p:sp>
        <p:nvSpPr>
          <p:cNvPr id="28" name="TextBox 27">
            <a:extLst>
              <a:ext uri="{FF2B5EF4-FFF2-40B4-BE49-F238E27FC236}">
                <a16:creationId xmlns:a16="http://schemas.microsoft.com/office/drawing/2014/main" id="{E506A619-7078-A7B3-972A-FD2DD546C186}"/>
              </a:ext>
            </a:extLst>
          </p:cNvPr>
          <p:cNvSpPr txBox="1"/>
          <p:nvPr userDrawn="1"/>
        </p:nvSpPr>
        <p:spPr>
          <a:xfrm>
            <a:off x="8470801" y="6373083"/>
            <a:ext cx="3007357" cy="323165"/>
          </a:xfrm>
          <a:prstGeom prst="rect">
            <a:avLst/>
          </a:prstGeom>
          <a:noFill/>
        </p:spPr>
        <p:txBody>
          <a:bodyPr wrap="square" rtlCol="0">
            <a:spAutoFit/>
          </a:bodyPr>
          <a:lstStyle/>
          <a:p>
            <a:pPr algn="r"/>
            <a:r>
              <a:rPr lang="en-US" sz="1500" b="1" spc="0">
                <a:solidFill>
                  <a:schemeClr val="bg1">
                    <a:lumMod val="50000"/>
                  </a:schemeClr>
                </a:solidFill>
                <a:latin typeface="+mj-lt"/>
              </a:rPr>
              <a:t>INDIANA DEPT. OF CHILD SERVICES</a:t>
            </a:r>
          </a:p>
        </p:txBody>
      </p:sp>
      <p:grpSp>
        <p:nvGrpSpPr>
          <p:cNvPr id="47" name="Group 46">
            <a:extLst>
              <a:ext uri="{FF2B5EF4-FFF2-40B4-BE49-F238E27FC236}">
                <a16:creationId xmlns:a16="http://schemas.microsoft.com/office/drawing/2014/main" id="{DDD2747D-3071-EFCC-3257-3E9128B4337C}"/>
              </a:ext>
            </a:extLst>
          </p:cNvPr>
          <p:cNvGrpSpPr/>
          <p:nvPr userDrawn="1"/>
        </p:nvGrpSpPr>
        <p:grpSpPr>
          <a:xfrm>
            <a:off x="1252678" y="4171217"/>
            <a:ext cx="3568703" cy="1080924"/>
            <a:chOff x="1045126" y="4115212"/>
            <a:chExt cx="3859383" cy="1168968"/>
          </a:xfrm>
        </p:grpSpPr>
        <p:cxnSp>
          <p:nvCxnSpPr>
            <p:cNvPr id="43" name="Straight Connector 42">
              <a:extLst>
                <a:ext uri="{FF2B5EF4-FFF2-40B4-BE49-F238E27FC236}">
                  <a16:creationId xmlns:a16="http://schemas.microsoft.com/office/drawing/2014/main" id="{9663AB39-D4C3-B639-DBB2-AA3F0AE071AB}"/>
                </a:ext>
              </a:extLst>
            </p:cNvPr>
            <p:cNvCxnSpPr>
              <a:stCxn id="46" idx="1"/>
            </p:cNvCxnSpPr>
            <p:nvPr userDrawn="1"/>
          </p:nvCxnSpPr>
          <p:spPr>
            <a:xfrm flipH="1" flipV="1">
              <a:off x="2826327" y="4747307"/>
              <a:ext cx="1588656" cy="1"/>
            </a:xfrm>
            <a:prstGeom prst="line">
              <a:avLst/>
            </a:prstGeom>
            <a:ln w="19050">
              <a:solidFill>
                <a:schemeClr val="bg1">
                  <a:lumMod val="50000"/>
                </a:schemeClr>
              </a:solidFill>
              <a:prstDash val="sysDot"/>
            </a:ln>
          </p:spPr>
          <p:style>
            <a:lnRef idx="1">
              <a:schemeClr val="accent5"/>
            </a:lnRef>
            <a:fillRef idx="0">
              <a:schemeClr val="accent5"/>
            </a:fillRef>
            <a:effectRef idx="0">
              <a:schemeClr val="accent5"/>
            </a:effectRef>
            <a:fontRef idx="minor">
              <a:schemeClr val="tx1"/>
            </a:fontRef>
          </p:style>
        </p:cxnSp>
        <p:grpSp>
          <p:nvGrpSpPr>
            <p:cNvPr id="18" name="Group 17">
              <a:extLst>
                <a:ext uri="{FF2B5EF4-FFF2-40B4-BE49-F238E27FC236}">
                  <a16:creationId xmlns:a16="http://schemas.microsoft.com/office/drawing/2014/main" id="{4B599F42-CF71-FC35-21B0-28A05294F3CA}"/>
                </a:ext>
              </a:extLst>
            </p:cNvPr>
            <p:cNvGrpSpPr/>
            <p:nvPr userDrawn="1"/>
          </p:nvGrpSpPr>
          <p:grpSpPr>
            <a:xfrm>
              <a:off x="4414983" y="4502544"/>
              <a:ext cx="489526" cy="489526"/>
              <a:chOff x="4414983" y="4502544"/>
              <a:chExt cx="489526" cy="489526"/>
            </a:xfrm>
          </p:grpSpPr>
          <p:sp>
            <p:nvSpPr>
              <p:cNvPr id="45" name="Oval 44">
                <a:extLst>
                  <a:ext uri="{FF2B5EF4-FFF2-40B4-BE49-F238E27FC236}">
                    <a16:creationId xmlns:a16="http://schemas.microsoft.com/office/drawing/2014/main" id="{2B46081A-F42C-E674-E996-D683C4DAC8E6}"/>
                  </a:ext>
                </a:extLst>
              </p:cNvPr>
              <p:cNvSpPr/>
              <p:nvPr userDrawn="1"/>
            </p:nvSpPr>
            <p:spPr>
              <a:xfrm>
                <a:off x="4414983" y="4502544"/>
                <a:ext cx="489526" cy="489526"/>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Box 45">
                <a:extLst>
                  <a:ext uri="{FF2B5EF4-FFF2-40B4-BE49-F238E27FC236}">
                    <a16:creationId xmlns:a16="http://schemas.microsoft.com/office/drawing/2014/main" id="{D83D98BE-C3E2-464B-3D9B-BD36CF06E82F}"/>
                  </a:ext>
                </a:extLst>
              </p:cNvPr>
              <p:cNvSpPr txBox="1"/>
              <p:nvPr userDrawn="1"/>
            </p:nvSpPr>
            <p:spPr>
              <a:xfrm>
                <a:off x="4414983" y="4547601"/>
                <a:ext cx="489526" cy="399415"/>
              </a:xfrm>
              <a:prstGeom prst="rect">
                <a:avLst/>
              </a:prstGeom>
              <a:noFill/>
            </p:spPr>
            <p:txBody>
              <a:bodyPr wrap="square" rtlCol="0" anchor="ctr">
                <a:spAutoFit/>
              </a:bodyPr>
              <a:lstStyle/>
              <a:p>
                <a:pPr algn="ctr"/>
                <a:r>
                  <a:rPr lang="en-US">
                    <a:solidFill>
                      <a:schemeClr val="bg1"/>
                    </a:solidFill>
                  </a:rPr>
                  <a:t>12</a:t>
                </a:r>
              </a:p>
            </p:txBody>
          </p:sp>
        </p:grpSp>
        <p:sp>
          <p:nvSpPr>
            <p:cNvPr id="10" name="Freeform: Shape 9">
              <a:extLst>
                <a:ext uri="{FF2B5EF4-FFF2-40B4-BE49-F238E27FC236}">
                  <a16:creationId xmlns:a16="http://schemas.microsoft.com/office/drawing/2014/main" id="{6BE7991F-11FF-8480-FC3D-6767989136F4}"/>
                </a:ext>
              </a:extLst>
            </p:cNvPr>
            <p:cNvSpPr/>
            <p:nvPr/>
          </p:nvSpPr>
          <p:spPr>
            <a:xfrm>
              <a:off x="1045126" y="4115212"/>
              <a:ext cx="2362501" cy="1168968"/>
            </a:xfrm>
            <a:custGeom>
              <a:avLst/>
              <a:gdLst>
                <a:gd name="connsiteX0" fmla="*/ 2362501 w 2362501"/>
                <a:gd name="connsiteY0" fmla="*/ 0 h 1168968"/>
                <a:gd name="connsiteX1" fmla="*/ 2335409 w 2362501"/>
                <a:gd name="connsiteY1" fmla="*/ 48586 h 1168968"/>
                <a:gd name="connsiteX2" fmla="*/ 2124806 w 2362501"/>
                <a:gd name="connsiteY2" fmla="*/ 874920 h 1168968"/>
                <a:gd name="connsiteX3" fmla="*/ 2006139 w 2362501"/>
                <a:gd name="connsiteY3" fmla="*/ 1168968 h 1168968"/>
                <a:gd name="connsiteX4" fmla="*/ 349498 w 2362501"/>
                <a:gd name="connsiteY4" fmla="*/ 1168968 h 1168968"/>
                <a:gd name="connsiteX5" fmla="*/ 232457 w 2362501"/>
                <a:gd name="connsiteY5" fmla="*/ 849633 h 1168968"/>
                <a:gd name="connsiteX6" fmla="*/ 0 w 2362501"/>
                <a:gd name="connsiteY6" fmla="*/ 0 h 1168968"/>
                <a:gd name="connsiteX7" fmla="*/ 2362501 w 2362501"/>
                <a:gd name="connsiteY7" fmla="*/ 0 h 1168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62501" h="1168968">
                  <a:moveTo>
                    <a:pt x="2362501" y="0"/>
                  </a:moveTo>
                  <a:cubicBezTo>
                    <a:pt x="2353470" y="16075"/>
                    <a:pt x="2344440" y="32331"/>
                    <a:pt x="2335409" y="48586"/>
                  </a:cubicBezTo>
                  <a:cubicBezTo>
                    <a:pt x="2194706" y="303802"/>
                    <a:pt x="2126071" y="583039"/>
                    <a:pt x="2124806" y="874920"/>
                  </a:cubicBezTo>
                  <a:cubicBezTo>
                    <a:pt x="2124264" y="988349"/>
                    <a:pt x="2098255" y="1083716"/>
                    <a:pt x="2006139" y="1168968"/>
                  </a:cubicBezTo>
                  <a:lnTo>
                    <a:pt x="349498" y="1168968"/>
                  </a:lnTo>
                  <a:cubicBezTo>
                    <a:pt x="253770" y="1086606"/>
                    <a:pt x="234805" y="975706"/>
                    <a:pt x="232457" y="849633"/>
                  </a:cubicBezTo>
                  <a:cubicBezTo>
                    <a:pt x="226677" y="543664"/>
                    <a:pt x="139077" y="262982"/>
                    <a:pt x="0" y="0"/>
                  </a:cubicBezTo>
                  <a:lnTo>
                    <a:pt x="2362501" y="0"/>
                  </a:lnTo>
                  <a:close/>
                </a:path>
              </a:pathLst>
            </a:custGeom>
            <a:solidFill>
              <a:srgbClr val="808285"/>
            </a:solidFill>
            <a:ln w="18023" cap="flat">
              <a:noFill/>
              <a:prstDash val="solid"/>
              <a:miter/>
            </a:ln>
          </p:spPr>
          <p:txBody>
            <a:bodyPr rtlCol="0" anchor="ctr"/>
            <a:lstStyle/>
            <a:p>
              <a:endParaRPr lang="en-US"/>
            </a:p>
          </p:txBody>
        </p:sp>
      </p:grpSp>
      <p:grpSp>
        <p:nvGrpSpPr>
          <p:cNvPr id="21" name="Group 20">
            <a:extLst>
              <a:ext uri="{FF2B5EF4-FFF2-40B4-BE49-F238E27FC236}">
                <a16:creationId xmlns:a16="http://schemas.microsoft.com/office/drawing/2014/main" id="{7087205B-1CF7-D787-3562-E12547445902}"/>
              </a:ext>
            </a:extLst>
          </p:cNvPr>
          <p:cNvGrpSpPr/>
          <p:nvPr userDrawn="1"/>
        </p:nvGrpSpPr>
        <p:grpSpPr>
          <a:xfrm>
            <a:off x="695850" y="3075094"/>
            <a:ext cx="4125531" cy="1029317"/>
            <a:chOff x="442942" y="2929807"/>
            <a:chExt cx="4461567" cy="1113157"/>
          </a:xfrm>
        </p:grpSpPr>
        <p:cxnSp>
          <p:nvCxnSpPr>
            <p:cNvPr id="30" name="Straight Connector 29">
              <a:extLst>
                <a:ext uri="{FF2B5EF4-FFF2-40B4-BE49-F238E27FC236}">
                  <a16:creationId xmlns:a16="http://schemas.microsoft.com/office/drawing/2014/main" id="{D2C6C878-513A-FE30-4189-FF911F13A90B}"/>
                </a:ext>
              </a:extLst>
            </p:cNvPr>
            <p:cNvCxnSpPr>
              <a:stCxn id="42" idx="1"/>
            </p:cNvCxnSpPr>
            <p:nvPr userDrawn="1"/>
          </p:nvCxnSpPr>
          <p:spPr>
            <a:xfrm flipH="1" flipV="1">
              <a:off x="2826327" y="3516652"/>
              <a:ext cx="1588656" cy="1"/>
            </a:xfrm>
            <a:prstGeom prst="line">
              <a:avLst/>
            </a:prstGeom>
            <a:ln w="19050">
              <a:solidFill>
                <a:schemeClr val="bg1">
                  <a:lumMod val="50000"/>
                </a:schemeClr>
              </a:solidFill>
              <a:prstDash val="sysDot"/>
            </a:ln>
          </p:spPr>
          <p:style>
            <a:lnRef idx="1">
              <a:schemeClr val="accent5"/>
            </a:lnRef>
            <a:fillRef idx="0">
              <a:schemeClr val="accent5"/>
            </a:fillRef>
            <a:effectRef idx="0">
              <a:schemeClr val="accent5"/>
            </a:effectRef>
            <a:fontRef idx="minor">
              <a:schemeClr val="tx1"/>
            </a:fontRef>
          </p:style>
        </p:cxnSp>
        <p:grpSp>
          <p:nvGrpSpPr>
            <p:cNvPr id="17" name="Group 16">
              <a:extLst>
                <a:ext uri="{FF2B5EF4-FFF2-40B4-BE49-F238E27FC236}">
                  <a16:creationId xmlns:a16="http://schemas.microsoft.com/office/drawing/2014/main" id="{2A96672E-A6C1-6F36-F623-2165A9D0452E}"/>
                </a:ext>
              </a:extLst>
            </p:cNvPr>
            <p:cNvGrpSpPr/>
            <p:nvPr userDrawn="1"/>
          </p:nvGrpSpPr>
          <p:grpSpPr>
            <a:xfrm>
              <a:off x="4414983" y="3271889"/>
              <a:ext cx="489526" cy="489526"/>
              <a:chOff x="4414983" y="3271889"/>
              <a:chExt cx="489526" cy="489526"/>
            </a:xfrm>
          </p:grpSpPr>
          <p:sp>
            <p:nvSpPr>
              <p:cNvPr id="41" name="Oval 40">
                <a:extLst>
                  <a:ext uri="{FF2B5EF4-FFF2-40B4-BE49-F238E27FC236}">
                    <a16:creationId xmlns:a16="http://schemas.microsoft.com/office/drawing/2014/main" id="{6016D822-1828-E3A2-7836-09A0FD2635BC}"/>
                  </a:ext>
                </a:extLst>
              </p:cNvPr>
              <p:cNvSpPr/>
              <p:nvPr userDrawn="1"/>
            </p:nvSpPr>
            <p:spPr>
              <a:xfrm>
                <a:off x="4414983" y="3271889"/>
                <a:ext cx="489526" cy="489526"/>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Box 41">
                <a:extLst>
                  <a:ext uri="{FF2B5EF4-FFF2-40B4-BE49-F238E27FC236}">
                    <a16:creationId xmlns:a16="http://schemas.microsoft.com/office/drawing/2014/main" id="{59B76953-3C2E-1B02-D419-7D4C2AA919B0}"/>
                  </a:ext>
                </a:extLst>
              </p:cNvPr>
              <p:cNvSpPr txBox="1"/>
              <p:nvPr userDrawn="1"/>
            </p:nvSpPr>
            <p:spPr>
              <a:xfrm>
                <a:off x="4414983" y="3316946"/>
                <a:ext cx="489526" cy="399415"/>
              </a:xfrm>
              <a:prstGeom prst="rect">
                <a:avLst/>
              </a:prstGeom>
              <a:noFill/>
            </p:spPr>
            <p:txBody>
              <a:bodyPr wrap="square" rtlCol="0" anchor="ctr">
                <a:spAutoFit/>
              </a:bodyPr>
              <a:lstStyle/>
              <a:p>
                <a:pPr algn="ctr"/>
                <a:r>
                  <a:rPr lang="en-US">
                    <a:solidFill>
                      <a:schemeClr val="bg1"/>
                    </a:solidFill>
                  </a:rPr>
                  <a:t>11</a:t>
                </a:r>
              </a:p>
            </p:txBody>
          </p:sp>
        </p:grpSp>
        <p:sp>
          <p:nvSpPr>
            <p:cNvPr id="11" name="Freeform: Shape 10">
              <a:extLst>
                <a:ext uri="{FF2B5EF4-FFF2-40B4-BE49-F238E27FC236}">
                  <a16:creationId xmlns:a16="http://schemas.microsoft.com/office/drawing/2014/main" id="{B223A8C3-0DAD-B0F8-1ADF-204F30DD21C5}"/>
                </a:ext>
              </a:extLst>
            </p:cNvPr>
            <p:cNvSpPr/>
            <p:nvPr/>
          </p:nvSpPr>
          <p:spPr>
            <a:xfrm>
              <a:off x="442942" y="2929807"/>
              <a:ext cx="3562897" cy="1113157"/>
            </a:xfrm>
            <a:custGeom>
              <a:avLst/>
              <a:gdLst>
                <a:gd name="connsiteX0" fmla="*/ 3562898 w 3562897"/>
                <a:gd name="connsiteY0" fmla="*/ 0 h 1113157"/>
                <a:gd name="connsiteX1" fmla="*/ 3317797 w 3562897"/>
                <a:gd name="connsiteY1" fmla="*/ 544567 h 1113157"/>
                <a:gd name="connsiteX2" fmla="*/ 2964686 w 3562897"/>
                <a:gd name="connsiteY2" fmla="*/ 1113157 h 1113157"/>
                <a:gd name="connsiteX3" fmla="*/ 602185 w 3562897"/>
                <a:gd name="connsiteY3" fmla="*/ 1113157 h 1113157"/>
                <a:gd name="connsiteX4" fmla="*/ 478461 w 3562897"/>
                <a:gd name="connsiteY4" fmla="*/ 903277 h 1113157"/>
                <a:gd name="connsiteX5" fmla="*/ 165086 w 3562897"/>
                <a:gd name="connsiteY5" fmla="*/ 404226 h 1113157"/>
                <a:gd name="connsiteX6" fmla="*/ 0 w 3562897"/>
                <a:gd name="connsiteY6" fmla="*/ 0 h 1113157"/>
                <a:gd name="connsiteX7" fmla="*/ 3562898 w 3562897"/>
                <a:gd name="connsiteY7" fmla="*/ 0 h 1113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62897" h="1113157">
                  <a:moveTo>
                    <a:pt x="3562898" y="0"/>
                  </a:moveTo>
                  <a:cubicBezTo>
                    <a:pt x="3511963" y="188386"/>
                    <a:pt x="3429962" y="369908"/>
                    <a:pt x="3317797" y="544567"/>
                  </a:cubicBezTo>
                  <a:cubicBezTo>
                    <a:pt x="3197324" y="732231"/>
                    <a:pt x="3074684" y="919352"/>
                    <a:pt x="2964686" y="1113157"/>
                  </a:cubicBezTo>
                  <a:lnTo>
                    <a:pt x="602185" y="1113157"/>
                  </a:lnTo>
                  <a:cubicBezTo>
                    <a:pt x="564436" y="1041993"/>
                    <a:pt x="523074" y="972093"/>
                    <a:pt x="478461" y="903277"/>
                  </a:cubicBezTo>
                  <a:cubicBezTo>
                    <a:pt x="371534" y="738372"/>
                    <a:pt x="260092" y="575815"/>
                    <a:pt x="165086" y="404226"/>
                  </a:cubicBezTo>
                  <a:cubicBezTo>
                    <a:pt x="92116" y="272735"/>
                    <a:pt x="37388" y="137090"/>
                    <a:pt x="0" y="0"/>
                  </a:cubicBezTo>
                  <a:lnTo>
                    <a:pt x="3562898" y="0"/>
                  </a:lnTo>
                  <a:close/>
                </a:path>
              </a:pathLst>
            </a:custGeom>
            <a:solidFill>
              <a:srgbClr val="1DB0D3"/>
            </a:solidFill>
            <a:ln w="18023" cap="flat">
              <a:noFill/>
              <a:prstDash val="solid"/>
              <a:miter/>
            </a:ln>
          </p:spPr>
          <p:txBody>
            <a:bodyPr rtlCol="0" anchor="ctr"/>
            <a:lstStyle/>
            <a:p>
              <a:endParaRPr lang="en-US"/>
            </a:p>
          </p:txBody>
        </p:sp>
      </p:grpSp>
      <p:grpSp>
        <p:nvGrpSpPr>
          <p:cNvPr id="20" name="Group 19">
            <a:extLst>
              <a:ext uri="{FF2B5EF4-FFF2-40B4-BE49-F238E27FC236}">
                <a16:creationId xmlns:a16="http://schemas.microsoft.com/office/drawing/2014/main" id="{717DBDCF-60E7-51CD-B180-B6B52416253C}"/>
              </a:ext>
            </a:extLst>
          </p:cNvPr>
          <p:cNvGrpSpPr/>
          <p:nvPr userDrawn="1"/>
        </p:nvGrpSpPr>
        <p:grpSpPr>
          <a:xfrm>
            <a:off x="637086" y="1978972"/>
            <a:ext cx="4184295" cy="1029316"/>
            <a:chOff x="379392" y="1744403"/>
            <a:chExt cx="4525117" cy="1113156"/>
          </a:xfrm>
        </p:grpSpPr>
        <p:cxnSp>
          <p:nvCxnSpPr>
            <p:cNvPr id="22" name="Straight Connector 21">
              <a:extLst>
                <a:ext uri="{FF2B5EF4-FFF2-40B4-BE49-F238E27FC236}">
                  <a16:creationId xmlns:a16="http://schemas.microsoft.com/office/drawing/2014/main" id="{EFE503FA-CC3C-CA94-36B8-F9540F7CD906}"/>
                </a:ext>
              </a:extLst>
            </p:cNvPr>
            <p:cNvCxnSpPr>
              <a:stCxn id="29" idx="1"/>
            </p:cNvCxnSpPr>
            <p:nvPr userDrawn="1"/>
          </p:nvCxnSpPr>
          <p:spPr>
            <a:xfrm flipH="1" flipV="1">
              <a:off x="2826327" y="2297601"/>
              <a:ext cx="1588656" cy="1"/>
            </a:xfrm>
            <a:prstGeom prst="line">
              <a:avLst/>
            </a:prstGeom>
            <a:ln w="19050">
              <a:solidFill>
                <a:schemeClr val="bg1">
                  <a:lumMod val="50000"/>
                </a:schemeClr>
              </a:solidFill>
              <a:prstDash val="sysDot"/>
            </a:ln>
          </p:spPr>
          <p:style>
            <a:lnRef idx="1">
              <a:schemeClr val="accent5"/>
            </a:lnRef>
            <a:fillRef idx="0">
              <a:schemeClr val="accent5"/>
            </a:fillRef>
            <a:effectRef idx="0">
              <a:schemeClr val="accent5"/>
            </a:effectRef>
            <a:fontRef idx="minor">
              <a:schemeClr val="tx1"/>
            </a:fontRef>
          </p:style>
        </p:cxnSp>
        <p:grpSp>
          <p:nvGrpSpPr>
            <p:cNvPr id="16" name="Group 15">
              <a:extLst>
                <a:ext uri="{FF2B5EF4-FFF2-40B4-BE49-F238E27FC236}">
                  <a16:creationId xmlns:a16="http://schemas.microsoft.com/office/drawing/2014/main" id="{2A313B81-E6B1-0746-13FC-924817B87A27}"/>
                </a:ext>
              </a:extLst>
            </p:cNvPr>
            <p:cNvGrpSpPr/>
            <p:nvPr userDrawn="1"/>
          </p:nvGrpSpPr>
          <p:grpSpPr>
            <a:xfrm>
              <a:off x="4414983" y="2052839"/>
              <a:ext cx="489526" cy="489526"/>
              <a:chOff x="4414983" y="2052839"/>
              <a:chExt cx="489526" cy="489526"/>
            </a:xfrm>
          </p:grpSpPr>
          <p:sp>
            <p:nvSpPr>
              <p:cNvPr id="27" name="Oval 26">
                <a:extLst>
                  <a:ext uri="{FF2B5EF4-FFF2-40B4-BE49-F238E27FC236}">
                    <a16:creationId xmlns:a16="http://schemas.microsoft.com/office/drawing/2014/main" id="{FA77E9AE-7191-0B76-2FAF-259102B95FC1}"/>
                  </a:ext>
                </a:extLst>
              </p:cNvPr>
              <p:cNvSpPr/>
              <p:nvPr userDrawn="1"/>
            </p:nvSpPr>
            <p:spPr>
              <a:xfrm>
                <a:off x="4414983" y="2052839"/>
                <a:ext cx="489526" cy="489526"/>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C85C229E-FD80-26B3-EB8C-DDB5954A2717}"/>
                  </a:ext>
                </a:extLst>
              </p:cNvPr>
              <p:cNvSpPr txBox="1"/>
              <p:nvPr userDrawn="1"/>
            </p:nvSpPr>
            <p:spPr>
              <a:xfrm>
                <a:off x="4414983" y="2097896"/>
                <a:ext cx="489526" cy="399415"/>
              </a:xfrm>
              <a:prstGeom prst="rect">
                <a:avLst/>
              </a:prstGeom>
              <a:noFill/>
            </p:spPr>
            <p:txBody>
              <a:bodyPr wrap="square" rtlCol="0" anchor="ctr">
                <a:spAutoFit/>
              </a:bodyPr>
              <a:lstStyle/>
              <a:p>
                <a:pPr algn="ctr"/>
                <a:r>
                  <a:rPr lang="en-US">
                    <a:solidFill>
                      <a:schemeClr val="bg1"/>
                    </a:solidFill>
                  </a:rPr>
                  <a:t>10</a:t>
                </a:r>
              </a:p>
            </p:txBody>
          </p:sp>
        </p:grpSp>
        <p:sp>
          <p:nvSpPr>
            <p:cNvPr id="12" name="Freeform: Shape 11">
              <a:extLst>
                <a:ext uri="{FF2B5EF4-FFF2-40B4-BE49-F238E27FC236}">
                  <a16:creationId xmlns:a16="http://schemas.microsoft.com/office/drawing/2014/main" id="{CAB7F442-8AC7-0D49-106E-F7B0A73C50CA}"/>
                </a:ext>
              </a:extLst>
            </p:cNvPr>
            <p:cNvSpPr/>
            <p:nvPr/>
          </p:nvSpPr>
          <p:spPr>
            <a:xfrm>
              <a:off x="379392" y="1744403"/>
              <a:ext cx="3688788" cy="1113156"/>
            </a:xfrm>
            <a:custGeom>
              <a:avLst/>
              <a:gdLst>
                <a:gd name="connsiteX0" fmla="*/ 3626447 w 3688788"/>
                <a:gd name="connsiteY0" fmla="*/ 1113157 h 1113156"/>
                <a:gd name="connsiteX1" fmla="*/ 63550 w 3688788"/>
                <a:gd name="connsiteY1" fmla="*/ 1113157 h 1113156"/>
                <a:gd name="connsiteX2" fmla="*/ 115387 w 3688788"/>
                <a:gd name="connsiteY2" fmla="*/ 0 h 1113156"/>
                <a:gd name="connsiteX3" fmla="*/ 3577319 w 3688788"/>
                <a:gd name="connsiteY3" fmla="*/ 0 h 1113156"/>
                <a:gd name="connsiteX4" fmla="*/ 3671241 w 3688788"/>
                <a:gd name="connsiteY4" fmla="*/ 381829 h 1113156"/>
                <a:gd name="connsiteX5" fmla="*/ 3626447 w 3688788"/>
                <a:gd name="connsiteY5" fmla="*/ 1113157 h 1113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88788" h="1113156">
                  <a:moveTo>
                    <a:pt x="3626447" y="1113157"/>
                  </a:moveTo>
                  <a:lnTo>
                    <a:pt x="63550" y="1113157"/>
                  </a:lnTo>
                  <a:cubicBezTo>
                    <a:pt x="-39584" y="736566"/>
                    <a:pt x="-13575" y="348415"/>
                    <a:pt x="115387" y="0"/>
                  </a:cubicBezTo>
                  <a:lnTo>
                    <a:pt x="3577319" y="0"/>
                  </a:lnTo>
                  <a:cubicBezTo>
                    <a:pt x="3621751" y="121376"/>
                    <a:pt x="3653540" y="249074"/>
                    <a:pt x="3671241" y="381829"/>
                  </a:cubicBezTo>
                  <a:cubicBezTo>
                    <a:pt x="3705197" y="636322"/>
                    <a:pt x="3689664" y="880158"/>
                    <a:pt x="3626447" y="1113157"/>
                  </a:cubicBezTo>
                  <a:close/>
                </a:path>
              </a:pathLst>
            </a:custGeom>
            <a:solidFill>
              <a:srgbClr val="FDB723"/>
            </a:solidFill>
            <a:ln w="18023" cap="flat">
              <a:noFill/>
              <a:prstDash val="solid"/>
              <a:miter/>
            </a:ln>
          </p:spPr>
          <p:txBody>
            <a:bodyPr rtlCol="0" anchor="ctr"/>
            <a:lstStyle/>
            <a:p>
              <a:endParaRPr lang="en-US"/>
            </a:p>
          </p:txBody>
        </p:sp>
      </p:grpSp>
      <p:grpSp>
        <p:nvGrpSpPr>
          <p:cNvPr id="19" name="Group 18">
            <a:extLst>
              <a:ext uri="{FF2B5EF4-FFF2-40B4-BE49-F238E27FC236}">
                <a16:creationId xmlns:a16="http://schemas.microsoft.com/office/drawing/2014/main" id="{F7348874-3B4A-9FD1-4438-70579989E41E}"/>
              </a:ext>
            </a:extLst>
          </p:cNvPr>
          <p:cNvGrpSpPr/>
          <p:nvPr userDrawn="1"/>
        </p:nvGrpSpPr>
        <p:grpSpPr>
          <a:xfrm>
            <a:off x="743782" y="793467"/>
            <a:ext cx="4077599" cy="1118698"/>
            <a:chOff x="494779" y="462336"/>
            <a:chExt cx="4409730" cy="1209819"/>
          </a:xfrm>
        </p:grpSpPr>
        <p:cxnSp>
          <p:nvCxnSpPr>
            <p:cNvPr id="8" name="Straight Connector 7">
              <a:extLst>
                <a:ext uri="{FF2B5EF4-FFF2-40B4-BE49-F238E27FC236}">
                  <a16:creationId xmlns:a16="http://schemas.microsoft.com/office/drawing/2014/main" id="{6C3C8833-9A8B-D2D8-33D7-F6E7778AD574}"/>
                </a:ext>
              </a:extLst>
            </p:cNvPr>
            <p:cNvCxnSpPr>
              <a:stCxn id="5" idx="1"/>
            </p:cNvCxnSpPr>
            <p:nvPr userDrawn="1"/>
          </p:nvCxnSpPr>
          <p:spPr>
            <a:xfrm flipH="1" flipV="1">
              <a:off x="2826327" y="1186871"/>
              <a:ext cx="1588656" cy="2"/>
            </a:xfrm>
            <a:prstGeom prst="line">
              <a:avLst/>
            </a:prstGeom>
            <a:ln w="19050">
              <a:solidFill>
                <a:schemeClr val="bg1">
                  <a:lumMod val="50000"/>
                </a:schemeClr>
              </a:solidFill>
              <a:prstDash val="sysDot"/>
            </a:ln>
          </p:spPr>
          <p:style>
            <a:lnRef idx="1">
              <a:schemeClr val="accent5"/>
            </a:lnRef>
            <a:fillRef idx="0">
              <a:schemeClr val="accent5"/>
            </a:fillRef>
            <a:effectRef idx="0">
              <a:schemeClr val="accent5"/>
            </a:effectRef>
            <a:fontRef idx="minor">
              <a:schemeClr val="tx1"/>
            </a:fontRef>
          </p:style>
        </p:cxnSp>
        <p:grpSp>
          <p:nvGrpSpPr>
            <p:cNvPr id="15" name="Group 14">
              <a:extLst>
                <a:ext uri="{FF2B5EF4-FFF2-40B4-BE49-F238E27FC236}">
                  <a16:creationId xmlns:a16="http://schemas.microsoft.com/office/drawing/2014/main" id="{4D92D874-253F-D2DB-8C97-41765710E3DB}"/>
                </a:ext>
              </a:extLst>
            </p:cNvPr>
            <p:cNvGrpSpPr/>
            <p:nvPr userDrawn="1"/>
          </p:nvGrpSpPr>
          <p:grpSpPr>
            <a:xfrm>
              <a:off x="4414983" y="942109"/>
              <a:ext cx="489526" cy="489526"/>
              <a:chOff x="4414983" y="942109"/>
              <a:chExt cx="489526" cy="489526"/>
            </a:xfrm>
          </p:grpSpPr>
          <p:sp>
            <p:nvSpPr>
              <p:cNvPr id="4" name="Oval 3">
                <a:extLst>
                  <a:ext uri="{FF2B5EF4-FFF2-40B4-BE49-F238E27FC236}">
                    <a16:creationId xmlns:a16="http://schemas.microsoft.com/office/drawing/2014/main" id="{A844E665-A434-4F20-6DD0-E698554E4A8D}"/>
                  </a:ext>
                </a:extLst>
              </p:cNvPr>
              <p:cNvSpPr/>
              <p:nvPr userDrawn="1"/>
            </p:nvSpPr>
            <p:spPr>
              <a:xfrm>
                <a:off x="4414983" y="942109"/>
                <a:ext cx="489526" cy="489526"/>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F82BD84F-3E8D-8A78-E084-55CF73630CED}"/>
                  </a:ext>
                </a:extLst>
              </p:cNvPr>
              <p:cNvSpPr txBox="1"/>
              <p:nvPr userDrawn="1"/>
            </p:nvSpPr>
            <p:spPr>
              <a:xfrm>
                <a:off x="4414983" y="987166"/>
                <a:ext cx="489526" cy="399415"/>
              </a:xfrm>
              <a:prstGeom prst="rect">
                <a:avLst/>
              </a:prstGeom>
              <a:noFill/>
            </p:spPr>
            <p:txBody>
              <a:bodyPr wrap="square" rtlCol="0" anchor="ctr">
                <a:spAutoFit/>
              </a:bodyPr>
              <a:lstStyle/>
              <a:p>
                <a:pPr algn="ctr"/>
                <a:r>
                  <a:rPr lang="en-US">
                    <a:solidFill>
                      <a:schemeClr val="bg1"/>
                    </a:solidFill>
                  </a:rPr>
                  <a:t>9</a:t>
                </a:r>
              </a:p>
            </p:txBody>
          </p:sp>
        </p:grpSp>
        <p:sp>
          <p:nvSpPr>
            <p:cNvPr id="13" name="Freeform: Shape 12">
              <a:extLst>
                <a:ext uri="{FF2B5EF4-FFF2-40B4-BE49-F238E27FC236}">
                  <a16:creationId xmlns:a16="http://schemas.microsoft.com/office/drawing/2014/main" id="{170BC1B3-9ADA-835C-4E44-1E4895AEEF37}"/>
                </a:ext>
              </a:extLst>
            </p:cNvPr>
            <p:cNvSpPr/>
            <p:nvPr/>
          </p:nvSpPr>
          <p:spPr>
            <a:xfrm>
              <a:off x="494779" y="462336"/>
              <a:ext cx="3461931" cy="1209819"/>
            </a:xfrm>
            <a:custGeom>
              <a:avLst/>
              <a:gdLst>
                <a:gd name="connsiteX0" fmla="*/ 3461931 w 3461931"/>
                <a:gd name="connsiteY0" fmla="*/ 1209819 h 1209819"/>
                <a:gd name="connsiteX1" fmla="*/ 0 w 3461931"/>
                <a:gd name="connsiteY1" fmla="*/ 1209819 h 1209819"/>
                <a:gd name="connsiteX2" fmla="*/ 1492638 w 3461931"/>
                <a:gd name="connsiteY2" fmla="*/ 14842 h 1209819"/>
                <a:gd name="connsiteX3" fmla="*/ 3461931 w 3461931"/>
                <a:gd name="connsiteY3" fmla="*/ 1209819 h 1209819"/>
              </a:gdLst>
              <a:ahLst/>
              <a:cxnLst>
                <a:cxn ang="0">
                  <a:pos x="connsiteX0" y="connsiteY0"/>
                </a:cxn>
                <a:cxn ang="0">
                  <a:pos x="connsiteX1" y="connsiteY1"/>
                </a:cxn>
                <a:cxn ang="0">
                  <a:pos x="connsiteX2" y="connsiteY2"/>
                </a:cxn>
                <a:cxn ang="0">
                  <a:pos x="connsiteX3" y="connsiteY3"/>
                </a:cxn>
              </a:cxnLst>
              <a:rect l="l" t="t" r="r" b="b"/>
              <a:pathLst>
                <a:path w="3461931" h="1209819">
                  <a:moveTo>
                    <a:pt x="3461931" y="1209819"/>
                  </a:moveTo>
                  <a:lnTo>
                    <a:pt x="0" y="1209819"/>
                  </a:lnTo>
                  <a:cubicBezTo>
                    <a:pt x="226497" y="597158"/>
                    <a:pt x="771245" y="106777"/>
                    <a:pt x="1492638" y="14842"/>
                  </a:cubicBezTo>
                  <a:cubicBezTo>
                    <a:pt x="2360334" y="-95697"/>
                    <a:pt x="3174024" y="421958"/>
                    <a:pt x="3461931" y="1209819"/>
                  </a:cubicBezTo>
                  <a:close/>
                </a:path>
              </a:pathLst>
            </a:custGeom>
            <a:solidFill>
              <a:srgbClr val="134B8E"/>
            </a:solidFill>
            <a:ln w="18023" cap="flat">
              <a:noFill/>
              <a:prstDash val="solid"/>
              <a:miter/>
            </a:ln>
          </p:spPr>
          <p:txBody>
            <a:bodyPr rtlCol="0" anchor="ctr"/>
            <a:lstStyle/>
            <a:p>
              <a:endParaRPr lang="en-US"/>
            </a:p>
          </p:txBody>
        </p:sp>
      </p:grpSp>
      <p:sp>
        <p:nvSpPr>
          <p:cNvPr id="14" name="Freeform: Shape 13">
            <a:extLst>
              <a:ext uri="{FF2B5EF4-FFF2-40B4-BE49-F238E27FC236}">
                <a16:creationId xmlns:a16="http://schemas.microsoft.com/office/drawing/2014/main" id="{29045CDD-2585-64B8-A9CA-2D91EB711AC4}"/>
              </a:ext>
            </a:extLst>
          </p:cNvPr>
          <p:cNvSpPr/>
          <p:nvPr userDrawn="1"/>
        </p:nvSpPr>
        <p:spPr>
          <a:xfrm>
            <a:off x="1608255" y="5318947"/>
            <a:ext cx="1468734" cy="745586"/>
          </a:xfrm>
          <a:custGeom>
            <a:avLst/>
            <a:gdLst>
              <a:gd name="connsiteX0" fmla="*/ 794003 w 1588366"/>
              <a:gd name="connsiteY0" fmla="*/ 0 h 806316"/>
              <a:gd name="connsiteX1" fmla="*/ 0 w 1588366"/>
              <a:gd name="connsiteY1" fmla="*/ 0 h 806316"/>
              <a:gd name="connsiteX2" fmla="*/ 190734 w 1588366"/>
              <a:gd name="connsiteY2" fmla="*/ 466720 h 806316"/>
              <a:gd name="connsiteX3" fmla="*/ 489298 w 1588366"/>
              <a:gd name="connsiteY3" fmla="*/ 669014 h 806316"/>
              <a:gd name="connsiteX4" fmla="*/ 618441 w 1588366"/>
              <a:gd name="connsiteY4" fmla="*/ 799602 h 806316"/>
              <a:gd name="connsiteX5" fmla="*/ 965049 w 1588366"/>
              <a:gd name="connsiteY5" fmla="*/ 800144 h 806316"/>
              <a:gd name="connsiteX6" fmla="*/ 1097624 w 1588366"/>
              <a:gd name="connsiteY6" fmla="*/ 669375 h 806316"/>
              <a:gd name="connsiteX7" fmla="*/ 1397633 w 1588366"/>
              <a:gd name="connsiteY7" fmla="*/ 466720 h 806316"/>
              <a:gd name="connsiteX8" fmla="*/ 1588367 w 1588366"/>
              <a:gd name="connsiteY8" fmla="*/ 0 h 806316"/>
              <a:gd name="connsiteX9" fmla="*/ 794183 w 1588366"/>
              <a:gd name="connsiteY9" fmla="*/ 0 h 806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8366" h="806316">
                <a:moveTo>
                  <a:pt x="794003" y="0"/>
                </a:moveTo>
                <a:lnTo>
                  <a:pt x="0" y="0"/>
                </a:lnTo>
                <a:cubicBezTo>
                  <a:pt x="0" y="0"/>
                  <a:pt x="138535" y="352208"/>
                  <a:pt x="190734" y="466720"/>
                </a:cubicBezTo>
                <a:cubicBezTo>
                  <a:pt x="234083" y="562087"/>
                  <a:pt x="378398" y="644992"/>
                  <a:pt x="489298" y="669014"/>
                </a:cubicBezTo>
                <a:cubicBezTo>
                  <a:pt x="503747" y="751016"/>
                  <a:pt x="542581" y="794003"/>
                  <a:pt x="618441" y="799602"/>
                </a:cubicBezTo>
                <a:cubicBezTo>
                  <a:pt x="733495" y="808091"/>
                  <a:pt x="849995" y="808813"/>
                  <a:pt x="965049" y="800144"/>
                </a:cubicBezTo>
                <a:cubicBezTo>
                  <a:pt x="1043619" y="794364"/>
                  <a:pt x="1079743" y="756073"/>
                  <a:pt x="1097624" y="669375"/>
                </a:cubicBezTo>
                <a:cubicBezTo>
                  <a:pt x="1208705" y="645714"/>
                  <a:pt x="1354103" y="562629"/>
                  <a:pt x="1397633" y="466720"/>
                </a:cubicBezTo>
                <a:cubicBezTo>
                  <a:pt x="1449651" y="352027"/>
                  <a:pt x="1588367" y="0"/>
                  <a:pt x="1588367" y="0"/>
                </a:cubicBezTo>
                <a:lnTo>
                  <a:pt x="794183" y="0"/>
                </a:lnTo>
                <a:close/>
              </a:path>
            </a:pathLst>
          </a:custGeom>
          <a:solidFill>
            <a:srgbClr val="BCBEC0"/>
          </a:solidFill>
          <a:ln w="18023" cap="flat">
            <a:noFill/>
            <a:prstDash val="solid"/>
            <a:miter/>
          </a:ln>
        </p:spPr>
        <p:txBody>
          <a:bodyPr rtlCol="0" anchor="ctr"/>
          <a:lstStyle/>
          <a:p>
            <a:endParaRPr lang="en-US"/>
          </a:p>
        </p:txBody>
      </p:sp>
    </p:spTree>
    <p:extLst>
      <p:ext uri="{BB962C8B-B14F-4D97-AF65-F5344CB8AC3E}">
        <p14:creationId xmlns:p14="http://schemas.microsoft.com/office/powerpoint/2010/main" val="113504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0-#ppt_w/2"/>
                                          </p:val>
                                        </p:tav>
                                        <p:tav tm="100000">
                                          <p:val>
                                            <p:strVal val="#ppt_x"/>
                                          </p:val>
                                        </p:tav>
                                      </p:tavLst>
                                    </p:anim>
                                    <p:anim calcmode="lin" valueType="num">
                                      <p:cBhvr additive="base">
                                        <p:cTn id="8" dur="500" fill="hold"/>
                                        <p:tgtEl>
                                          <p:spTgt spid="19"/>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nodeType="afterEffect">
                                  <p:stCondLst>
                                    <p:cond delay="0"/>
                                  </p:stCondLst>
                                  <p:childTnLst>
                                    <p:set>
                                      <p:cBhvr>
                                        <p:cTn id="11" dur="1" fill="hold">
                                          <p:stCondLst>
                                            <p:cond delay="0"/>
                                          </p:stCondLst>
                                        </p:cTn>
                                        <p:tgtEl>
                                          <p:spTgt spid="20"/>
                                        </p:tgtEl>
                                        <p:attrNameLst>
                                          <p:attrName>style.visibility</p:attrName>
                                        </p:attrNameLst>
                                      </p:cBhvr>
                                      <p:to>
                                        <p:strVal val="visible"/>
                                      </p:to>
                                    </p:set>
                                    <p:anim calcmode="lin" valueType="num">
                                      <p:cBhvr additive="base">
                                        <p:cTn id="12" dur="500" fill="hold"/>
                                        <p:tgtEl>
                                          <p:spTgt spid="20"/>
                                        </p:tgtEl>
                                        <p:attrNameLst>
                                          <p:attrName>ppt_x</p:attrName>
                                        </p:attrNameLst>
                                      </p:cBhvr>
                                      <p:tavLst>
                                        <p:tav tm="0">
                                          <p:val>
                                            <p:strVal val="0-#ppt_w/2"/>
                                          </p:val>
                                        </p:tav>
                                        <p:tav tm="100000">
                                          <p:val>
                                            <p:strVal val="#ppt_x"/>
                                          </p:val>
                                        </p:tav>
                                      </p:tavLst>
                                    </p:anim>
                                    <p:anim calcmode="lin" valueType="num">
                                      <p:cBhvr additive="base">
                                        <p:cTn id="13" dur="500" fill="hold"/>
                                        <p:tgtEl>
                                          <p:spTgt spid="20"/>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8" fill="hold" nodeType="afterEffect">
                                  <p:stCondLst>
                                    <p:cond delay="0"/>
                                  </p:stCondLst>
                                  <p:childTnLst>
                                    <p:set>
                                      <p:cBhvr>
                                        <p:cTn id="16" dur="1" fill="hold">
                                          <p:stCondLst>
                                            <p:cond delay="0"/>
                                          </p:stCondLst>
                                        </p:cTn>
                                        <p:tgtEl>
                                          <p:spTgt spid="21"/>
                                        </p:tgtEl>
                                        <p:attrNameLst>
                                          <p:attrName>style.visibility</p:attrName>
                                        </p:attrNameLst>
                                      </p:cBhvr>
                                      <p:to>
                                        <p:strVal val="visible"/>
                                      </p:to>
                                    </p:set>
                                    <p:anim calcmode="lin" valueType="num">
                                      <p:cBhvr additive="base">
                                        <p:cTn id="17" dur="500" fill="hold"/>
                                        <p:tgtEl>
                                          <p:spTgt spid="21"/>
                                        </p:tgtEl>
                                        <p:attrNameLst>
                                          <p:attrName>ppt_x</p:attrName>
                                        </p:attrNameLst>
                                      </p:cBhvr>
                                      <p:tavLst>
                                        <p:tav tm="0">
                                          <p:val>
                                            <p:strVal val="0-#ppt_w/2"/>
                                          </p:val>
                                        </p:tav>
                                        <p:tav tm="100000">
                                          <p:val>
                                            <p:strVal val="#ppt_x"/>
                                          </p:val>
                                        </p:tav>
                                      </p:tavLst>
                                    </p:anim>
                                    <p:anim calcmode="lin" valueType="num">
                                      <p:cBhvr additive="base">
                                        <p:cTn id="18" dur="500" fill="hold"/>
                                        <p:tgtEl>
                                          <p:spTgt spid="21"/>
                                        </p:tgtEl>
                                        <p:attrNameLst>
                                          <p:attrName>ppt_y</p:attrName>
                                        </p:attrNameLst>
                                      </p:cBhvr>
                                      <p:tavLst>
                                        <p:tav tm="0">
                                          <p:val>
                                            <p:strVal val="#ppt_y"/>
                                          </p:val>
                                        </p:tav>
                                        <p:tav tm="100000">
                                          <p:val>
                                            <p:strVal val="#ppt_y"/>
                                          </p:val>
                                        </p:tav>
                                      </p:tavLst>
                                    </p:anim>
                                  </p:childTnLst>
                                </p:cTn>
                              </p:par>
                            </p:childTnLst>
                          </p:cTn>
                        </p:par>
                        <p:par>
                          <p:cTn id="19" fill="hold">
                            <p:stCondLst>
                              <p:cond delay="1500"/>
                            </p:stCondLst>
                            <p:childTnLst>
                              <p:par>
                                <p:cTn id="20" presetID="2" presetClass="entr" presetSubtype="8" fill="hold" nodeType="afterEffect">
                                  <p:stCondLst>
                                    <p:cond delay="0"/>
                                  </p:stCondLst>
                                  <p:childTnLst>
                                    <p:set>
                                      <p:cBhvr>
                                        <p:cTn id="21" dur="1" fill="hold">
                                          <p:stCondLst>
                                            <p:cond delay="0"/>
                                          </p:stCondLst>
                                        </p:cTn>
                                        <p:tgtEl>
                                          <p:spTgt spid="47"/>
                                        </p:tgtEl>
                                        <p:attrNameLst>
                                          <p:attrName>style.visibility</p:attrName>
                                        </p:attrNameLst>
                                      </p:cBhvr>
                                      <p:to>
                                        <p:strVal val="visible"/>
                                      </p:to>
                                    </p:set>
                                    <p:anim calcmode="lin" valueType="num">
                                      <p:cBhvr additive="base">
                                        <p:cTn id="22" dur="500" fill="hold"/>
                                        <p:tgtEl>
                                          <p:spTgt spid="47"/>
                                        </p:tgtEl>
                                        <p:attrNameLst>
                                          <p:attrName>ppt_x</p:attrName>
                                        </p:attrNameLst>
                                      </p:cBhvr>
                                      <p:tavLst>
                                        <p:tav tm="0">
                                          <p:val>
                                            <p:strVal val="0-#ppt_w/2"/>
                                          </p:val>
                                        </p:tav>
                                        <p:tav tm="100000">
                                          <p:val>
                                            <p:strVal val="#ppt_x"/>
                                          </p:val>
                                        </p:tav>
                                      </p:tavLst>
                                    </p:anim>
                                    <p:anim calcmode="lin" valueType="num">
                                      <p:cBhvr additive="base">
                                        <p:cTn id="23" dur="500" fill="hold"/>
                                        <p:tgtEl>
                                          <p:spTgt spid="47"/>
                                        </p:tgtEl>
                                        <p:attrNameLst>
                                          <p:attrName>ppt_y</p:attrName>
                                        </p:attrNameLst>
                                      </p:cBhvr>
                                      <p:tavLst>
                                        <p:tav tm="0">
                                          <p:val>
                                            <p:strVal val="#ppt_y"/>
                                          </p:val>
                                        </p:tav>
                                        <p:tav tm="100000">
                                          <p:val>
                                            <p:strVal val="#ppt_y"/>
                                          </p:val>
                                        </p:tav>
                                      </p:tavLst>
                                    </p:anim>
                                  </p:childTnLst>
                                </p:cTn>
                              </p:par>
                              <p:par>
                                <p:cTn id="24" presetID="2" presetClass="entr" presetSubtype="8" fill="hold" grpId="0" nodeType="withEffect">
                                  <p:stCondLst>
                                    <p:cond delay="0"/>
                                  </p:stCondLst>
                                  <p:childTnLst>
                                    <p:set>
                                      <p:cBhvr>
                                        <p:cTn id="25" dur="1" fill="hold">
                                          <p:stCondLst>
                                            <p:cond delay="0"/>
                                          </p:stCondLst>
                                        </p:cTn>
                                        <p:tgtEl>
                                          <p:spTgt spid="14"/>
                                        </p:tgtEl>
                                        <p:attrNameLst>
                                          <p:attrName>style.visibility</p:attrName>
                                        </p:attrNameLst>
                                      </p:cBhvr>
                                      <p:to>
                                        <p:strVal val="visible"/>
                                      </p:to>
                                    </p:set>
                                    <p:anim calcmode="lin" valueType="num">
                                      <p:cBhvr additive="base">
                                        <p:cTn id="26" dur="500" fill="hold"/>
                                        <p:tgtEl>
                                          <p:spTgt spid="14"/>
                                        </p:tgtEl>
                                        <p:attrNameLst>
                                          <p:attrName>ppt_x</p:attrName>
                                        </p:attrNameLst>
                                      </p:cBhvr>
                                      <p:tavLst>
                                        <p:tav tm="0">
                                          <p:val>
                                            <p:strVal val="0-#ppt_w/2"/>
                                          </p:val>
                                        </p:tav>
                                        <p:tav tm="100000">
                                          <p:val>
                                            <p:strVal val="#ppt_x"/>
                                          </p:val>
                                        </p:tav>
                                      </p:tavLst>
                                    </p:anim>
                                    <p:anim calcmode="lin" valueType="num">
                                      <p:cBhvr additive="base">
                                        <p:cTn id="27" dur="500" fill="hold"/>
                                        <p:tgtEl>
                                          <p:spTgt spid="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4_Section Header">
    <p:bg>
      <p:bgPr>
        <a:solidFill>
          <a:schemeClr val="bg1"/>
        </a:solidFill>
        <a:effectLst/>
      </p:bgPr>
    </p:bg>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3C5285FF-573F-CFD7-6B50-26F0C6B3C7B3}"/>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245523" y="6313047"/>
            <a:ext cx="466351" cy="440282"/>
          </a:xfrm>
          <a:prstGeom prst="rect">
            <a:avLst/>
          </a:prstGeom>
        </p:spPr>
      </p:pic>
      <p:cxnSp>
        <p:nvCxnSpPr>
          <p:cNvPr id="25" name="Straight Connector 24">
            <a:extLst>
              <a:ext uri="{FF2B5EF4-FFF2-40B4-BE49-F238E27FC236}">
                <a16:creationId xmlns:a16="http://schemas.microsoft.com/office/drawing/2014/main" id="{212C51B7-EA67-D5CB-7881-F9AB4169A73A}"/>
              </a:ext>
            </a:extLst>
          </p:cNvPr>
          <p:cNvCxnSpPr>
            <a:cxnSpLocks/>
          </p:cNvCxnSpPr>
          <p:nvPr userDrawn="1"/>
        </p:nvCxnSpPr>
        <p:spPr>
          <a:xfrm>
            <a:off x="763790" y="6553138"/>
            <a:ext cx="7909155" cy="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9660AB7B-C682-6113-CC12-E8B03561BDB4}"/>
              </a:ext>
            </a:extLst>
          </p:cNvPr>
          <p:cNvSpPr txBox="1"/>
          <p:nvPr userDrawn="1"/>
        </p:nvSpPr>
        <p:spPr>
          <a:xfrm>
            <a:off x="11478158" y="6350000"/>
            <a:ext cx="468319" cy="369332"/>
          </a:xfrm>
          <a:prstGeom prst="rect">
            <a:avLst/>
          </a:prstGeom>
          <a:noFill/>
        </p:spPr>
        <p:txBody>
          <a:bodyPr wrap="square" rtlCol="0">
            <a:spAutoFit/>
          </a:bodyPr>
          <a:lstStyle/>
          <a:p>
            <a:pPr algn="ctr"/>
            <a:fld id="{60CB3D33-BDC5-4B12-8FD4-CFB857723B63}" type="slidenum">
              <a:rPr lang="en-US" smtClean="0">
                <a:solidFill>
                  <a:schemeClr val="bg1">
                    <a:lumMod val="50000"/>
                  </a:schemeClr>
                </a:solidFill>
              </a:rPr>
              <a:t>‹#›</a:t>
            </a:fld>
            <a:endParaRPr lang="en-US">
              <a:solidFill>
                <a:schemeClr val="bg1">
                  <a:lumMod val="50000"/>
                </a:schemeClr>
              </a:solidFill>
            </a:endParaRPr>
          </a:p>
        </p:txBody>
      </p:sp>
      <p:sp>
        <p:nvSpPr>
          <p:cNvPr id="28" name="TextBox 27">
            <a:extLst>
              <a:ext uri="{FF2B5EF4-FFF2-40B4-BE49-F238E27FC236}">
                <a16:creationId xmlns:a16="http://schemas.microsoft.com/office/drawing/2014/main" id="{E506A619-7078-A7B3-972A-FD2DD546C186}"/>
              </a:ext>
            </a:extLst>
          </p:cNvPr>
          <p:cNvSpPr txBox="1"/>
          <p:nvPr userDrawn="1"/>
        </p:nvSpPr>
        <p:spPr>
          <a:xfrm>
            <a:off x="8470801" y="6373083"/>
            <a:ext cx="3007357" cy="323165"/>
          </a:xfrm>
          <a:prstGeom prst="rect">
            <a:avLst/>
          </a:prstGeom>
          <a:noFill/>
        </p:spPr>
        <p:txBody>
          <a:bodyPr wrap="square" rtlCol="0">
            <a:spAutoFit/>
          </a:bodyPr>
          <a:lstStyle/>
          <a:p>
            <a:pPr algn="r"/>
            <a:r>
              <a:rPr lang="en-US" sz="1500" b="1" spc="0">
                <a:solidFill>
                  <a:schemeClr val="bg1">
                    <a:lumMod val="50000"/>
                  </a:schemeClr>
                </a:solidFill>
                <a:latin typeface="+mj-lt"/>
              </a:rPr>
              <a:t>INDIANA DEPT. OF CHILD SERVICES</a:t>
            </a:r>
          </a:p>
        </p:txBody>
      </p:sp>
      <p:grpSp>
        <p:nvGrpSpPr>
          <p:cNvPr id="47" name="Group 46">
            <a:extLst>
              <a:ext uri="{FF2B5EF4-FFF2-40B4-BE49-F238E27FC236}">
                <a16:creationId xmlns:a16="http://schemas.microsoft.com/office/drawing/2014/main" id="{DDD2747D-3071-EFCC-3257-3E9128B4337C}"/>
              </a:ext>
            </a:extLst>
          </p:cNvPr>
          <p:cNvGrpSpPr/>
          <p:nvPr userDrawn="1"/>
        </p:nvGrpSpPr>
        <p:grpSpPr>
          <a:xfrm>
            <a:off x="1252678" y="4171217"/>
            <a:ext cx="3568703" cy="1080924"/>
            <a:chOff x="1045126" y="4115212"/>
            <a:chExt cx="3859383" cy="1168968"/>
          </a:xfrm>
        </p:grpSpPr>
        <p:cxnSp>
          <p:nvCxnSpPr>
            <p:cNvPr id="43" name="Straight Connector 42">
              <a:extLst>
                <a:ext uri="{FF2B5EF4-FFF2-40B4-BE49-F238E27FC236}">
                  <a16:creationId xmlns:a16="http://schemas.microsoft.com/office/drawing/2014/main" id="{9663AB39-D4C3-B639-DBB2-AA3F0AE071AB}"/>
                </a:ext>
              </a:extLst>
            </p:cNvPr>
            <p:cNvCxnSpPr>
              <a:stCxn id="46" idx="1"/>
            </p:cNvCxnSpPr>
            <p:nvPr userDrawn="1"/>
          </p:nvCxnSpPr>
          <p:spPr>
            <a:xfrm flipH="1">
              <a:off x="2826327" y="4747307"/>
              <a:ext cx="1588656" cy="0"/>
            </a:xfrm>
            <a:prstGeom prst="line">
              <a:avLst/>
            </a:prstGeom>
            <a:ln w="19050">
              <a:solidFill>
                <a:schemeClr val="bg1">
                  <a:lumMod val="50000"/>
                </a:schemeClr>
              </a:solidFill>
              <a:prstDash val="sysDot"/>
            </a:ln>
          </p:spPr>
          <p:style>
            <a:lnRef idx="1">
              <a:schemeClr val="accent5"/>
            </a:lnRef>
            <a:fillRef idx="0">
              <a:schemeClr val="accent5"/>
            </a:fillRef>
            <a:effectRef idx="0">
              <a:schemeClr val="accent5"/>
            </a:effectRef>
            <a:fontRef idx="minor">
              <a:schemeClr val="tx1"/>
            </a:fontRef>
          </p:style>
        </p:cxnSp>
        <p:grpSp>
          <p:nvGrpSpPr>
            <p:cNvPr id="18" name="Group 17">
              <a:extLst>
                <a:ext uri="{FF2B5EF4-FFF2-40B4-BE49-F238E27FC236}">
                  <a16:creationId xmlns:a16="http://schemas.microsoft.com/office/drawing/2014/main" id="{4B599F42-CF71-FC35-21B0-28A05294F3CA}"/>
                </a:ext>
              </a:extLst>
            </p:cNvPr>
            <p:cNvGrpSpPr/>
            <p:nvPr userDrawn="1"/>
          </p:nvGrpSpPr>
          <p:grpSpPr>
            <a:xfrm>
              <a:off x="4414983" y="4502544"/>
              <a:ext cx="489526" cy="489526"/>
              <a:chOff x="4414983" y="4502544"/>
              <a:chExt cx="489526" cy="489526"/>
            </a:xfrm>
          </p:grpSpPr>
          <p:sp>
            <p:nvSpPr>
              <p:cNvPr id="45" name="Oval 44">
                <a:extLst>
                  <a:ext uri="{FF2B5EF4-FFF2-40B4-BE49-F238E27FC236}">
                    <a16:creationId xmlns:a16="http://schemas.microsoft.com/office/drawing/2014/main" id="{2B46081A-F42C-E674-E996-D683C4DAC8E6}"/>
                  </a:ext>
                </a:extLst>
              </p:cNvPr>
              <p:cNvSpPr/>
              <p:nvPr userDrawn="1"/>
            </p:nvSpPr>
            <p:spPr>
              <a:xfrm>
                <a:off x="4414983" y="4502544"/>
                <a:ext cx="489526" cy="489526"/>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Box 45">
                <a:extLst>
                  <a:ext uri="{FF2B5EF4-FFF2-40B4-BE49-F238E27FC236}">
                    <a16:creationId xmlns:a16="http://schemas.microsoft.com/office/drawing/2014/main" id="{D83D98BE-C3E2-464B-3D9B-BD36CF06E82F}"/>
                  </a:ext>
                </a:extLst>
              </p:cNvPr>
              <p:cNvSpPr txBox="1"/>
              <p:nvPr userDrawn="1"/>
            </p:nvSpPr>
            <p:spPr>
              <a:xfrm>
                <a:off x="4414983" y="4562641"/>
                <a:ext cx="489526" cy="369332"/>
              </a:xfrm>
              <a:prstGeom prst="rect">
                <a:avLst/>
              </a:prstGeom>
              <a:noFill/>
            </p:spPr>
            <p:txBody>
              <a:bodyPr wrap="square" rtlCol="0" anchor="ctr">
                <a:spAutoFit/>
              </a:bodyPr>
              <a:lstStyle/>
              <a:p>
                <a:pPr algn="ctr"/>
                <a:r>
                  <a:rPr lang="en-US">
                    <a:solidFill>
                      <a:schemeClr val="bg1"/>
                    </a:solidFill>
                  </a:rPr>
                  <a:t>4</a:t>
                </a:r>
              </a:p>
            </p:txBody>
          </p:sp>
        </p:grpSp>
        <p:sp>
          <p:nvSpPr>
            <p:cNvPr id="10" name="Freeform: Shape 9">
              <a:extLst>
                <a:ext uri="{FF2B5EF4-FFF2-40B4-BE49-F238E27FC236}">
                  <a16:creationId xmlns:a16="http://schemas.microsoft.com/office/drawing/2014/main" id="{6BE7991F-11FF-8480-FC3D-6767989136F4}"/>
                </a:ext>
              </a:extLst>
            </p:cNvPr>
            <p:cNvSpPr/>
            <p:nvPr/>
          </p:nvSpPr>
          <p:spPr>
            <a:xfrm>
              <a:off x="1045126" y="4115212"/>
              <a:ext cx="2362501" cy="1168968"/>
            </a:xfrm>
            <a:custGeom>
              <a:avLst/>
              <a:gdLst>
                <a:gd name="connsiteX0" fmla="*/ 2362501 w 2362501"/>
                <a:gd name="connsiteY0" fmla="*/ 0 h 1168968"/>
                <a:gd name="connsiteX1" fmla="*/ 2335409 w 2362501"/>
                <a:gd name="connsiteY1" fmla="*/ 48586 h 1168968"/>
                <a:gd name="connsiteX2" fmla="*/ 2124806 w 2362501"/>
                <a:gd name="connsiteY2" fmla="*/ 874920 h 1168968"/>
                <a:gd name="connsiteX3" fmla="*/ 2006139 w 2362501"/>
                <a:gd name="connsiteY3" fmla="*/ 1168968 h 1168968"/>
                <a:gd name="connsiteX4" fmla="*/ 349498 w 2362501"/>
                <a:gd name="connsiteY4" fmla="*/ 1168968 h 1168968"/>
                <a:gd name="connsiteX5" fmla="*/ 232457 w 2362501"/>
                <a:gd name="connsiteY5" fmla="*/ 849633 h 1168968"/>
                <a:gd name="connsiteX6" fmla="*/ 0 w 2362501"/>
                <a:gd name="connsiteY6" fmla="*/ 0 h 1168968"/>
                <a:gd name="connsiteX7" fmla="*/ 2362501 w 2362501"/>
                <a:gd name="connsiteY7" fmla="*/ 0 h 1168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62501" h="1168968">
                  <a:moveTo>
                    <a:pt x="2362501" y="0"/>
                  </a:moveTo>
                  <a:cubicBezTo>
                    <a:pt x="2353470" y="16075"/>
                    <a:pt x="2344440" y="32331"/>
                    <a:pt x="2335409" y="48586"/>
                  </a:cubicBezTo>
                  <a:cubicBezTo>
                    <a:pt x="2194706" y="303802"/>
                    <a:pt x="2126071" y="583039"/>
                    <a:pt x="2124806" y="874920"/>
                  </a:cubicBezTo>
                  <a:cubicBezTo>
                    <a:pt x="2124264" y="988349"/>
                    <a:pt x="2098255" y="1083716"/>
                    <a:pt x="2006139" y="1168968"/>
                  </a:cubicBezTo>
                  <a:lnTo>
                    <a:pt x="349498" y="1168968"/>
                  </a:lnTo>
                  <a:cubicBezTo>
                    <a:pt x="253770" y="1086606"/>
                    <a:pt x="234805" y="975706"/>
                    <a:pt x="232457" y="849633"/>
                  </a:cubicBezTo>
                  <a:cubicBezTo>
                    <a:pt x="226677" y="543664"/>
                    <a:pt x="139077" y="262982"/>
                    <a:pt x="0" y="0"/>
                  </a:cubicBezTo>
                  <a:lnTo>
                    <a:pt x="2362501" y="0"/>
                  </a:lnTo>
                  <a:close/>
                </a:path>
              </a:pathLst>
            </a:custGeom>
            <a:solidFill>
              <a:srgbClr val="808285"/>
            </a:solidFill>
            <a:ln w="18023" cap="flat">
              <a:noFill/>
              <a:prstDash val="solid"/>
              <a:miter/>
            </a:ln>
          </p:spPr>
          <p:txBody>
            <a:bodyPr rtlCol="0" anchor="ctr"/>
            <a:lstStyle/>
            <a:p>
              <a:endParaRPr lang="en-US"/>
            </a:p>
          </p:txBody>
        </p:sp>
      </p:grpSp>
      <p:grpSp>
        <p:nvGrpSpPr>
          <p:cNvPr id="21" name="Group 20">
            <a:extLst>
              <a:ext uri="{FF2B5EF4-FFF2-40B4-BE49-F238E27FC236}">
                <a16:creationId xmlns:a16="http://schemas.microsoft.com/office/drawing/2014/main" id="{7087205B-1CF7-D787-3562-E12547445902}"/>
              </a:ext>
            </a:extLst>
          </p:cNvPr>
          <p:cNvGrpSpPr/>
          <p:nvPr userDrawn="1"/>
        </p:nvGrpSpPr>
        <p:grpSpPr>
          <a:xfrm>
            <a:off x="695850" y="3075094"/>
            <a:ext cx="4125531" cy="1029317"/>
            <a:chOff x="442942" y="2929807"/>
            <a:chExt cx="4461567" cy="1113157"/>
          </a:xfrm>
        </p:grpSpPr>
        <p:cxnSp>
          <p:nvCxnSpPr>
            <p:cNvPr id="30" name="Straight Connector 29">
              <a:extLst>
                <a:ext uri="{FF2B5EF4-FFF2-40B4-BE49-F238E27FC236}">
                  <a16:creationId xmlns:a16="http://schemas.microsoft.com/office/drawing/2014/main" id="{D2C6C878-513A-FE30-4189-FF911F13A90B}"/>
                </a:ext>
              </a:extLst>
            </p:cNvPr>
            <p:cNvCxnSpPr>
              <a:stCxn id="42" idx="1"/>
            </p:cNvCxnSpPr>
            <p:nvPr userDrawn="1"/>
          </p:nvCxnSpPr>
          <p:spPr>
            <a:xfrm flipH="1">
              <a:off x="2826327" y="3516652"/>
              <a:ext cx="1588656" cy="0"/>
            </a:xfrm>
            <a:prstGeom prst="line">
              <a:avLst/>
            </a:prstGeom>
            <a:ln w="19050">
              <a:solidFill>
                <a:schemeClr val="bg1">
                  <a:lumMod val="50000"/>
                </a:schemeClr>
              </a:solidFill>
              <a:prstDash val="sysDot"/>
            </a:ln>
          </p:spPr>
          <p:style>
            <a:lnRef idx="1">
              <a:schemeClr val="accent5"/>
            </a:lnRef>
            <a:fillRef idx="0">
              <a:schemeClr val="accent5"/>
            </a:fillRef>
            <a:effectRef idx="0">
              <a:schemeClr val="accent5"/>
            </a:effectRef>
            <a:fontRef idx="minor">
              <a:schemeClr val="tx1"/>
            </a:fontRef>
          </p:style>
        </p:cxnSp>
        <p:grpSp>
          <p:nvGrpSpPr>
            <p:cNvPr id="17" name="Group 16">
              <a:extLst>
                <a:ext uri="{FF2B5EF4-FFF2-40B4-BE49-F238E27FC236}">
                  <a16:creationId xmlns:a16="http://schemas.microsoft.com/office/drawing/2014/main" id="{2A96672E-A6C1-6F36-F623-2165A9D0452E}"/>
                </a:ext>
              </a:extLst>
            </p:cNvPr>
            <p:cNvGrpSpPr/>
            <p:nvPr userDrawn="1"/>
          </p:nvGrpSpPr>
          <p:grpSpPr>
            <a:xfrm>
              <a:off x="4414983" y="3271889"/>
              <a:ext cx="489526" cy="489526"/>
              <a:chOff x="4414983" y="3271889"/>
              <a:chExt cx="489526" cy="489526"/>
            </a:xfrm>
          </p:grpSpPr>
          <p:sp>
            <p:nvSpPr>
              <p:cNvPr id="41" name="Oval 40">
                <a:extLst>
                  <a:ext uri="{FF2B5EF4-FFF2-40B4-BE49-F238E27FC236}">
                    <a16:creationId xmlns:a16="http://schemas.microsoft.com/office/drawing/2014/main" id="{6016D822-1828-E3A2-7836-09A0FD2635BC}"/>
                  </a:ext>
                </a:extLst>
              </p:cNvPr>
              <p:cNvSpPr/>
              <p:nvPr userDrawn="1"/>
            </p:nvSpPr>
            <p:spPr>
              <a:xfrm>
                <a:off x="4414983" y="3271889"/>
                <a:ext cx="489526" cy="489526"/>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Box 41">
                <a:extLst>
                  <a:ext uri="{FF2B5EF4-FFF2-40B4-BE49-F238E27FC236}">
                    <a16:creationId xmlns:a16="http://schemas.microsoft.com/office/drawing/2014/main" id="{59B76953-3C2E-1B02-D419-7D4C2AA919B0}"/>
                  </a:ext>
                </a:extLst>
              </p:cNvPr>
              <p:cNvSpPr txBox="1"/>
              <p:nvPr userDrawn="1"/>
            </p:nvSpPr>
            <p:spPr>
              <a:xfrm>
                <a:off x="4414983" y="3331986"/>
                <a:ext cx="489526" cy="369332"/>
              </a:xfrm>
              <a:prstGeom prst="rect">
                <a:avLst/>
              </a:prstGeom>
              <a:noFill/>
            </p:spPr>
            <p:txBody>
              <a:bodyPr wrap="square" rtlCol="0" anchor="ctr">
                <a:spAutoFit/>
              </a:bodyPr>
              <a:lstStyle/>
              <a:p>
                <a:pPr algn="ctr"/>
                <a:r>
                  <a:rPr lang="en-US">
                    <a:solidFill>
                      <a:schemeClr val="bg1"/>
                    </a:solidFill>
                  </a:rPr>
                  <a:t>3</a:t>
                </a:r>
              </a:p>
            </p:txBody>
          </p:sp>
        </p:grpSp>
        <p:sp>
          <p:nvSpPr>
            <p:cNvPr id="11" name="Freeform: Shape 10">
              <a:extLst>
                <a:ext uri="{FF2B5EF4-FFF2-40B4-BE49-F238E27FC236}">
                  <a16:creationId xmlns:a16="http://schemas.microsoft.com/office/drawing/2014/main" id="{B223A8C3-0DAD-B0F8-1ADF-204F30DD21C5}"/>
                </a:ext>
              </a:extLst>
            </p:cNvPr>
            <p:cNvSpPr/>
            <p:nvPr/>
          </p:nvSpPr>
          <p:spPr>
            <a:xfrm>
              <a:off x="442942" y="2929807"/>
              <a:ext cx="3562897" cy="1113157"/>
            </a:xfrm>
            <a:custGeom>
              <a:avLst/>
              <a:gdLst>
                <a:gd name="connsiteX0" fmla="*/ 3562898 w 3562897"/>
                <a:gd name="connsiteY0" fmla="*/ 0 h 1113157"/>
                <a:gd name="connsiteX1" fmla="*/ 3317797 w 3562897"/>
                <a:gd name="connsiteY1" fmla="*/ 544567 h 1113157"/>
                <a:gd name="connsiteX2" fmla="*/ 2964686 w 3562897"/>
                <a:gd name="connsiteY2" fmla="*/ 1113157 h 1113157"/>
                <a:gd name="connsiteX3" fmla="*/ 602185 w 3562897"/>
                <a:gd name="connsiteY3" fmla="*/ 1113157 h 1113157"/>
                <a:gd name="connsiteX4" fmla="*/ 478461 w 3562897"/>
                <a:gd name="connsiteY4" fmla="*/ 903277 h 1113157"/>
                <a:gd name="connsiteX5" fmla="*/ 165086 w 3562897"/>
                <a:gd name="connsiteY5" fmla="*/ 404226 h 1113157"/>
                <a:gd name="connsiteX6" fmla="*/ 0 w 3562897"/>
                <a:gd name="connsiteY6" fmla="*/ 0 h 1113157"/>
                <a:gd name="connsiteX7" fmla="*/ 3562898 w 3562897"/>
                <a:gd name="connsiteY7" fmla="*/ 0 h 1113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62897" h="1113157">
                  <a:moveTo>
                    <a:pt x="3562898" y="0"/>
                  </a:moveTo>
                  <a:cubicBezTo>
                    <a:pt x="3511963" y="188386"/>
                    <a:pt x="3429962" y="369908"/>
                    <a:pt x="3317797" y="544567"/>
                  </a:cubicBezTo>
                  <a:cubicBezTo>
                    <a:pt x="3197324" y="732231"/>
                    <a:pt x="3074684" y="919352"/>
                    <a:pt x="2964686" y="1113157"/>
                  </a:cubicBezTo>
                  <a:lnTo>
                    <a:pt x="602185" y="1113157"/>
                  </a:lnTo>
                  <a:cubicBezTo>
                    <a:pt x="564436" y="1041993"/>
                    <a:pt x="523074" y="972093"/>
                    <a:pt x="478461" y="903277"/>
                  </a:cubicBezTo>
                  <a:cubicBezTo>
                    <a:pt x="371534" y="738372"/>
                    <a:pt x="260092" y="575815"/>
                    <a:pt x="165086" y="404226"/>
                  </a:cubicBezTo>
                  <a:cubicBezTo>
                    <a:pt x="92116" y="272735"/>
                    <a:pt x="37388" y="137090"/>
                    <a:pt x="0" y="0"/>
                  </a:cubicBezTo>
                  <a:lnTo>
                    <a:pt x="3562898" y="0"/>
                  </a:lnTo>
                  <a:close/>
                </a:path>
              </a:pathLst>
            </a:custGeom>
            <a:solidFill>
              <a:srgbClr val="1DB0D3"/>
            </a:solidFill>
            <a:ln w="18023" cap="flat">
              <a:noFill/>
              <a:prstDash val="solid"/>
              <a:miter/>
            </a:ln>
          </p:spPr>
          <p:txBody>
            <a:bodyPr rtlCol="0" anchor="ctr"/>
            <a:lstStyle/>
            <a:p>
              <a:endParaRPr lang="en-US"/>
            </a:p>
          </p:txBody>
        </p:sp>
      </p:grpSp>
      <p:grpSp>
        <p:nvGrpSpPr>
          <p:cNvPr id="20" name="Group 19">
            <a:extLst>
              <a:ext uri="{FF2B5EF4-FFF2-40B4-BE49-F238E27FC236}">
                <a16:creationId xmlns:a16="http://schemas.microsoft.com/office/drawing/2014/main" id="{717DBDCF-60E7-51CD-B180-B6B52416253C}"/>
              </a:ext>
            </a:extLst>
          </p:cNvPr>
          <p:cNvGrpSpPr/>
          <p:nvPr userDrawn="1"/>
        </p:nvGrpSpPr>
        <p:grpSpPr>
          <a:xfrm>
            <a:off x="637086" y="1978972"/>
            <a:ext cx="4184295" cy="1029316"/>
            <a:chOff x="379392" y="1744403"/>
            <a:chExt cx="4525117" cy="1113156"/>
          </a:xfrm>
        </p:grpSpPr>
        <p:cxnSp>
          <p:nvCxnSpPr>
            <p:cNvPr id="22" name="Straight Connector 21">
              <a:extLst>
                <a:ext uri="{FF2B5EF4-FFF2-40B4-BE49-F238E27FC236}">
                  <a16:creationId xmlns:a16="http://schemas.microsoft.com/office/drawing/2014/main" id="{EFE503FA-CC3C-CA94-36B8-F9540F7CD906}"/>
                </a:ext>
              </a:extLst>
            </p:cNvPr>
            <p:cNvCxnSpPr>
              <a:stCxn id="29" idx="1"/>
            </p:cNvCxnSpPr>
            <p:nvPr userDrawn="1"/>
          </p:nvCxnSpPr>
          <p:spPr>
            <a:xfrm flipH="1">
              <a:off x="2826327" y="2297602"/>
              <a:ext cx="1588656" cy="0"/>
            </a:xfrm>
            <a:prstGeom prst="line">
              <a:avLst/>
            </a:prstGeom>
            <a:ln w="19050">
              <a:solidFill>
                <a:schemeClr val="bg1">
                  <a:lumMod val="50000"/>
                </a:schemeClr>
              </a:solidFill>
              <a:prstDash val="sysDot"/>
            </a:ln>
          </p:spPr>
          <p:style>
            <a:lnRef idx="1">
              <a:schemeClr val="accent5"/>
            </a:lnRef>
            <a:fillRef idx="0">
              <a:schemeClr val="accent5"/>
            </a:fillRef>
            <a:effectRef idx="0">
              <a:schemeClr val="accent5"/>
            </a:effectRef>
            <a:fontRef idx="minor">
              <a:schemeClr val="tx1"/>
            </a:fontRef>
          </p:style>
        </p:cxnSp>
        <p:grpSp>
          <p:nvGrpSpPr>
            <p:cNvPr id="16" name="Group 15">
              <a:extLst>
                <a:ext uri="{FF2B5EF4-FFF2-40B4-BE49-F238E27FC236}">
                  <a16:creationId xmlns:a16="http://schemas.microsoft.com/office/drawing/2014/main" id="{2A313B81-E6B1-0746-13FC-924817B87A27}"/>
                </a:ext>
              </a:extLst>
            </p:cNvPr>
            <p:cNvGrpSpPr/>
            <p:nvPr userDrawn="1"/>
          </p:nvGrpSpPr>
          <p:grpSpPr>
            <a:xfrm>
              <a:off x="4414983" y="2052839"/>
              <a:ext cx="489526" cy="489526"/>
              <a:chOff x="4414983" y="2052839"/>
              <a:chExt cx="489526" cy="489526"/>
            </a:xfrm>
          </p:grpSpPr>
          <p:sp>
            <p:nvSpPr>
              <p:cNvPr id="27" name="Oval 26">
                <a:extLst>
                  <a:ext uri="{FF2B5EF4-FFF2-40B4-BE49-F238E27FC236}">
                    <a16:creationId xmlns:a16="http://schemas.microsoft.com/office/drawing/2014/main" id="{FA77E9AE-7191-0B76-2FAF-259102B95FC1}"/>
                  </a:ext>
                </a:extLst>
              </p:cNvPr>
              <p:cNvSpPr/>
              <p:nvPr userDrawn="1"/>
            </p:nvSpPr>
            <p:spPr>
              <a:xfrm>
                <a:off x="4414983" y="2052839"/>
                <a:ext cx="489526" cy="489526"/>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C85C229E-FD80-26B3-EB8C-DDB5954A2717}"/>
                  </a:ext>
                </a:extLst>
              </p:cNvPr>
              <p:cNvSpPr txBox="1"/>
              <p:nvPr userDrawn="1"/>
            </p:nvSpPr>
            <p:spPr>
              <a:xfrm>
                <a:off x="4414983" y="2112936"/>
                <a:ext cx="489526" cy="369332"/>
              </a:xfrm>
              <a:prstGeom prst="rect">
                <a:avLst/>
              </a:prstGeom>
              <a:noFill/>
            </p:spPr>
            <p:txBody>
              <a:bodyPr wrap="square" rtlCol="0" anchor="ctr">
                <a:spAutoFit/>
              </a:bodyPr>
              <a:lstStyle/>
              <a:p>
                <a:pPr algn="ctr"/>
                <a:r>
                  <a:rPr lang="en-US">
                    <a:solidFill>
                      <a:schemeClr val="bg1"/>
                    </a:solidFill>
                  </a:rPr>
                  <a:t>2</a:t>
                </a:r>
              </a:p>
            </p:txBody>
          </p:sp>
        </p:grpSp>
        <p:sp>
          <p:nvSpPr>
            <p:cNvPr id="12" name="Freeform: Shape 11">
              <a:extLst>
                <a:ext uri="{FF2B5EF4-FFF2-40B4-BE49-F238E27FC236}">
                  <a16:creationId xmlns:a16="http://schemas.microsoft.com/office/drawing/2014/main" id="{CAB7F442-8AC7-0D49-106E-F7B0A73C50CA}"/>
                </a:ext>
              </a:extLst>
            </p:cNvPr>
            <p:cNvSpPr/>
            <p:nvPr/>
          </p:nvSpPr>
          <p:spPr>
            <a:xfrm>
              <a:off x="379392" y="1744403"/>
              <a:ext cx="3688788" cy="1113156"/>
            </a:xfrm>
            <a:custGeom>
              <a:avLst/>
              <a:gdLst>
                <a:gd name="connsiteX0" fmla="*/ 3626447 w 3688788"/>
                <a:gd name="connsiteY0" fmla="*/ 1113157 h 1113156"/>
                <a:gd name="connsiteX1" fmla="*/ 63550 w 3688788"/>
                <a:gd name="connsiteY1" fmla="*/ 1113157 h 1113156"/>
                <a:gd name="connsiteX2" fmla="*/ 115387 w 3688788"/>
                <a:gd name="connsiteY2" fmla="*/ 0 h 1113156"/>
                <a:gd name="connsiteX3" fmla="*/ 3577319 w 3688788"/>
                <a:gd name="connsiteY3" fmla="*/ 0 h 1113156"/>
                <a:gd name="connsiteX4" fmla="*/ 3671241 w 3688788"/>
                <a:gd name="connsiteY4" fmla="*/ 381829 h 1113156"/>
                <a:gd name="connsiteX5" fmla="*/ 3626447 w 3688788"/>
                <a:gd name="connsiteY5" fmla="*/ 1113157 h 1113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88788" h="1113156">
                  <a:moveTo>
                    <a:pt x="3626447" y="1113157"/>
                  </a:moveTo>
                  <a:lnTo>
                    <a:pt x="63550" y="1113157"/>
                  </a:lnTo>
                  <a:cubicBezTo>
                    <a:pt x="-39584" y="736566"/>
                    <a:pt x="-13575" y="348415"/>
                    <a:pt x="115387" y="0"/>
                  </a:cubicBezTo>
                  <a:lnTo>
                    <a:pt x="3577319" y="0"/>
                  </a:lnTo>
                  <a:cubicBezTo>
                    <a:pt x="3621751" y="121376"/>
                    <a:pt x="3653540" y="249074"/>
                    <a:pt x="3671241" y="381829"/>
                  </a:cubicBezTo>
                  <a:cubicBezTo>
                    <a:pt x="3705197" y="636322"/>
                    <a:pt x="3689664" y="880158"/>
                    <a:pt x="3626447" y="1113157"/>
                  </a:cubicBezTo>
                  <a:close/>
                </a:path>
              </a:pathLst>
            </a:custGeom>
            <a:solidFill>
              <a:srgbClr val="FDB723"/>
            </a:solidFill>
            <a:ln w="18023" cap="flat">
              <a:noFill/>
              <a:prstDash val="solid"/>
              <a:miter/>
            </a:ln>
          </p:spPr>
          <p:txBody>
            <a:bodyPr rtlCol="0" anchor="ctr"/>
            <a:lstStyle/>
            <a:p>
              <a:endParaRPr lang="en-US"/>
            </a:p>
          </p:txBody>
        </p:sp>
      </p:grpSp>
      <p:grpSp>
        <p:nvGrpSpPr>
          <p:cNvPr id="19" name="Group 18">
            <a:extLst>
              <a:ext uri="{FF2B5EF4-FFF2-40B4-BE49-F238E27FC236}">
                <a16:creationId xmlns:a16="http://schemas.microsoft.com/office/drawing/2014/main" id="{F7348874-3B4A-9FD1-4438-70579989E41E}"/>
              </a:ext>
            </a:extLst>
          </p:cNvPr>
          <p:cNvGrpSpPr/>
          <p:nvPr userDrawn="1"/>
        </p:nvGrpSpPr>
        <p:grpSpPr>
          <a:xfrm>
            <a:off x="743782" y="793467"/>
            <a:ext cx="4077599" cy="1118698"/>
            <a:chOff x="494779" y="462336"/>
            <a:chExt cx="4409730" cy="1209819"/>
          </a:xfrm>
        </p:grpSpPr>
        <p:cxnSp>
          <p:nvCxnSpPr>
            <p:cNvPr id="8" name="Straight Connector 7">
              <a:extLst>
                <a:ext uri="{FF2B5EF4-FFF2-40B4-BE49-F238E27FC236}">
                  <a16:creationId xmlns:a16="http://schemas.microsoft.com/office/drawing/2014/main" id="{6C3C8833-9A8B-D2D8-33D7-F6E7778AD574}"/>
                </a:ext>
              </a:extLst>
            </p:cNvPr>
            <p:cNvCxnSpPr>
              <a:stCxn id="5" idx="1"/>
            </p:cNvCxnSpPr>
            <p:nvPr userDrawn="1"/>
          </p:nvCxnSpPr>
          <p:spPr>
            <a:xfrm flipH="1">
              <a:off x="2826327" y="1186872"/>
              <a:ext cx="1588656" cy="0"/>
            </a:xfrm>
            <a:prstGeom prst="line">
              <a:avLst/>
            </a:prstGeom>
            <a:ln w="19050">
              <a:solidFill>
                <a:schemeClr val="bg1">
                  <a:lumMod val="50000"/>
                </a:schemeClr>
              </a:solidFill>
              <a:prstDash val="sysDot"/>
            </a:ln>
          </p:spPr>
          <p:style>
            <a:lnRef idx="1">
              <a:schemeClr val="accent5"/>
            </a:lnRef>
            <a:fillRef idx="0">
              <a:schemeClr val="accent5"/>
            </a:fillRef>
            <a:effectRef idx="0">
              <a:schemeClr val="accent5"/>
            </a:effectRef>
            <a:fontRef idx="minor">
              <a:schemeClr val="tx1"/>
            </a:fontRef>
          </p:style>
        </p:cxnSp>
        <p:grpSp>
          <p:nvGrpSpPr>
            <p:cNvPr id="15" name="Group 14">
              <a:extLst>
                <a:ext uri="{FF2B5EF4-FFF2-40B4-BE49-F238E27FC236}">
                  <a16:creationId xmlns:a16="http://schemas.microsoft.com/office/drawing/2014/main" id="{4D92D874-253F-D2DB-8C97-41765710E3DB}"/>
                </a:ext>
              </a:extLst>
            </p:cNvPr>
            <p:cNvGrpSpPr/>
            <p:nvPr userDrawn="1"/>
          </p:nvGrpSpPr>
          <p:grpSpPr>
            <a:xfrm>
              <a:off x="4414983" y="942109"/>
              <a:ext cx="489526" cy="489526"/>
              <a:chOff x="4414983" y="942109"/>
              <a:chExt cx="489526" cy="489526"/>
            </a:xfrm>
          </p:grpSpPr>
          <p:sp>
            <p:nvSpPr>
              <p:cNvPr id="4" name="Oval 3">
                <a:extLst>
                  <a:ext uri="{FF2B5EF4-FFF2-40B4-BE49-F238E27FC236}">
                    <a16:creationId xmlns:a16="http://schemas.microsoft.com/office/drawing/2014/main" id="{A844E665-A434-4F20-6DD0-E698554E4A8D}"/>
                  </a:ext>
                </a:extLst>
              </p:cNvPr>
              <p:cNvSpPr/>
              <p:nvPr userDrawn="1"/>
            </p:nvSpPr>
            <p:spPr>
              <a:xfrm>
                <a:off x="4414983" y="942109"/>
                <a:ext cx="489526" cy="489526"/>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F82BD84F-3E8D-8A78-E084-55CF73630CED}"/>
                  </a:ext>
                </a:extLst>
              </p:cNvPr>
              <p:cNvSpPr txBox="1"/>
              <p:nvPr userDrawn="1"/>
            </p:nvSpPr>
            <p:spPr>
              <a:xfrm>
                <a:off x="4414983" y="1002206"/>
                <a:ext cx="489526" cy="369332"/>
              </a:xfrm>
              <a:prstGeom prst="rect">
                <a:avLst/>
              </a:prstGeom>
              <a:noFill/>
            </p:spPr>
            <p:txBody>
              <a:bodyPr wrap="square" rtlCol="0" anchor="ctr">
                <a:spAutoFit/>
              </a:bodyPr>
              <a:lstStyle/>
              <a:p>
                <a:pPr algn="ctr"/>
                <a:r>
                  <a:rPr lang="en-US">
                    <a:solidFill>
                      <a:schemeClr val="bg1"/>
                    </a:solidFill>
                  </a:rPr>
                  <a:t>1</a:t>
                </a:r>
              </a:p>
            </p:txBody>
          </p:sp>
        </p:grpSp>
        <p:sp>
          <p:nvSpPr>
            <p:cNvPr id="13" name="Freeform: Shape 12">
              <a:extLst>
                <a:ext uri="{FF2B5EF4-FFF2-40B4-BE49-F238E27FC236}">
                  <a16:creationId xmlns:a16="http://schemas.microsoft.com/office/drawing/2014/main" id="{170BC1B3-9ADA-835C-4E44-1E4895AEEF37}"/>
                </a:ext>
              </a:extLst>
            </p:cNvPr>
            <p:cNvSpPr/>
            <p:nvPr/>
          </p:nvSpPr>
          <p:spPr>
            <a:xfrm>
              <a:off x="494779" y="462336"/>
              <a:ext cx="3461931" cy="1209819"/>
            </a:xfrm>
            <a:custGeom>
              <a:avLst/>
              <a:gdLst>
                <a:gd name="connsiteX0" fmla="*/ 3461931 w 3461931"/>
                <a:gd name="connsiteY0" fmla="*/ 1209819 h 1209819"/>
                <a:gd name="connsiteX1" fmla="*/ 0 w 3461931"/>
                <a:gd name="connsiteY1" fmla="*/ 1209819 h 1209819"/>
                <a:gd name="connsiteX2" fmla="*/ 1492638 w 3461931"/>
                <a:gd name="connsiteY2" fmla="*/ 14842 h 1209819"/>
                <a:gd name="connsiteX3" fmla="*/ 3461931 w 3461931"/>
                <a:gd name="connsiteY3" fmla="*/ 1209819 h 1209819"/>
              </a:gdLst>
              <a:ahLst/>
              <a:cxnLst>
                <a:cxn ang="0">
                  <a:pos x="connsiteX0" y="connsiteY0"/>
                </a:cxn>
                <a:cxn ang="0">
                  <a:pos x="connsiteX1" y="connsiteY1"/>
                </a:cxn>
                <a:cxn ang="0">
                  <a:pos x="connsiteX2" y="connsiteY2"/>
                </a:cxn>
                <a:cxn ang="0">
                  <a:pos x="connsiteX3" y="connsiteY3"/>
                </a:cxn>
              </a:cxnLst>
              <a:rect l="l" t="t" r="r" b="b"/>
              <a:pathLst>
                <a:path w="3461931" h="1209819">
                  <a:moveTo>
                    <a:pt x="3461931" y="1209819"/>
                  </a:moveTo>
                  <a:lnTo>
                    <a:pt x="0" y="1209819"/>
                  </a:lnTo>
                  <a:cubicBezTo>
                    <a:pt x="226497" y="597158"/>
                    <a:pt x="771245" y="106777"/>
                    <a:pt x="1492638" y="14842"/>
                  </a:cubicBezTo>
                  <a:cubicBezTo>
                    <a:pt x="2360334" y="-95697"/>
                    <a:pt x="3174024" y="421958"/>
                    <a:pt x="3461931" y="1209819"/>
                  </a:cubicBezTo>
                  <a:close/>
                </a:path>
              </a:pathLst>
            </a:custGeom>
            <a:solidFill>
              <a:srgbClr val="134B8E"/>
            </a:solidFill>
            <a:ln w="18023" cap="flat">
              <a:noFill/>
              <a:prstDash val="solid"/>
              <a:miter/>
            </a:ln>
          </p:spPr>
          <p:txBody>
            <a:bodyPr rtlCol="0" anchor="ctr"/>
            <a:lstStyle/>
            <a:p>
              <a:endParaRPr lang="en-US"/>
            </a:p>
          </p:txBody>
        </p:sp>
      </p:grpSp>
      <p:sp>
        <p:nvSpPr>
          <p:cNvPr id="14" name="Freeform: Shape 13">
            <a:extLst>
              <a:ext uri="{FF2B5EF4-FFF2-40B4-BE49-F238E27FC236}">
                <a16:creationId xmlns:a16="http://schemas.microsoft.com/office/drawing/2014/main" id="{29045CDD-2585-64B8-A9CA-2D91EB711AC4}"/>
              </a:ext>
            </a:extLst>
          </p:cNvPr>
          <p:cNvSpPr/>
          <p:nvPr userDrawn="1"/>
        </p:nvSpPr>
        <p:spPr>
          <a:xfrm>
            <a:off x="1608255" y="5318947"/>
            <a:ext cx="1468734" cy="745586"/>
          </a:xfrm>
          <a:custGeom>
            <a:avLst/>
            <a:gdLst>
              <a:gd name="connsiteX0" fmla="*/ 794003 w 1588366"/>
              <a:gd name="connsiteY0" fmla="*/ 0 h 806316"/>
              <a:gd name="connsiteX1" fmla="*/ 0 w 1588366"/>
              <a:gd name="connsiteY1" fmla="*/ 0 h 806316"/>
              <a:gd name="connsiteX2" fmla="*/ 190734 w 1588366"/>
              <a:gd name="connsiteY2" fmla="*/ 466720 h 806316"/>
              <a:gd name="connsiteX3" fmla="*/ 489298 w 1588366"/>
              <a:gd name="connsiteY3" fmla="*/ 669014 h 806316"/>
              <a:gd name="connsiteX4" fmla="*/ 618441 w 1588366"/>
              <a:gd name="connsiteY4" fmla="*/ 799602 h 806316"/>
              <a:gd name="connsiteX5" fmla="*/ 965049 w 1588366"/>
              <a:gd name="connsiteY5" fmla="*/ 800144 h 806316"/>
              <a:gd name="connsiteX6" fmla="*/ 1097624 w 1588366"/>
              <a:gd name="connsiteY6" fmla="*/ 669375 h 806316"/>
              <a:gd name="connsiteX7" fmla="*/ 1397633 w 1588366"/>
              <a:gd name="connsiteY7" fmla="*/ 466720 h 806316"/>
              <a:gd name="connsiteX8" fmla="*/ 1588367 w 1588366"/>
              <a:gd name="connsiteY8" fmla="*/ 0 h 806316"/>
              <a:gd name="connsiteX9" fmla="*/ 794183 w 1588366"/>
              <a:gd name="connsiteY9" fmla="*/ 0 h 806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8366" h="806316">
                <a:moveTo>
                  <a:pt x="794003" y="0"/>
                </a:moveTo>
                <a:lnTo>
                  <a:pt x="0" y="0"/>
                </a:lnTo>
                <a:cubicBezTo>
                  <a:pt x="0" y="0"/>
                  <a:pt x="138535" y="352208"/>
                  <a:pt x="190734" y="466720"/>
                </a:cubicBezTo>
                <a:cubicBezTo>
                  <a:pt x="234083" y="562087"/>
                  <a:pt x="378398" y="644992"/>
                  <a:pt x="489298" y="669014"/>
                </a:cubicBezTo>
                <a:cubicBezTo>
                  <a:pt x="503747" y="751016"/>
                  <a:pt x="542581" y="794003"/>
                  <a:pt x="618441" y="799602"/>
                </a:cubicBezTo>
                <a:cubicBezTo>
                  <a:pt x="733495" y="808091"/>
                  <a:pt x="849995" y="808813"/>
                  <a:pt x="965049" y="800144"/>
                </a:cubicBezTo>
                <a:cubicBezTo>
                  <a:pt x="1043619" y="794364"/>
                  <a:pt x="1079743" y="756073"/>
                  <a:pt x="1097624" y="669375"/>
                </a:cubicBezTo>
                <a:cubicBezTo>
                  <a:pt x="1208705" y="645714"/>
                  <a:pt x="1354103" y="562629"/>
                  <a:pt x="1397633" y="466720"/>
                </a:cubicBezTo>
                <a:cubicBezTo>
                  <a:pt x="1449651" y="352027"/>
                  <a:pt x="1588367" y="0"/>
                  <a:pt x="1588367" y="0"/>
                </a:cubicBezTo>
                <a:lnTo>
                  <a:pt x="794183" y="0"/>
                </a:lnTo>
                <a:close/>
              </a:path>
            </a:pathLst>
          </a:custGeom>
          <a:solidFill>
            <a:srgbClr val="BCBEC0"/>
          </a:solidFill>
          <a:ln w="18023" cap="flat">
            <a:noFill/>
            <a:prstDash val="solid"/>
            <a:miter/>
          </a:ln>
        </p:spPr>
        <p:txBody>
          <a:bodyPr rtlCol="0" anchor="ctr"/>
          <a:lstStyle/>
          <a:p>
            <a:endParaRPr lang="en-US"/>
          </a:p>
        </p:txBody>
      </p:sp>
    </p:spTree>
    <p:extLst>
      <p:ext uri="{BB962C8B-B14F-4D97-AF65-F5344CB8AC3E}">
        <p14:creationId xmlns:p14="http://schemas.microsoft.com/office/powerpoint/2010/main" val="13778803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0-#ppt_w/2"/>
                                          </p:val>
                                        </p:tav>
                                        <p:tav tm="100000">
                                          <p:val>
                                            <p:strVal val="#ppt_x"/>
                                          </p:val>
                                        </p:tav>
                                      </p:tavLst>
                                    </p:anim>
                                    <p:anim calcmode="lin" valueType="num">
                                      <p:cBhvr additive="base">
                                        <p:cTn id="8" dur="500" fill="hold"/>
                                        <p:tgtEl>
                                          <p:spTgt spid="19"/>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nodeType="afterEffect">
                                  <p:stCondLst>
                                    <p:cond delay="0"/>
                                  </p:stCondLst>
                                  <p:childTnLst>
                                    <p:set>
                                      <p:cBhvr>
                                        <p:cTn id="11" dur="1" fill="hold">
                                          <p:stCondLst>
                                            <p:cond delay="0"/>
                                          </p:stCondLst>
                                        </p:cTn>
                                        <p:tgtEl>
                                          <p:spTgt spid="20"/>
                                        </p:tgtEl>
                                        <p:attrNameLst>
                                          <p:attrName>style.visibility</p:attrName>
                                        </p:attrNameLst>
                                      </p:cBhvr>
                                      <p:to>
                                        <p:strVal val="visible"/>
                                      </p:to>
                                    </p:set>
                                    <p:anim calcmode="lin" valueType="num">
                                      <p:cBhvr additive="base">
                                        <p:cTn id="12" dur="500" fill="hold"/>
                                        <p:tgtEl>
                                          <p:spTgt spid="20"/>
                                        </p:tgtEl>
                                        <p:attrNameLst>
                                          <p:attrName>ppt_x</p:attrName>
                                        </p:attrNameLst>
                                      </p:cBhvr>
                                      <p:tavLst>
                                        <p:tav tm="0">
                                          <p:val>
                                            <p:strVal val="0-#ppt_w/2"/>
                                          </p:val>
                                        </p:tav>
                                        <p:tav tm="100000">
                                          <p:val>
                                            <p:strVal val="#ppt_x"/>
                                          </p:val>
                                        </p:tav>
                                      </p:tavLst>
                                    </p:anim>
                                    <p:anim calcmode="lin" valueType="num">
                                      <p:cBhvr additive="base">
                                        <p:cTn id="13" dur="500" fill="hold"/>
                                        <p:tgtEl>
                                          <p:spTgt spid="20"/>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8" fill="hold" nodeType="afterEffect">
                                  <p:stCondLst>
                                    <p:cond delay="0"/>
                                  </p:stCondLst>
                                  <p:childTnLst>
                                    <p:set>
                                      <p:cBhvr>
                                        <p:cTn id="16" dur="1" fill="hold">
                                          <p:stCondLst>
                                            <p:cond delay="0"/>
                                          </p:stCondLst>
                                        </p:cTn>
                                        <p:tgtEl>
                                          <p:spTgt spid="21"/>
                                        </p:tgtEl>
                                        <p:attrNameLst>
                                          <p:attrName>style.visibility</p:attrName>
                                        </p:attrNameLst>
                                      </p:cBhvr>
                                      <p:to>
                                        <p:strVal val="visible"/>
                                      </p:to>
                                    </p:set>
                                    <p:anim calcmode="lin" valueType="num">
                                      <p:cBhvr additive="base">
                                        <p:cTn id="17" dur="500" fill="hold"/>
                                        <p:tgtEl>
                                          <p:spTgt spid="21"/>
                                        </p:tgtEl>
                                        <p:attrNameLst>
                                          <p:attrName>ppt_x</p:attrName>
                                        </p:attrNameLst>
                                      </p:cBhvr>
                                      <p:tavLst>
                                        <p:tav tm="0">
                                          <p:val>
                                            <p:strVal val="0-#ppt_w/2"/>
                                          </p:val>
                                        </p:tav>
                                        <p:tav tm="100000">
                                          <p:val>
                                            <p:strVal val="#ppt_x"/>
                                          </p:val>
                                        </p:tav>
                                      </p:tavLst>
                                    </p:anim>
                                    <p:anim calcmode="lin" valueType="num">
                                      <p:cBhvr additive="base">
                                        <p:cTn id="18" dur="500" fill="hold"/>
                                        <p:tgtEl>
                                          <p:spTgt spid="21"/>
                                        </p:tgtEl>
                                        <p:attrNameLst>
                                          <p:attrName>ppt_y</p:attrName>
                                        </p:attrNameLst>
                                      </p:cBhvr>
                                      <p:tavLst>
                                        <p:tav tm="0">
                                          <p:val>
                                            <p:strVal val="#ppt_y"/>
                                          </p:val>
                                        </p:tav>
                                        <p:tav tm="100000">
                                          <p:val>
                                            <p:strVal val="#ppt_y"/>
                                          </p:val>
                                        </p:tav>
                                      </p:tavLst>
                                    </p:anim>
                                  </p:childTnLst>
                                </p:cTn>
                              </p:par>
                            </p:childTnLst>
                          </p:cTn>
                        </p:par>
                        <p:par>
                          <p:cTn id="19" fill="hold">
                            <p:stCondLst>
                              <p:cond delay="1500"/>
                            </p:stCondLst>
                            <p:childTnLst>
                              <p:par>
                                <p:cTn id="20" presetID="2" presetClass="entr" presetSubtype="8" fill="hold" nodeType="afterEffect">
                                  <p:stCondLst>
                                    <p:cond delay="0"/>
                                  </p:stCondLst>
                                  <p:childTnLst>
                                    <p:set>
                                      <p:cBhvr>
                                        <p:cTn id="21" dur="1" fill="hold">
                                          <p:stCondLst>
                                            <p:cond delay="0"/>
                                          </p:stCondLst>
                                        </p:cTn>
                                        <p:tgtEl>
                                          <p:spTgt spid="47"/>
                                        </p:tgtEl>
                                        <p:attrNameLst>
                                          <p:attrName>style.visibility</p:attrName>
                                        </p:attrNameLst>
                                      </p:cBhvr>
                                      <p:to>
                                        <p:strVal val="visible"/>
                                      </p:to>
                                    </p:set>
                                    <p:anim calcmode="lin" valueType="num">
                                      <p:cBhvr additive="base">
                                        <p:cTn id="22" dur="500" fill="hold"/>
                                        <p:tgtEl>
                                          <p:spTgt spid="47"/>
                                        </p:tgtEl>
                                        <p:attrNameLst>
                                          <p:attrName>ppt_x</p:attrName>
                                        </p:attrNameLst>
                                      </p:cBhvr>
                                      <p:tavLst>
                                        <p:tav tm="0">
                                          <p:val>
                                            <p:strVal val="0-#ppt_w/2"/>
                                          </p:val>
                                        </p:tav>
                                        <p:tav tm="100000">
                                          <p:val>
                                            <p:strVal val="#ppt_x"/>
                                          </p:val>
                                        </p:tav>
                                      </p:tavLst>
                                    </p:anim>
                                    <p:anim calcmode="lin" valueType="num">
                                      <p:cBhvr additive="base">
                                        <p:cTn id="23" dur="500" fill="hold"/>
                                        <p:tgtEl>
                                          <p:spTgt spid="47"/>
                                        </p:tgtEl>
                                        <p:attrNameLst>
                                          <p:attrName>ppt_y</p:attrName>
                                        </p:attrNameLst>
                                      </p:cBhvr>
                                      <p:tavLst>
                                        <p:tav tm="0">
                                          <p:val>
                                            <p:strVal val="#ppt_y"/>
                                          </p:val>
                                        </p:tav>
                                        <p:tav tm="100000">
                                          <p:val>
                                            <p:strVal val="#ppt_y"/>
                                          </p:val>
                                        </p:tav>
                                      </p:tavLst>
                                    </p:anim>
                                  </p:childTnLst>
                                </p:cTn>
                              </p:par>
                              <p:par>
                                <p:cTn id="24" presetID="2" presetClass="entr" presetSubtype="8" fill="hold" grpId="0" nodeType="withEffect">
                                  <p:stCondLst>
                                    <p:cond delay="0"/>
                                  </p:stCondLst>
                                  <p:childTnLst>
                                    <p:set>
                                      <p:cBhvr>
                                        <p:cTn id="25" dur="1" fill="hold">
                                          <p:stCondLst>
                                            <p:cond delay="0"/>
                                          </p:stCondLst>
                                        </p:cTn>
                                        <p:tgtEl>
                                          <p:spTgt spid="14"/>
                                        </p:tgtEl>
                                        <p:attrNameLst>
                                          <p:attrName>style.visibility</p:attrName>
                                        </p:attrNameLst>
                                      </p:cBhvr>
                                      <p:to>
                                        <p:strVal val="visible"/>
                                      </p:to>
                                    </p:set>
                                    <p:anim calcmode="lin" valueType="num">
                                      <p:cBhvr additive="base">
                                        <p:cTn id="26" dur="500" fill="hold"/>
                                        <p:tgtEl>
                                          <p:spTgt spid="14"/>
                                        </p:tgtEl>
                                        <p:attrNameLst>
                                          <p:attrName>ppt_x</p:attrName>
                                        </p:attrNameLst>
                                      </p:cBhvr>
                                      <p:tavLst>
                                        <p:tav tm="0">
                                          <p:val>
                                            <p:strVal val="0-#ppt_w/2"/>
                                          </p:val>
                                        </p:tav>
                                        <p:tav tm="100000">
                                          <p:val>
                                            <p:strVal val="#ppt_x"/>
                                          </p:val>
                                        </p:tav>
                                      </p:tavLst>
                                    </p:anim>
                                    <p:anim calcmode="lin" valueType="num">
                                      <p:cBhvr additive="base">
                                        <p:cTn id="27" dur="500" fill="hold"/>
                                        <p:tgtEl>
                                          <p:spTgt spid="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EEFDF41A-7E1C-47AF-2FC1-CCBC8C56D1EA}"/>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245523" y="6313047"/>
            <a:ext cx="466351" cy="440282"/>
          </a:xfrm>
          <a:prstGeom prst="rect">
            <a:avLst/>
          </a:prstGeom>
        </p:spPr>
      </p:pic>
      <p:cxnSp>
        <p:nvCxnSpPr>
          <p:cNvPr id="11" name="Straight Connector 10">
            <a:extLst>
              <a:ext uri="{FF2B5EF4-FFF2-40B4-BE49-F238E27FC236}">
                <a16:creationId xmlns:a16="http://schemas.microsoft.com/office/drawing/2014/main" id="{8C350554-328F-1515-C1F2-808A861EA84B}"/>
              </a:ext>
            </a:extLst>
          </p:cNvPr>
          <p:cNvCxnSpPr>
            <a:cxnSpLocks/>
          </p:cNvCxnSpPr>
          <p:nvPr userDrawn="1"/>
        </p:nvCxnSpPr>
        <p:spPr>
          <a:xfrm>
            <a:off x="763790" y="6553138"/>
            <a:ext cx="7909155" cy="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C886E722-C626-7DF2-A02F-F520E36C5A4D}"/>
              </a:ext>
            </a:extLst>
          </p:cNvPr>
          <p:cNvSpPr txBox="1"/>
          <p:nvPr userDrawn="1"/>
        </p:nvSpPr>
        <p:spPr>
          <a:xfrm>
            <a:off x="11478158" y="6350000"/>
            <a:ext cx="468319" cy="369332"/>
          </a:xfrm>
          <a:prstGeom prst="rect">
            <a:avLst/>
          </a:prstGeom>
          <a:noFill/>
        </p:spPr>
        <p:txBody>
          <a:bodyPr wrap="square" rtlCol="0">
            <a:spAutoFit/>
          </a:bodyPr>
          <a:lstStyle/>
          <a:p>
            <a:pPr algn="ctr"/>
            <a:fld id="{5ADDB881-E770-4BB1-81D1-BA8B0769EA27}" type="slidenum">
              <a:rPr lang="en-US" smtClean="0">
                <a:solidFill>
                  <a:schemeClr val="bg1">
                    <a:lumMod val="50000"/>
                  </a:schemeClr>
                </a:solidFill>
              </a:rPr>
              <a:t>‹#›</a:t>
            </a:fld>
            <a:endParaRPr lang="en-US">
              <a:solidFill>
                <a:schemeClr val="bg1">
                  <a:lumMod val="50000"/>
                </a:schemeClr>
              </a:solidFill>
            </a:endParaRPr>
          </a:p>
        </p:txBody>
      </p:sp>
      <p:sp>
        <p:nvSpPr>
          <p:cNvPr id="13" name="TextBox 12">
            <a:extLst>
              <a:ext uri="{FF2B5EF4-FFF2-40B4-BE49-F238E27FC236}">
                <a16:creationId xmlns:a16="http://schemas.microsoft.com/office/drawing/2014/main" id="{32C5446F-9E60-0E90-0DD8-2CC60DA67831}"/>
              </a:ext>
            </a:extLst>
          </p:cNvPr>
          <p:cNvSpPr txBox="1"/>
          <p:nvPr userDrawn="1"/>
        </p:nvSpPr>
        <p:spPr>
          <a:xfrm>
            <a:off x="8470801" y="6373083"/>
            <a:ext cx="3007357" cy="323165"/>
          </a:xfrm>
          <a:prstGeom prst="rect">
            <a:avLst/>
          </a:prstGeom>
          <a:noFill/>
        </p:spPr>
        <p:txBody>
          <a:bodyPr wrap="square" rtlCol="0">
            <a:spAutoFit/>
          </a:bodyPr>
          <a:lstStyle/>
          <a:p>
            <a:pPr algn="r"/>
            <a:r>
              <a:rPr lang="en-US" sz="1500" b="1" spc="0">
                <a:solidFill>
                  <a:schemeClr val="bg1">
                    <a:lumMod val="50000"/>
                  </a:schemeClr>
                </a:solidFill>
                <a:latin typeface="+mj-lt"/>
              </a:rPr>
              <a:t>INDIANA DEPT. OF CHILD SERVICES</a:t>
            </a:r>
          </a:p>
        </p:txBody>
      </p:sp>
      <p:sp>
        <p:nvSpPr>
          <p:cNvPr id="8" name="Rectangle 7">
            <a:extLst>
              <a:ext uri="{FF2B5EF4-FFF2-40B4-BE49-F238E27FC236}">
                <a16:creationId xmlns:a16="http://schemas.microsoft.com/office/drawing/2014/main" id="{4DE12041-17F3-7C1D-A1A9-FC36D42F7FFC}"/>
              </a:ext>
            </a:extLst>
          </p:cNvPr>
          <p:cNvSpPr/>
          <p:nvPr userDrawn="1"/>
        </p:nvSpPr>
        <p:spPr>
          <a:xfrm>
            <a:off x="1021080" y="1342506"/>
            <a:ext cx="3325545" cy="2203028"/>
          </a:xfrm>
          <a:prstGeom prst="rect">
            <a:avLst/>
          </a:prstGeom>
          <a:solidFill>
            <a:srgbClr val="0049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AE663A25-F804-27E0-1CD0-F9A0B9FB9FB6}"/>
              </a:ext>
            </a:extLst>
          </p:cNvPr>
          <p:cNvSpPr/>
          <p:nvPr userDrawn="1"/>
        </p:nvSpPr>
        <p:spPr>
          <a:xfrm>
            <a:off x="7845375" y="1342506"/>
            <a:ext cx="3325545" cy="2203028"/>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C485A428-570A-4F39-8814-4480DC100E0D}"/>
              </a:ext>
            </a:extLst>
          </p:cNvPr>
          <p:cNvSpPr/>
          <p:nvPr userDrawn="1"/>
        </p:nvSpPr>
        <p:spPr>
          <a:xfrm>
            <a:off x="4433227" y="3644974"/>
            <a:ext cx="3325545" cy="2203028"/>
          </a:xfrm>
          <a:prstGeom prst="rect">
            <a:avLst/>
          </a:prstGeom>
          <a:solidFill>
            <a:srgbClr val="FDB7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family preparing breakfast in the kitchen&#10;&#10;Description automatically generated">
            <a:extLst>
              <a:ext uri="{FF2B5EF4-FFF2-40B4-BE49-F238E27FC236}">
                <a16:creationId xmlns:a16="http://schemas.microsoft.com/office/drawing/2014/main" id="{53248062-6E4A-FECE-A7D1-56B5E4B7A6B8}"/>
              </a:ext>
            </a:extLst>
          </p:cNvPr>
          <p:cNvPicPr>
            <a:picLocks noChangeAspect="1"/>
          </p:cNvPicPr>
          <p:nvPr userDrawn="1"/>
        </p:nvPicPr>
        <p:blipFill>
          <a:blip r:embed="rId3">
            <a:alphaModFix amt="70000"/>
            <a:extLst>
              <a:ext uri="{28A0092B-C50C-407E-A947-70E740481C1C}">
                <a14:useLocalDpi xmlns:a14="http://schemas.microsoft.com/office/drawing/2010/main" val="0"/>
              </a:ext>
            </a:extLst>
          </a:blip>
          <a:stretch>
            <a:fillRect/>
          </a:stretch>
        </p:blipFill>
        <p:spPr>
          <a:xfrm>
            <a:off x="1021080" y="3647720"/>
            <a:ext cx="3325710" cy="2200279"/>
          </a:xfrm>
          <a:prstGeom prst="rect">
            <a:avLst/>
          </a:prstGeom>
        </p:spPr>
      </p:pic>
      <p:pic>
        <p:nvPicPr>
          <p:cNvPr id="6" name="Picture 5" descr="A person and person looking at a cellphone&#10;&#10;Description automatically generated">
            <a:extLst>
              <a:ext uri="{FF2B5EF4-FFF2-40B4-BE49-F238E27FC236}">
                <a16:creationId xmlns:a16="http://schemas.microsoft.com/office/drawing/2014/main" id="{37DFA1E8-4C45-B79C-9178-73167CE3D00D}"/>
              </a:ext>
            </a:extLst>
          </p:cNvPr>
          <p:cNvPicPr>
            <a:picLocks noChangeAspect="1"/>
          </p:cNvPicPr>
          <p:nvPr userDrawn="1"/>
        </p:nvPicPr>
        <p:blipFill>
          <a:blip r:embed="rId4">
            <a:alphaModFix amt="70000"/>
            <a:extLst>
              <a:ext uri="{28A0092B-C50C-407E-A947-70E740481C1C}">
                <a14:useLocalDpi xmlns:a14="http://schemas.microsoft.com/office/drawing/2010/main" val="0"/>
              </a:ext>
            </a:extLst>
          </a:blip>
          <a:stretch>
            <a:fillRect/>
          </a:stretch>
        </p:blipFill>
        <p:spPr>
          <a:xfrm>
            <a:off x="4433226" y="1342505"/>
            <a:ext cx="3329857" cy="2203023"/>
          </a:xfrm>
          <a:prstGeom prst="rect">
            <a:avLst/>
          </a:prstGeom>
        </p:spPr>
      </p:pic>
      <p:pic>
        <p:nvPicPr>
          <p:cNvPr id="7" name="Picture 6" descr="A group of people hugging each other&#10;&#10;Description automatically generated">
            <a:extLst>
              <a:ext uri="{FF2B5EF4-FFF2-40B4-BE49-F238E27FC236}">
                <a16:creationId xmlns:a16="http://schemas.microsoft.com/office/drawing/2014/main" id="{3DD19CFB-C03C-6C9A-7D0A-EE718DAE0025}"/>
              </a:ext>
            </a:extLst>
          </p:cNvPr>
          <p:cNvPicPr>
            <a:picLocks noChangeAspect="1"/>
          </p:cNvPicPr>
          <p:nvPr userDrawn="1"/>
        </p:nvPicPr>
        <p:blipFill>
          <a:blip r:embed="rId5">
            <a:alphaModFix amt="70000"/>
            <a:extLst>
              <a:ext uri="{28A0092B-C50C-407E-A947-70E740481C1C}">
                <a14:useLocalDpi xmlns:a14="http://schemas.microsoft.com/office/drawing/2010/main" val="0"/>
              </a:ext>
            </a:extLst>
          </a:blip>
          <a:stretch>
            <a:fillRect/>
          </a:stretch>
        </p:blipFill>
        <p:spPr>
          <a:xfrm>
            <a:off x="7845373" y="3648046"/>
            <a:ext cx="3325217" cy="2199953"/>
          </a:xfrm>
          <a:prstGeom prst="rect">
            <a:avLst/>
          </a:prstGeom>
        </p:spPr>
      </p:pic>
    </p:spTree>
    <p:extLst>
      <p:ext uri="{BB962C8B-B14F-4D97-AF65-F5344CB8AC3E}">
        <p14:creationId xmlns:p14="http://schemas.microsoft.com/office/powerpoint/2010/main" val="39392392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250"/>
                                        <p:tgtEl>
                                          <p:spTgt spid="8"/>
                                        </p:tgtEl>
                                      </p:cBhvr>
                                    </p:animEffect>
                                    <p:anim calcmode="lin" valueType="num">
                                      <p:cBhvr>
                                        <p:cTn id="8" dur="250" fill="hold"/>
                                        <p:tgtEl>
                                          <p:spTgt spid="8"/>
                                        </p:tgtEl>
                                        <p:attrNameLst>
                                          <p:attrName>ppt_x</p:attrName>
                                        </p:attrNameLst>
                                      </p:cBhvr>
                                      <p:tavLst>
                                        <p:tav tm="0">
                                          <p:val>
                                            <p:strVal val="#ppt_x"/>
                                          </p:val>
                                        </p:tav>
                                        <p:tav tm="100000">
                                          <p:val>
                                            <p:strVal val="#ppt_x"/>
                                          </p:val>
                                        </p:tav>
                                      </p:tavLst>
                                    </p:anim>
                                    <p:anim calcmode="lin" valueType="num">
                                      <p:cBhvr>
                                        <p:cTn id="9" dur="250" fill="hold"/>
                                        <p:tgtEl>
                                          <p:spTgt spid="8"/>
                                        </p:tgtEl>
                                        <p:attrNameLst>
                                          <p:attrName>ppt_y</p:attrName>
                                        </p:attrNameLst>
                                      </p:cBhvr>
                                      <p:tavLst>
                                        <p:tav tm="0">
                                          <p:val>
                                            <p:strVal val="#ppt_y-.1"/>
                                          </p:val>
                                        </p:tav>
                                        <p:tav tm="100000">
                                          <p:val>
                                            <p:strVal val="#ppt_y"/>
                                          </p:val>
                                        </p:tav>
                                      </p:tavLst>
                                    </p:anim>
                                  </p:childTnLst>
                                </p:cTn>
                              </p:par>
                            </p:childTnLst>
                          </p:cTn>
                        </p:par>
                        <p:par>
                          <p:cTn id="10" fill="hold">
                            <p:stCondLst>
                              <p:cond delay="250"/>
                            </p:stCondLst>
                            <p:childTnLst>
                              <p:par>
                                <p:cTn id="11" presetID="47" presetClass="entr" presetSubtype="0" fill="hold" nodeType="after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250"/>
                                        <p:tgtEl>
                                          <p:spTgt spid="6"/>
                                        </p:tgtEl>
                                      </p:cBhvr>
                                    </p:animEffect>
                                    <p:anim calcmode="lin" valueType="num">
                                      <p:cBhvr>
                                        <p:cTn id="14" dur="250" fill="hold"/>
                                        <p:tgtEl>
                                          <p:spTgt spid="6"/>
                                        </p:tgtEl>
                                        <p:attrNameLst>
                                          <p:attrName>ppt_x</p:attrName>
                                        </p:attrNameLst>
                                      </p:cBhvr>
                                      <p:tavLst>
                                        <p:tav tm="0">
                                          <p:val>
                                            <p:strVal val="#ppt_x"/>
                                          </p:val>
                                        </p:tav>
                                        <p:tav tm="100000">
                                          <p:val>
                                            <p:strVal val="#ppt_x"/>
                                          </p:val>
                                        </p:tav>
                                      </p:tavLst>
                                    </p:anim>
                                    <p:anim calcmode="lin" valueType="num">
                                      <p:cBhvr>
                                        <p:cTn id="15" dur="250" fill="hold"/>
                                        <p:tgtEl>
                                          <p:spTgt spid="6"/>
                                        </p:tgtEl>
                                        <p:attrNameLst>
                                          <p:attrName>ppt_y</p:attrName>
                                        </p:attrNameLst>
                                      </p:cBhvr>
                                      <p:tavLst>
                                        <p:tav tm="0">
                                          <p:val>
                                            <p:strVal val="#ppt_y-.1"/>
                                          </p:val>
                                        </p:tav>
                                        <p:tav tm="100000">
                                          <p:val>
                                            <p:strVal val="#ppt_y"/>
                                          </p:val>
                                        </p:tav>
                                      </p:tavLst>
                                    </p:anim>
                                  </p:childTnLst>
                                </p:cTn>
                              </p:par>
                            </p:childTnLst>
                          </p:cTn>
                        </p:par>
                        <p:par>
                          <p:cTn id="16" fill="hold">
                            <p:stCondLst>
                              <p:cond delay="500"/>
                            </p:stCondLst>
                            <p:childTnLst>
                              <p:par>
                                <p:cTn id="17" presetID="47" presetClass="entr" presetSubtype="0" fill="hold" grpId="0" nodeType="after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250"/>
                                        <p:tgtEl>
                                          <p:spTgt spid="15"/>
                                        </p:tgtEl>
                                      </p:cBhvr>
                                    </p:animEffect>
                                    <p:anim calcmode="lin" valueType="num">
                                      <p:cBhvr>
                                        <p:cTn id="20" dur="250" fill="hold"/>
                                        <p:tgtEl>
                                          <p:spTgt spid="15"/>
                                        </p:tgtEl>
                                        <p:attrNameLst>
                                          <p:attrName>ppt_x</p:attrName>
                                        </p:attrNameLst>
                                      </p:cBhvr>
                                      <p:tavLst>
                                        <p:tav tm="0">
                                          <p:val>
                                            <p:strVal val="#ppt_x"/>
                                          </p:val>
                                        </p:tav>
                                        <p:tav tm="100000">
                                          <p:val>
                                            <p:strVal val="#ppt_x"/>
                                          </p:val>
                                        </p:tav>
                                      </p:tavLst>
                                    </p:anim>
                                    <p:anim calcmode="lin" valueType="num">
                                      <p:cBhvr>
                                        <p:cTn id="21" dur="250" fill="hold"/>
                                        <p:tgtEl>
                                          <p:spTgt spid="15"/>
                                        </p:tgtEl>
                                        <p:attrNameLst>
                                          <p:attrName>ppt_y</p:attrName>
                                        </p:attrNameLst>
                                      </p:cBhvr>
                                      <p:tavLst>
                                        <p:tav tm="0">
                                          <p:val>
                                            <p:strVal val="#ppt_y-.1"/>
                                          </p:val>
                                        </p:tav>
                                        <p:tav tm="100000">
                                          <p:val>
                                            <p:strVal val="#ppt_y"/>
                                          </p:val>
                                        </p:tav>
                                      </p:tavLst>
                                    </p:anim>
                                  </p:childTnLst>
                                </p:cTn>
                              </p:par>
                            </p:childTnLst>
                          </p:cTn>
                        </p:par>
                        <p:par>
                          <p:cTn id="22" fill="hold">
                            <p:stCondLst>
                              <p:cond delay="750"/>
                            </p:stCondLst>
                            <p:childTnLst>
                              <p:par>
                                <p:cTn id="23" presetID="47" presetClass="entr" presetSubtype="0" fill="hold" nodeType="after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fade">
                                      <p:cBhvr>
                                        <p:cTn id="25" dur="250"/>
                                        <p:tgtEl>
                                          <p:spTgt spid="5"/>
                                        </p:tgtEl>
                                      </p:cBhvr>
                                    </p:animEffect>
                                    <p:anim calcmode="lin" valueType="num">
                                      <p:cBhvr>
                                        <p:cTn id="26" dur="250" fill="hold"/>
                                        <p:tgtEl>
                                          <p:spTgt spid="5"/>
                                        </p:tgtEl>
                                        <p:attrNameLst>
                                          <p:attrName>ppt_x</p:attrName>
                                        </p:attrNameLst>
                                      </p:cBhvr>
                                      <p:tavLst>
                                        <p:tav tm="0">
                                          <p:val>
                                            <p:strVal val="#ppt_x"/>
                                          </p:val>
                                        </p:tav>
                                        <p:tav tm="100000">
                                          <p:val>
                                            <p:strVal val="#ppt_x"/>
                                          </p:val>
                                        </p:tav>
                                      </p:tavLst>
                                    </p:anim>
                                    <p:anim calcmode="lin" valueType="num">
                                      <p:cBhvr>
                                        <p:cTn id="27" dur="250" fill="hold"/>
                                        <p:tgtEl>
                                          <p:spTgt spid="5"/>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47" presetClass="entr" presetSubtype="0" fill="hold" grpId="0" nodeType="after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fade">
                                      <p:cBhvr>
                                        <p:cTn id="31" dur="250"/>
                                        <p:tgtEl>
                                          <p:spTgt spid="17"/>
                                        </p:tgtEl>
                                      </p:cBhvr>
                                    </p:animEffect>
                                    <p:anim calcmode="lin" valueType="num">
                                      <p:cBhvr>
                                        <p:cTn id="32" dur="250" fill="hold"/>
                                        <p:tgtEl>
                                          <p:spTgt spid="17"/>
                                        </p:tgtEl>
                                        <p:attrNameLst>
                                          <p:attrName>ppt_x</p:attrName>
                                        </p:attrNameLst>
                                      </p:cBhvr>
                                      <p:tavLst>
                                        <p:tav tm="0">
                                          <p:val>
                                            <p:strVal val="#ppt_x"/>
                                          </p:val>
                                        </p:tav>
                                        <p:tav tm="100000">
                                          <p:val>
                                            <p:strVal val="#ppt_x"/>
                                          </p:val>
                                        </p:tav>
                                      </p:tavLst>
                                    </p:anim>
                                    <p:anim calcmode="lin" valueType="num">
                                      <p:cBhvr>
                                        <p:cTn id="33" dur="250" fill="hold"/>
                                        <p:tgtEl>
                                          <p:spTgt spid="17"/>
                                        </p:tgtEl>
                                        <p:attrNameLst>
                                          <p:attrName>ppt_y</p:attrName>
                                        </p:attrNameLst>
                                      </p:cBhvr>
                                      <p:tavLst>
                                        <p:tav tm="0">
                                          <p:val>
                                            <p:strVal val="#ppt_y-.1"/>
                                          </p:val>
                                        </p:tav>
                                        <p:tav tm="100000">
                                          <p:val>
                                            <p:strVal val="#ppt_y"/>
                                          </p:val>
                                        </p:tav>
                                      </p:tavLst>
                                    </p:anim>
                                  </p:childTnLst>
                                </p:cTn>
                              </p:par>
                            </p:childTnLst>
                          </p:cTn>
                        </p:par>
                        <p:par>
                          <p:cTn id="34" fill="hold">
                            <p:stCondLst>
                              <p:cond delay="1250"/>
                            </p:stCondLst>
                            <p:childTnLst>
                              <p:par>
                                <p:cTn id="35" presetID="47" presetClass="entr" presetSubtype="0" fill="hold" nodeType="after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fade">
                                      <p:cBhvr>
                                        <p:cTn id="37" dur="250"/>
                                        <p:tgtEl>
                                          <p:spTgt spid="7"/>
                                        </p:tgtEl>
                                      </p:cBhvr>
                                    </p:animEffect>
                                    <p:anim calcmode="lin" valueType="num">
                                      <p:cBhvr>
                                        <p:cTn id="38" dur="250" fill="hold"/>
                                        <p:tgtEl>
                                          <p:spTgt spid="7"/>
                                        </p:tgtEl>
                                        <p:attrNameLst>
                                          <p:attrName>ppt_x</p:attrName>
                                        </p:attrNameLst>
                                      </p:cBhvr>
                                      <p:tavLst>
                                        <p:tav tm="0">
                                          <p:val>
                                            <p:strVal val="#ppt_x"/>
                                          </p:val>
                                        </p:tav>
                                        <p:tav tm="100000">
                                          <p:val>
                                            <p:strVal val="#ppt_x"/>
                                          </p:val>
                                        </p:tav>
                                      </p:tavLst>
                                    </p:anim>
                                    <p:anim calcmode="lin" valueType="num">
                                      <p:cBhvr>
                                        <p:cTn id="39" dur="25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5" grpId="0" animBg="1"/>
      <p:bldP spid="17" grpId="0" animBg="1"/>
    </p:bld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Blank with bottom bar">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A6408E3-8B2F-C6E7-E708-1F1DA87380F4}"/>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245523" y="6313047"/>
            <a:ext cx="466351" cy="440282"/>
          </a:xfrm>
          <a:prstGeom prst="rect">
            <a:avLst/>
          </a:prstGeom>
        </p:spPr>
      </p:pic>
      <p:cxnSp>
        <p:nvCxnSpPr>
          <p:cNvPr id="10" name="Straight Connector 9">
            <a:extLst>
              <a:ext uri="{FF2B5EF4-FFF2-40B4-BE49-F238E27FC236}">
                <a16:creationId xmlns:a16="http://schemas.microsoft.com/office/drawing/2014/main" id="{44E70790-E3F1-519B-223D-079A67FE97F2}"/>
              </a:ext>
            </a:extLst>
          </p:cNvPr>
          <p:cNvCxnSpPr>
            <a:cxnSpLocks/>
          </p:cNvCxnSpPr>
          <p:nvPr userDrawn="1"/>
        </p:nvCxnSpPr>
        <p:spPr>
          <a:xfrm>
            <a:off x="763790" y="6553138"/>
            <a:ext cx="7909155" cy="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5010E130-066B-D10A-0536-E5C7376C7287}"/>
              </a:ext>
            </a:extLst>
          </p:cNvPr>
          <p:cNvSpPr txBox="1"/>
          <p:nvPr userDrawn="1"/>
        </p:nvSpPr>
        <p:spPr>
          <a:xfrm>
            <a:off x="11478158" y="6350000"/>
            <a:ext cx="468319" cy="369332"/>
          </a:xfrm>
          <a:prstGeom prst="rect">
            <a:avLst/>
          </a:prstGeom>
          <a:noFill/>
        </p:spPr>
        <p:txBody>
          <a:bodyPr wrap="square" rtlCol="0">
            <a:spAutoFit/>
          </a:bodyPr>
          <a:lstStyle/>
          <a:p>
            <a:pPr algn="ctr"/>
            <a:fld id="{01401582-B3B1-4D7C-B127-FCCA20DF9976}" type="slidenum">
              <a:rPr lang="en-US" smtClean="0">
                <a:solidFill>
                  <a:schemeClr val="bg1">
                    <a:lumMod val="50000"/>
                  </a:schemeClr>
                </a:solidFill>
              </a:rPr>
              <a:t>‹#›</a:t>
            </a:fld>
            <a:endParaRPr lang="en-US" dirty="0">
              <a:solidFill>
                <a:schemeClr val="bg1">
                  <a:lumMod val="50000"/>
                </a:schemeClr>
              </a:solidFill>
            </a:endParaRPr>
          </a:p>
        </p:txBody>
      </p:sp>
      <p:sp>
        <p:nvSpPr>
          <p:cNvPr id="12" name="TextBox 11">
            <a:extLst>
              <a:ext uri="{FF2B5EF4-FFF2-40B4-BE49-F238E27FC236}">
                <a16:creationId xmlns:a16="http://schemas.microsoft.com/office/drawing/2014/main" id="{9AEFC97E-900F-6E3A-A7A1-93DE910AAB09}"/>
              </a:ext>
            </a:extLst>
          </p:cNvPr>
          <p:cNvSpPr txBox="1"/>
          <p:nvPr userDrawn="1"/>
        </p:nvSpPr>
        <p:spPr>
          <a:xfrm>
            <a:off x="8470801" y="6373083"/>
            <a:ext cx="3007357" cy="323165"/>
          </a:xfrm>
          <a:prstGeom prst="rect">
            <a:avLst/>
          </a:prstGeom>
          <a:noFill/>
        </p:spPr>
        <p:txBody>
          <a:bodyPr wrap="square" rtlCol="0">
            <a:spAutoFit/>
          </a:bodyPr>
          <a:lstStyle/>
          <a:p>
            <a:pPr algn="r"/>
            <a:r>
              <a:rPr lang="en-US" sz="1500" b="1" spc="0">
                <a:solidFill>
                  <a:schemeClr val="bg1">
                    <a:lumMod val="50000"/>
                  </a:schemeClr>
                </a:solidFill>
                <a:latin typeface="+mj-lt"/>
              </a:rPr>
              <a:t>INDIANA DEPT. OF CHILD SERVICES</a:t>
            </a:r>
          </a:p>
        </p:txBody>
      </p:sp>
    </p:spTree>
    <p:extLst>
      <p:ext uri="{BB962C8B-B14F-4D97-AF65-F5344CB8AC3E}">
        <p14:creationId xmlns:p14="http://schemas.microsoft.com/office/powerpoint/2010/main" val="261378504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 Paragraphs &amp; Bullets-light blu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A6408E3-8B2F-C6E7-E708-1F1DA87380F4}"/>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245523" y="6313047"/>
            <a:ext cx="466351" cy="440282"/>
          </a:xfrm>
          <a:prstGeom prst="rect">
            <a:avLst/>
          </a:prstGeom>
        </p:spPr>
      </p:pic>
      <p:cxnSp>
        <p:nvCxnSpPr>
          <p:cNvPr id="10" name="Straight Connector 9">
            <a:extLst>
              <a:ext uri="{FF2B5EF4-FFF2-40B4-BE49-F238E27FC236}">
                <a16:creationId xmlns:a16="http://schemas.microsoft.com/office/drawing/2014/main" id="{44E70790-E3F1-519B-223D-079A67FE97F2}"/>
              </a:ext>
            </a:extLst>
          </p:cNvPr>
          <p:cNvCxnSpPr>
            <a:cxnSpLocks/>
          </p:cNvCxnSpPr>
          <p:nvPr userDrawn="1"/>
        </p:nvCxnSpPr>
        <p:spPr>
          <a:xfrm>
            <a:off x="763790" y="6553138"/>
            <a:ext cx="7909155" cy="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5010E130-066B-D10A-0536-E5C7376C7287}"/>
              </a:ext>
            </a:extLst>
          </p:cNvPr>
          <p:cNvSpPr txBox="1"/>
          <p:nvPr userDrawn="1"/>
        </p:nvSpPr>
        <p:spPr>
          <a:xfrm>
            <a:off x="11478158" y="6350000"/>
            <a:ext cx="468319" cy="369332"/>
          </a:xfrm>
          <a:prstGeom prst="rect">
            <a:avLst/>
          </a:prstGeom>
          <a:noFill/>
        </p:spPr>
        <p:txBody>
          <a:bodyPr wrap="square" rtlCol="0">
            <a:spAutoFit/>
          </a:bodyPr>
          <a:lstStyle/>
          <a:p>
            <a:pPr algn="ctr"/>
            <a:fld id="{01401582-B3B1-4D7C-B127-FCCA20DF9976}" type="slidenum">
              <a:rPr lang="en-US" smtClean="0">
                <a:solidFill>
                  <a:schemeClr val="bg1">
                    <a:lumMod val="50000"/>
                  </a:schemeClr>
                </a:solidFill>
              </a:rPr>
              <a:t>‹#›</a:t>
            </a:fld>
            <a:endParaRPr lang="en-US">
              <a:solidFill>
                <a:schemeClr val="bg1">
                  <a:lumMod val="50000"/>
                </a:schemeClr>
              </a:solidFill>
            </a:endParaRPr>
          </a:p>
        </p:txBody>
      </p:sp>
      <p:sp>
        <p:nvSpPr>
          <p:cNvPr id="12" name="TextBox 11">
            <a:extLst>
              <a:ext uri="{FF2B5EF4-FFF2-40B4-BE49-F238E27FC236}">
                <a16:creationId xmlns:a16="http://schemas.microsoft.com/office/drawing/2014/main" id="{9AEFC97E-900F-6E3A-A7A1-93DE910AAB09}"/>
              </a:ext>
            </a:extLst>
          </p:cNvPr>
          <p:cNvSpPr txBox="1"/>
          <p:nvPr userDrawn="1"/>
        </p:nvSpPr>
        <p:spPr>
          <a:xfrm>
            <a:off x="8470801" y="6373083"/>
            <a:ext cx="3007357" cy="323165"/>
          </a:xfrm>
          <a:prstGeom prst="rect">
            <a:avLst/>
          </a:prstGeom>
          <a:noFill/>
        </p:spPr>
        <p:txBody>
          <a:bodyPr wrap="square" rtlCol="0">
            <a:spAutoFit/>
          </a:bodyPr>
          <a:lstStyle/>
          <a:p>
            <a:pPr algn="r"/>
            <a:r>
              <a:rPr lang="en-US" sz="1500" b="1" spc="0">
                <a:solidFill>
                  <a:schemeClr val="bg1">
                    <a:lumMod val="50000"/>
                  </a:schemeClr>
                </a:solidFill>
                <a:latin typeface="+mj-lt"/>
              </a:rPr>
              <a:t>INDIANA DEPT. OF CHILD SERVICES</a:t>
            </a:r>
          </a:p>
        </p:txBody>
      </p:sp>
      <p:sp>
        <p:nvSpPr>
          <p:cNvPr id="7" name="Rectangle 6">
            <a:extLst>
              <a:ext uri="{FF2B5EF4-FFF2-40B4-BE49-F238E27FC236}">
                <a16:creationId xmlns:a16="http://schemas.microsoft.com/office/drawing/2014/main" id="{D3A9C54E-556A-96CC-8AA4-D08C58B3C312}"/>
              </a:ext>
            </a:extLst>
          </p:cNvPr>
          <p:cNvSpPr/>
          <p:nvPr userDrawn="1"/>
        </p:nvSpPr>
        <p:spPr>
          <a:xfrm>
            <a:off x="7090756" y="1720735"/>
            <a:ext cx="4621561" cy="4245078"/>
          </a:xfrm>
          <a:prstGeom prst="rect">
            <a:avLst/>
          </a:prstGeom>
          <a:solidFill>
            <a:srgbClr val="1DB0D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6" name="Straight Connector 15">
            <a:extLst>
              <a:ext uri="{FF2B5EF4-FFF2-40B4-BE49-F238E27FC236}">
                <a16:creationId xmlns:a16="http://schemas.microsoft.com/office/drawing/2014/main" id="{05F88622-22A4-3F93-E236-677362BA9C55}"/>
              </a:ext>
            </a:extLst>
          </p:cNvPr>
          <p:cNvCxnSpPr>
            <a:cxnSpLocks/>
          </p:cNvCxnSpPr>
          <p:nvPr userDrawn="1"/>
        </p:nvCxnSpPr>
        <p:spPr>
          <a:xfrm>
            <a:off x="0" y="1438183"/>
            <a:ext cx="12192000" cy="0"/>
          </a:xfrm>
          <a:prstGeom prst="line">
            <a:avLst/>
          </a:prstGeom>
          <a:ln w="28575">
            <a:solidFill>
              <a:srgbClr val="FDB72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2346326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2 Paragraphs &amp; Bullets-dcs blu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A6408E3-8B2F-C6E7-E708-1F1DA87380F4}"/>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245523" y="6313047"/>
            <a:ext cx="466351" cy="440282"/>
          </a:xfrm>
          <a:prstGeom prst="rect">
            <a:avLst/>
          </a:prstGeom>
        </p:spPr>
      </p:pic>
      <p:cxnSp>
        <p:nvCxnSpPr>
          <p:cNvPr id="10" name="Straight Connector 9">
            <a:extLst>
              <a:ext uri="{FF2B5EF4-FFF2-40B4-BE49-F238E27FC236}">
                <a16:creationId xmlns:a16="http://schemas.microsoft.com/office/drawing/2014/main" id="{44E70790-E3F1-519B-223D-079A67FE97F2}"/>
              </a:ext>
            </a:extLst>
          </p:cNvPr>
          <p:cNvCxnSpPr>
            <a:cxnSpLocks/>
          </p:cNvCxnSpPr>
          <p:nvPr userDrawn="1"/>
        </p:nvCxnSpPr>
        <p:spPr>
          <a:xfrm>
            <a:off x="763790" y="6553138"/>
            <a:ext cx="7909155" cy="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5010E130-066B-D10A-0536-E5C7376C7287}"/>
              </a:ext>
            </a:extLst>
          </p:cNvPr>
          <p:cNvSpPr txBox="1"/>
          <p:nvPr userDrawn="1"/>
        </p:nvSpPr>
        <p:spPr>
          <a:xfrm>
            <a:off x="11478158" y="6350000"/>
            <a:ext cx="468319" cy="369332"/>
          </a:xfrm>
          <a:prstGeom prst="rect">
            <a:avLst/>
          </a:prstGeom>
          <a:noFill/>
        </p:spPr>
        <p:txBody>
          <a:bodyPr wrap="square" rtlCol="0">
            <a:spAutoFit/>
          </a:bodyPr>
          <a:lstStyle/>
          <a:p>
            <a:pPr algn="ctr"/>
            <a:fld id="{01401582-B3B1-4D7C-B127-FCCA20DF9976}" type="slidenum">
              <a:rPr lang="en-US" smtClean="0">
                <a:solidFill>
                  <a:schemeClr val="bg1">
                    <a:lumMod val="50000"/>
                  </a:schemeClr>
                </a:solidFill>
              </a:rPr>
              <a:t>‹#›</a:t>
            </a:fld>
            <a:endParaRPr lang="en-US">
              <a:solidFill>
                <a:schemeClr val="bg1">
                  <a:lumMod val="50000"/>
                </a:schemeClr>
              </a:solidFill>
            </a:endParaRPr>
          </a:p>
        </p:txBody>
      </p:sp>
      <p:sp>
        <p:nvSpPr>
          <p:cNvPr id="12" name="TextBox 11">
            <a:extLst>
              <a:ext uri="{FF2B5EF4-FFF2-40B4-BE49-F238E27FC236}">
                <a16:creationId xmlns:a16="http://schemas.microsoft.com/office/drawing/2014/main" id="{9AEFC97E-900F-6E3A-A7A1-93DE910AAB09}"/>
              </a:ext>
            </a:extLst>
          </p:cNvPr>
          <p:cNvSpPr txBox="1"/>
          <p:nvPr userDrawn="1"/>
        </p:nvSpPr>
        <p:spPr>
          <a:xfrm>
            <a:off x="8470801" y="6373083"/>
            <a:ext cx="3007357" cy="323165"/>
          </a:xfrm>
          <a:prstGeom prst="rect">
            <a:avLst/>
          </a:prstGeom>
          <a:noFill/>
        </p:spPr>
        <p:txBody>
          <a:bodyPr wrap="square" rtlCol="0">
            <a:spAutoFit/>
          </a:bodyPr>
          <a:lstStyle/>
          <a:p>
            <a:pPr algn="r"/>
            <a:r>
              <a:rPr lang="en-US" sz="1500" b="1" spc="0">
                <a:solidFill>
                  <a:schemeClr val="bg1">
                    <a:lumMod val="50000"/>
                  </a:schemeClr>
                </a:solidFill>
                <a:latin typeface="+mj-lt"/>
              </a:rPr>
              <a:t>INDIANA DEPT. OF CHILD SERVICES</a:t>
            </a:r>
          </a:p>
        </p:txBody>
      </p:sp>
      <p:sp>
        <p:nvSpPr>
          <p:cNvPr id="7" name="Rectangle 6">
            <a:extLst>
              <a:ext uri="{FF2B5EF4-FFF2-40B4-BE49-F238E27FC236}">
                <a16:creationId xmlns:a16="http://schemas.microsoft.com/office/drawing/2014/main" id="{D3A9C54E-556A-96CC-8AA4-D08C58B3C312}"/>
              </a:ext>
            </a:extLst>
          </p:cNvPr>
          <p:cNvSpPr/>
          <p:nvPr userDrawn="1"/>
        </p:nvSpPr>
        <p:spPr>
          <a:xfrm>
            <a:off x="7090756" y="1720735"/>
            <a:ext cx="4621561" cy="4245078"/>
          </a:xfrm>
          <a:prstGeom prst="rect">
            <a:avLst/>
          </a:prstGeom>
          <a:solidFill>
            <a:srgbClr val="0049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6" name="Straight Connector 15">
            <a:extLst>
              <a:ext uri="{FF2B5EF4-FFF2-40B4-BE49-F238E27FC236}">
                <a16:creationId xmlns:a16="http://schemas.microsoft.com/office/drawing/2014/main" id="{05F88622-22A4-3F93-E236-677362BA9C55}"/>
              </a:ext>
            </a:extLst>
          </p:cNvPr>
          <p:cNvCxnSpPr>
            <a:cxnSpLocks/>
          </p:cNvCxnSpPr>
          <p:nvPr userDrawn="1"/>
        </p:nvCxnSpPr>
        <p:spPr>
          <a:xfrm>
            <a:off x="0" y="1438183"/>
            <a:ext cx="12192000" cy="0"/>
          </a:xfrm>
          <a:prstGeom prst="line">
            <a:avLst/>
          </a:prstGeom>
          <a:ln w="28575">
            <a:solidFill>
              <a:srgbClr val="FDB72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3271575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Statemet-Quote">
    <p:bg>
      <p:bgPr>
        <a:solidFill>
          <a:srgbClr val="1DB0D3"/>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465628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Statemet-Quote2">
    <p:bg>
      <p:bgPr>
        <a:solidFill>
          <a:srgbClr val="004990"/>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3738925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EEFDF41A-7E1C-47AF-2FC1-CCBC8C56D1EA}"/>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245523" y="6313047"/>
            <a:ext cx="466351" cy="440282"/>
          </a:xfrm>
          <a:prstGeom prst="rect">
            <a:avLst/>
          </a:prstGeom>
        </p:spPr>
      </p:pic>
      <p:cxnSp>
        <p:nvCxnSpPr>
          <p:cNvPr id="11" name="Straight Connector 10">
            <a:extLst>
              <a:ext uri="{FF2B5EF4-FFF2-40B4-BE49-F238E27FC236}">
                <a16:creationId xmlns:a16="http://schemas.microsoft.com/office/drawing/2014/main" id="{8C350554-328F-1515-C1F2-808A861EA84B}"/>
              </a:ext>
            </a:extLst>
          </p:cNvPr>
          <p:cNvCxnSpPr>
            <a:cxnSpLocks/>
          </p:cNvCxnSpPr>
          <p:nvPr userDrawn="1"/>
        </p:nvCxnSpPr>
        <p:spPr>
          <a:xfrm>
            <a:off x="763790" y="6553138"/>
            <a:ext cx="7909155" cy="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C886E722-C626-7DF2-A02F-F520E36C5A4D}"/>
              </a:ext>
            </a:extLst>
          </p:cNvPr>
          <p:cNvSpPr txBox="1"/>
          <p:nvPr userDrawn="1"/>
        </p:nvSpPr>
        <p:spPr>
          <a:xfrm>
            <a:off x="11478158" y="6350000"/>
            <a:ext cx="468319" cy="369332"/>
          </a:xfrm>
          <a:prstGeom prst="rect">
            <a:avLst/>
          </a:prstGeom>
          <a:noFill/>
        </p:spPr>
        <p:txBody>
          <a:bodyPr wrap="square" rtlCol="0">
            <a:spAutoFit/>
          </a:bodyPr>
          <a:lstStyle/>
          <a:p>
            <a:pPr algn="ctr"/>
            <a:fld id="{6DE09BBC-3543-4BB0-B646-B793DD7773FA}" type="slidenum">
              <a:rPr lang="en-US" smtClean="0">
                <a:solidFill>
                  <a:schemeClr val="bg1">
                    <a:lumMod val="50000"/>
                  </a:schemeClr>
                </a:solidFill>
              </a:rPr>
              <a:t>‹#›</a:t>
            </a:fld>
            <a:endParaRPr lang="en-US">
              <a:solidFill>
                <a:schemeClr val="bg1">
                  <a:lumMod val="50000"/>
                </a:schemeClr>
              </a:solidFill>
            </a:endParaRPr>
          </a:p>
        </p:txBody>
      </p:sp>
      <p:sp>
        <p:nvSpPr>
          <p:cNvPr id="13" name="TextBox 12">
            <a:extLst>
              <a:ext uri="{FF2B5EF4-FFF2-40B4-BE49-F238E27FC236}">
                <a16:creationId xmlns:a16="http://schemas.microsoft.com/office/drawing/2014/main" id="{32C5446F-9E60-0E90-0DD8-2CC60DA67831}"/>
              </a:ext>
            </a:extLst>
          </p:cNvPr>
          <p:cNvSpPr txBox="1"/>
          <p:nvPr userDrawn="1"/>
        </p:nvSpPr>
        <p:spPr>
          <a:xfrm>
            <a:off x="8470801" y="6373083"/>
            <a:ext cx="3007357" cy="323165"/>
          </a:xfrm>
          <a:prstGeom prst="rect">
            <a:avLst/>
          </a:prstGeom>
          <a:noFill/>
        </p:spPr>
        <p:txBody>
          <a:bodyPr wrap="square" rtlCol="0">
            <a:spAutoFit/>
          </a:bodyPr>
          <a:lstStyle/>
          <a:p>
            <a:pPr algn="r"/>
            <a:r>
              <a:rPr lang="en-US" sz="1500" b="1" spc="0">
                <a:solidFill>
                  <a:schemeClr val="bg1">
                    <a:lumMod val="50000"/>
                  </a:schemeClr>
                </a:solidFill>
                <a:latin typeface="+mj-lt"/>
              </a:rPr>
              <a:t>INDIANA DEPT. OF CHILD SERVICES</a:t>
            </a:r>
          </a:p>
        </p:txBody>
      </p:sp>
      <p:cxnSp>
        <p:nvCxnSpPr>
          <p:cNvPr id="3" name="Straight Connector 2">
            <a:extLst>
              <a:ext uri="{FF2B5EF4-FFF2-40B4-BE49-F238E27FC236}">
                <a16:creationId xmlns:a16="http://schemas.microsoft.com/office/drawing/2014/main" id="{FA506397-0A78-6668-3E5D-A9079462291E}"/>
              </a:ext>
            </a:extLst>
          </p:cNvPr>
          <p:cNvCxnSpPr>
            <a:cxnSpLocks/>
          </p:cNvCxnSpPr>
          <p:nvPr userDrawn="1"/>
        </p:nvCxnSpPr>
        <p:spPr>
          <a:xfrm>
            <a:off x="0" y="4292623"/>
            <a:ext cx="12192000" cy="0"/>
          </a:xfrm>
          <a:prstGeom prst="line">
            <a:avLst/>
          </a:prstGeom>
          <a:ln w="28575"/>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55DBB4E3-C56D-30D4-7C44-6C62679459EE}"/>
              </a:ext>
            </a:extLst>
          </p:cNvPr>
          <p:cNvPicPr>
            <a:picLocks noChangeAspect="1"/>
          </p:cNvPicPr>
          <p:nvPr userDrawn="1"/>
        </p:nvPicPr>
        <p:blipFill>
          <a:blip r:embed="rId3">
            <a:alphaModFix amt="70000"/>
            <a:extLst>
              <a:ext uri="{28A0092B-C50C-407E-A947-70E740481C1C}">
                <a14:useLocalDpi xmlns:a14="http://schemas.microsoft.com/office/drawing/2010/main" val="0"/>
              </a:ext>
            </a:extLst>
          </a:blip>
          <a:srcRect l="40" r="40"/>
          <a:stretch/>
        </p:blipFill>
        <p:spPr>
          <a:xfrm>
            <a:off x="0" y="0"/>
            <a:ext cx="12192000" cy="3724091"/>
          </a:xfrm>
          <a:prstGeom prst="rect">
            <a:avLst/>
          </a:prstGeom>
        </p:spPr>
      </p:pic>
    </p:spTree>
    <p:extLst>
      <p:ext uri="{BB962C8B-B14F-4D97-AF65-F5344CB8AC3E}">
        <p14:creationId xmlns:p14="http://schemas.microsoft.com/office/powerpoint/2010/main" val="4132832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250"/>
                                        <p:tgtEl>
                                          <p:spTgt spid="4"/>
                                        </p:tgtEl>
                                      </p:cBhvr>
                                    </p:animEffect>
                                  </p:childTnLst>
                                </p:cTn>
                              </p:par>
                            </p:childTnLst>
                          </p:cTn>
                        </p:par>
                        <p:par>
                          <p:cTn id="8" fill="hold">
                            <p:stCondLst>
                              <p:cond delay="250"/>
                            </p:stCondLst>
                            <p:childTnLst>
                              <p:par>
                                <p:cTn id="9" presetID="10"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2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Life of a DCS Case">
    <p:spTree>
      <p:nvGrpSpPr>
        <p:cNvPr id="1" name=""/>
        <p:cNvGrpSpPr/>
        <p:nvPr/>
      </p:nvGrpSpPr>
      <p:grpSpPr>
        <a:xfrm>
          <a:off x="0" y="0"/>
          <a:ext cx="0" cy="0"/>
          <a:chOff x="0" y="0"/>
          <a:chExt cx="0" cy="0"/>
        </a:xfrm>
      </p:grpSpPr>
      <p:sp>
        <p:nvSpPr>
          <p:cNvPr id="6" name="Oval 5">
            <a:extLst>
              <a:ext uri="{FF2B5EF4-FFF2-40B4-BE49-F238E27FC236}">
                <a16:creationId xmlns:a16="http://schemas.microsoft.com/office/drawing/2014/main" id="{C64E2550-18F5-A293-BACF-28DA32FFF400}"/>
              </a:ext>
            </a:extLst>
          </p:cNvPr>
          <p:cNvSpPr/>
          <p:nvPr userDrawn="1"/>
        </p:nvSpPr>
        <p:spPr>
          <a:xfrm>
            <a:off x="10636627" y="1372338"/>
            <a:ext cx="2065144" cy="2064855"/>
          </a:xfrm>
          <a:prstGeom prst="ellipse">
            <a:avLst/>
          </a:prstGeom>
          <a:solidFill>
            <a:srgbClr val="134B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Google Shape;455;p56">
            <a:extLst>
              <a:ext uri="{FF2B5EF4-FFF2-40B4-BE49-F238E27FC236}">
                <a16:creationId xmlns:a16="http://schemas.microsoft.com/office/drawing/2014/main" id="{7080931B-1665-14B9-7A4C-146AE5E7EB9D}"/>
              </a:ext>
            </a:extLst>
          </p:cNvPr>
          <p:cNvSpPr>
            <a:spLocks/>
          </p:cNvSpPr>
          <p:nvPr userDrawn="1"/>
        </p:nvSpPr>
        <p:spPr>
          <a:xfrm>
            <a:off x="7954" y="3358164"/>
            <a:ext cx="12184046" cy="1339576"/>
          </a:xfrm>
          <a:custGeom>
            <a:avLst/>
            <a:gdLst/>
            <a:ahLst/>
            <a:cxnLst/>
            <a:rect l="l" t="t" r="r" b="b"/>
            <a:pathLst>
              <a:path w="12192000" h="1348058" extrusionOk="0">
                <a:moveTo>
                  <a:pt x="12192000" y="0"/>
                </a:moveTo>
                <a:lnTo>
                  <a:pt x="10837333" y="0"/>
                </a:lnTo>
                <a:cubicBezTo>
                  <a:pt x="10463295" y="0"/>
                  <a:pt x="10160000" y="301773"/>
                  <a:pt x="10160000" y="674029"/>
                </a:cubicBezTo>
                <a:lnTo>
                  <a:pt x="10160000" y="674029"/>
                </a:lnTo>
                <a:cubicBezTo>
                  <a:pt x="10160000" y="1046281"/>
                  <a:pt x="9856705" y="1348059"/>
                  <a:pt x="9482667" y="1348059"/>
                </a:cubicBezTo>
                <a:lnTo>
                  <a:pt x="9482667" y="1348059"/>
                </a:lnTo>
                <a:cubicBezTo>
                  <a:pt x="9108581" y="1348059"/>
                  <a:pt x="8805333" y="1046281"/>
                  <a:pt x="8805333" y="674029"/>
                </a:cubicBezTo>
                <a:lnTo>
                  <a:pt x="8805333" y="674029"/>
                </a:lnTo>
                <a:cubicBezTo>
                  <a:pt x="8805333" y="301773"/>
                  <a:pt x="8502086" y="0"/>
                  <a:pt x="8128000" y="0"/>
                </a:cubicBezTo>
                <a:lnTo>
                  <a:pt x="8128000" y="0"/>
                </a:lnTo>
                <a:cubicBezTo>
                  <a:pt x="7753915" y="0"/>
                  <a:pt x="7450667" y="301773"/>
                  <a:pt x="7450667" y="674029"/>
                </a:cubicBezTo>
                <a:lnTo>
                  <a:pt x="7450667" y="674029"/>
                </a:lnTo>
                <a:cubicBezTo>
                  <a:pt x="7450667" y="1046281"/>
                  <a:pt x="7147419" y="1348059"/>
                  <a:pt x="6773334" y="1348059"/>
                </a:cubicBezTo>
                <a:lnTo>
                  <a:pt x="6773334" y="1348059"/>
                </a:lnTo>
                <a:cubicBezTo>
                  <a:pt x="6399248" y="1348059"/>
                  <a:pt x="6096000" y="1046281"/>
                  <a:pt x="6096000" y="674029"/>
                </a:cubicBezTo>
                <a:lnTo>
                  <a:pt x="6096000" y="674029"/>
                </a:lnTo>
                <a:cubicBezTo>
                  <a:pt x="6096000" y="301773"/>
                  <a:pt x="5792753" y="0"/>
                  <a:pt x="5418667" y="0"/>
                </a:cubicBezTo>
                <a:lnTo>
                  <a:pt x="5418667" y="0"/>
                </a:lnTo>
                <a:cubicBezTo>
                  <a:pt x="5044581" y="0"/>
                  <a:pt x="4741334" y="301773"/>
                  <a:pt x="4741334" y="674029"/>
                </a:cubicBezTo>
                <a:lnTo>
                  <a:pt x="4741334" y="674029"/>
                </a:lnTo>
                <a:cubicBezTo>
                  <a:pt x="4741334" y="1046281"/>
                  <a:pt x="4438076" y="1348059"/>
                  <a:pt x="4064000" y="1348059"/>
                </a:cubicBezTo>
                <a:lnTo>
                  <a:pt x="4064000" y="1348059"/>
                </a:lnTo>
                <a:cubicBezTo>
                  <a:pt x="3689924" y="1348059"/>
                  <a:pt x="3386667" y="1046281"/>
                  <a:pt x="3386667" y="674029"/>
                </a:cubicBezTo>
                <a:lnTo>
                  <a:pt x="3386667" y="674029"/>
                </a:lnTo>
                <a:cubicBezTo>
                  <a:pt x="3386667" y="301773"/>
                  <a:pt x="3083410" y="0"/>
                  <a:pt x="2709333" y="0"/>
                </a:cubicBezTo>
                <a:lnTo>
                  <a:pt x="2709333" y="0"/>
                </a:lnTo>
                <a:cubicBezTo>
                  <a:pt x="2335257" y="0"/>
                  <a:pt x="2032000" y="301773"/>
                  <a:pt x="2032000" y="674029"/>
                </a:cubicBezTo>
                <a:lnTo>
                  <a:pt x="2032000" y="674029"/>
                </a:lnTo>
                <a:cubicBezTo>
                  <a:pt x="2032000" y="1046281"/>
                  <a:pt x="1728743" y="1348059"/>
                  <a:pt x="1354667" y="1348059"/>
                </a:cubicBezTo>
                <a:lnTo>
                  <a:pt x="0" y="1348059"/>
                </a:lnTo>
              </a:path>
            </a:pathLst>
          </a:custGeom>
          <a:noFill/>
          <a:ln w="317500" cap="flat" cmpd="sng">
            <a:solidFill>
              <a:srgbClr val="A9A9A9"/>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cumin Pro" panose="020B0504020202020204"/>
              <a:ea typeface="Calibri"/>
              <a:cs typeface="Calibri"/>
              <a:sym typeface="Calibri"/>
            </a:endParaRPr>
          </a:p>
        </p:txBody>
      </p:sp>
      <p:sp>
        <p:nvSpPr>
          <p:cNvPr id="8" name="Google Shape;456;p56">
            <a:extLst>
              <a:ext uri="{FF2B5EF4-FFF2-40B4-BE49-F238E27FC236}">
                <a16:creationId xmlns:a16="http://schemas.microsoft.com/office/drawing/2014/main" id="{545E63CB-17FD-6E48-7B1B-72194357A2FB}"/>
              </a:ext>
            </a:extLst>
          </p:cNvPr>
          <p:cNvSpPr/>
          <p:nvPr userDrawn="1"/>
        </p:nvSpPr>
        <p:spPr>
          <a:xfrm>
            <a:off x="7954" y="3364381"/>
            <a:ext cx="12184046" cy="1346191"/>
          </a:xfrm>
          <a:custGeom>
            <a:avLst/>
            <a:gdLst/>
            <a:ahLst/>
            <a:cxnLst/>
            <a:rect l="l" t="t" r="r" b="b"/>
            <a:pathLst>
              <a:path w="12192000" h="1348058" extrusionOk="0">
                <a:moveTo>
                  <a:pt x="12192000" y="0"/>
                </a:moveTo>
                <a:lnTo>
                  <a:pt x="10837333" y="0"/>
                </a:lnTo>
                <a:cubicBezTo>
                  <a:pt x="10463295" y="0"/>
                  <a:pt x="10160000" y="301773"/>
                  <a:pt x="10160000" y="674029"/>
                </a:cubicBezTo>
                <a:lnTo>
                  <a:pt x="10160000" y="674029"/>
                </a:lnTo>
                <a:cubicBezTo>
                  <a:pt x="10160000" y="1046281"/>
                  <a:pt x="9856705" y="1348059"/>
                  <a:pt x="9482667" y="1348059"/>
                </a:cubicBezTo>
                <a:lnTo>
                  <a:pt x="9482667" y="1348059"/>
                </a:lnTo>
                <a:cubicBezTo>
                  <a:pt x="9108581" y="1348059"/>
                  <a:pt x="8805333" y="1046281"/>
                  <a:pt x="8805333" y="674029"/>
                </a:cubicBezTo>
                <a:lnTo>
                  <a:pt x="8805333" y="674029"/>
                </a:lnTo>
                <a:cubicBezTo>
                  <a:pt x="8805333" y="301773"/>
                  <a:pt x="8502086" y="0"/>
                  <a:pt x="8128000" y="0"/>
                </a:cubicBezTo>
                <a:lnTo>
                  <a:pt x="8128000" y="0"/>
                </a:lnTo>
                <a:cubicBezTo>
                  <a:pt x="7753915" y="0"/>
                  <a:pt x="7450667" y="301773"/>
                  <a:pt x="7450667" y="674029"/>
                </a:cubicBezTo>
                <a:lnTo>
                  <a:pt x="7450667" y="674029"/>
                </a:lnTo>
                <a:cubicBezTo>
                  <a:pt x="7450667" y="1046281"/>
                  <a:pt x="7147419" y="1348059"/>
                  <a:pt x="6773334" y="1348059"/>
                </a:cubicBezTo>
                <a:lnTo>
                  <a:pt x="6773334" y="1348059"/>
                </a:lnTo>
                <a:cubicBezTo>
                  <a:pt x="6399248" y="1348059"/>
                  <a:pt x="6096000" y="1046281"/>
                  <a:pt x="6096000" y="674029"/>
                </a:cubicBezTo>
                <a:lnTo>
                  <a:pt x="6096000" y="674029"/>
                </a:lnTo>
                <a:cubicBezTo>
                  <a:pt x="6096000" y="301773"/>
                  <a:pt x="5792753" y="0"/>
                  <a:pt x="5418667" y="0"/>
                </a:cubicBezTo>
                <a:lnTo>
                  <a:pt x="5418667" y="0"/>
                </a:lnTo>
                <a:cubicBezTo>
                  <a:pt x="5044581" y="0"/>
                  <a:pt x="4741334" y="301773"/>
                  <a:pt x="4741334" y="674029"/>
                </a:cubicBezTo>
                <a:lnTo>
                  <a:pt x="4741334" y="674029"/>
                </a:lnTo>
                <a:cubicBezTo>
                  <a:pt x="4741334" y="1046281"/>
                  <a:pt x="4438076" y="1348059"/>
                  <a:pt x="4064000" y="1348059"/>
                </a:cubicBezTo>
                <a:lnTo>
                  <a:pt x="4064000" y="1348059"/>
                </a:lnTo>
                <a:cubicBezTo>
                  <a:pt x="3689924" y="1348059"/>
                  <a:pt x="3386667" y="1046281"/>
                  <a:pt x="3386667" y="674029"/>
                </a:cubicBezTo>
                <a:lnTo>
                  <a:pt x="3386667" y="674029"/>
                </a:lnTo>
                <a:cubicBezTo>
                  <a:pt x="3386667" y="301773"/>
                  <a:pt x="3083410" y="0"/>
                  <a:pt x="2709333" y="0"/>
                </a:cubicBezTo>
                <a:lnTo>
                  <a:pt x="2709333" y="0"/>
                </a:lnTo>
                <a:cubicBezTo>
                  <a:pt x="2335257" y="0"/>
                  <a:pt x="2032000" y="301773"/>
                  <a:pt x="2032000" y="674029"/>
                </a:cubicBezTo>
                <a:lnTo>
                  <a:pt x="2032000" y="674029"/>
                </a:lnTo>
                <a:cubicBezTo>
                  <a:pt x="2032000" y="1046281"/>
                  <a:pt x="1728743" y="1348059"/>
                  <a:pt x="1354667" y="1348059"/>
                </a:cubicBezTo>
                <a:lnTo>
                  <a:pt x="0" y="1348059"/>
                </a:lnTo>
              </a:path>
            </a:pathLst>
          </a:custGeom>
          <a:noFill/>
          <a:ln w="19050" cap="flat" cmpd="sng">
            <a:solidFill>
              <a:schemeClr val="lt1"/>
            </a:solidFill>
            <a:prstDash val="dash"/>
            <a:miter lim="8000"/>
            <a:headEnd type="none" w="sm" len="sm"/>
            <a:tailEnd type="none" w="sm" len="sm"/>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cumin Pro" panose="020B0504020202020204"/>
              <a:ea typeface="Calibri"/>
              <a:cs typeface="Calibri"/>
              <a:sym typeface="Calibri"/>
            </a:endParaRPr>
          </a:p>
        </p:txBody>
      </p:sp>
      <p:grpSp>
        <p:nvGrpSpPr>
          <p:cNvPr id="9" name="Group 8">
            <a:extLst>
              <a:ext uri="{FF2B5EF4-FFF2-40B4-BE49-F238E27FC236}">
                <a16:creationId xmlns:a16="http://schemas.microsoft.com/office/drawing/2014/main" id="{A74C404D-5E20-933B-C059-8DDA5796ED9D}"/>
              </a:ext>
            </a:extLst>
          </p:cNvPr>
          <p:cNvGrpSpPr/>
          <p:nvPr userDrawn="1"/>
        </p:nvGrpSpPr>
        <p:grpSpPr>
          <a:xfrm>
            <a:off x="3158712" y="5057002"/>
            <a:ext cx="1780755" cy="1394220"/>
            <a:chOff x="3720847" y="5224299"/>
            <a:chExt cx="1667189" cy="1320248"/>
          </a:xfrm>
        </p:grpSpPr>
        <p:sp>
          <p:nvSpPr>
            <p:cNvPr id="10" name="Google Shape;458;p56">
              <a:extLst>
                <a:ext uri="{FF2B5EF4-FFF2-40B4-BE49-F238E27FC236}">
                  <a16:creationId xmlns:a16="http://schemas.microsoft.com/office/drawing/2014/main" id="{66978B59-8E20-C303-642E-57C8FD13E4EF}"/>
                </a:ext>
              </a:extLst>
            </p:cNvPr>
            <p:cNvSpPr/>
            <p:nvPr/>
          </p:nvSpPr>
          <p:spPr>
            <a:xfrm rot="18900000">
              <a:off x="4223862" y="5224299"/>
              <a:ext cx="661161" cy="661161"/>
            </a:xfrm>
            <a:prstGeom prst="teardrop">
              <a:avLst>
                <a:gd name="adj" fmla="val 100000"/>
              </a:avLst>
            </a:prstGeom>
            <a:solidFill>
              <a:srgbClr val="134B8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1" i="0" u="none" strike="noStrike" kern="1200" cap="none" spc="0" normalizeH="0" baseline="0" noProof="0">
                <a:ln>
                  <a:noFill/>
                </a:ln>
                <a:solidFill>
                  <a:prstClr val="black"/>
                </a:solidFill>
                <a:effectLst/>
                <a:uLnTx/>
                <a:uFillTx/>
                <a:latin typeface="Acumin Pro" panose="020B0504020202020204"/>
                <a:ea typeface="Raleway"/>
                <a:cs typeface="Raleway"/>
                <a:sym typeface="Raleway"/>
              </a:endParaRPr>
            </a:p>
          </p:txBody>
        </p:sp>
        <p:sp>
          <p:nvSpPr>
            <p:cNvPr id="11" name="Google Shape;475;p56">
              <a:extLst>
                <a:ext uri="{FF2B5EF4-FFF2-40B4-BE49-F238E27FC236}">
                  <a16:creationId xmlns:a16="http://schemas.microsoft.com/office/drawing/2014/main" id="{9CC5B22A-48E1-A50F-95AC-C0CF772DF792}"/>
                </a:ext>
              </a:extLst>
            </p:cNvPr>
            <p:cNvSpPr txBox="1"/>
            <p:nvPr/>
          </p:nvSpPr>
          <p:spPr>
            <a:xfrm>
              <a:off x="3720847" y="6011147"/>
              <a:ext cx="1667189" cy="533400"/>
            </a:xfrm>
            <a:prstGeom prst="rect">
              <a:avLst/>
            </a:prstGeom>
            <a:noFill/>
            <a:ln>
              <a:noFill/>
            </a:ln>
          </p:spPr>
          <p:txBody>
            <a:bodyPr spcFirstLastPara="1" wrap="square" lIns="0" tIns="0" rIns="0" bIns="0" anchor="ctr" anchorCtr="0">
              <a:noAutofit/>
            </a:bodyPr>
            <a:lstStyle/>
            <a:p>
              <a:pPr marR="0" lvl="0" indent="0" algn="ctr" fontAlgn="auto">
                <a:lnSpc>
                  <a:spcPct val="100000"/>
                </a:lnSpc>
                <a:spcBef>
                  <a:spcPts val="0"/>
                </a:spcBef>
                <a:spcAft>
                  <a:spcPts val="0"/>
                </a:spcAft>
                <a:buClrTx/>
                <a:buSzTx/>
                <a:buFontTx/>
                <a:buNone/>
                <a:tabLst/>
                <a:defRPr/>
              </a:pPr>
              <a:r>
                <a:rPr lang="en" b="1">
                  <a:solidFill>
                    <a:prstClr val="black"/>
                  </a:solidFill>
                  <a:latin typeface="+mj-lt"/>
                  <a:sym typeface="Raleway"/>
                </a:rPr>
                <a:t>DCS opens a case </a:t>
              </a:r>
            </a:p>
            <a:p>
              <a:pPr marR="0" lvl="0" indent="0" algn="ctr" fontAlgn="auto">
                <a:lnSpc>
                  <a:spcPct val="100000"/>
                </a:lnSpc>
                <a:spcBef>
                  <a:spcPts val="0"/>
                </a:spcBef>
                <a:spcAft>
                  <a:spcPts val="0"/>
                </a:spcAft>
                <a:buClrTx/>
                <a:buSzTx/>
                <a:buFontTx/>
                <a:buNone/>
                <a:tabLst/>
                <a:defRPr/>
              </a:pPr>
              <a:r>
                <a:rPr lang="en" b="1">
                  <a:solidFill>
                    <a:prstClr val="black"/>
                  </a:solidFill>
                  <a:latin typeface="+mj-lt"/>
                  <a:sym typeface="Raleway"/>
                </a:rPr>
                <a:t>if needed</a:t>
              </a:r>
              <a:endParaRPr lang="en-US" b="1">
                <a:solidFill>
                  <a:prstClr val="black"/>
                </a:solidFill>
                <a:latin typeface="+mj-lt"/>
              </a:endParaRPr>
            </a:p>
          </p:txBody>
        </p:sp>
      </p:grpSp>
      <p:grpSp>
        <p:nvGrpSpPr>
          <p:cNvPr id="12" name="Group 11">
            <a:extLst>
              <a:ext uri="{FF2B5EF4-FFF2-40B4-BE49-F238E27FC236}">
                <a16:creationId xmlns:a16="http://schemas.microsoft.com/office/drawing/2014/main" id="{347DCACA-986E-8F13-6C94-2D851A1790BD}"/>
              </a:ext>
            </a:extLst>
          </p:cNvPr>
          <p:cNvGrpSpPr/>
          <p:nvPr userDrawn="1"/>
        </p:nvGrpSpPr>
        <p:grpSpPr>
          <a:xfrm>
            <a:off x="5857571" y="5095604"/>
            <a:ext cx="1809626" cy="1412362"/>
            <a:chOff x="6207750" y="5224299"/>
            <a:chExt cx="1694219" cy="1337428"/>
          </a:xfrm>
        </p:grpSpPr>
        <p:sp>
          <p:nvSpPr>
            <p:cNvPr id="13" name="Google Shape;458;p56">
              <a:extLst>
                <a:ext uri="{FF2B5EF4-FFF2-40B4-BE49-F238E27FC236}">
                  <a16:creationId xmlns:a16="http://schemas.microsoft.com/office/drawing/2014/main" id="{A3198D0D-759D-477C-8360-0A9ABA0B39A4}"/>
                </a:ext>
              </a:extLst>
            </p:cNvPr>
            <p:cNvSpPr/>
            <p:nvPr/>
          </p:nvSpPr>
          <p:spPr>
            <a:xfrm rot="18900000">
              <a:off x="6749037" y="5224299"/>
              <a:ext cx="661161" cy="661161"/>
            </a:xfrm>
            <a:prstGeom prst="teardrop">
              <a:avLst>
                <a:gd name="adj" fmla="val 100000"/>
              </a:avLst>
            </a:prstGeom>
            <a:solidFill>
              <a:srgbClr val="FEC42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1" i="0" u="none" strike="noStrike" kern="1200" cap="none" spc="0" normalizeH="0" baseline="0" noProof="0">
                <a:ln>
                  <a:noFill/>
                </a:ln>
                <a:solidFill>
                  <a:prstClr val="black"/>
                </a:solidFill>
                <a:effectLst/>
                <a:uLnTx/>
                <a:uFillTx/>
                <a:latin typeface="Acumin Pro" panose="020B0504020202020204"/>
                <a:ea typeface="Raleway"/>
                <a:cs typeface="Raleway"/>
                <a:sym typeface="Raleway"/>
              </a:endParaRPr>
            </a:p>
          </p:txBody>
        </p:sp>
        <p:sp>
          <p:nvSpPr>
            <p:cNvPr id="14" name="Google Shape;475;p56">
              <a:extLst>
                <a:ext uri="{FF2B5EF4-FFF2-40B4-BE49-F238E27FC236}">
                  <a16:creationId xmlns:a16="http://schemas.microsoft.com/office/drawing/2014/main" id="{8655280E-9B8D-E79E-F4B7-9482ABCA05FA}"/>
                </a:ext>
              </a:extLst>
            </p:cNvPr>
            <p:cNvSpPr txBox="1"/>
            <p:nvPr/>
          </p:nvSpPr>
          <p:spPr>
            <a:xfrm>
              <a:off x="6207750" y="6024762"/>
              <a:ext cx="1694219" cy="536965"/>
            </a:xfrm>
            <a:prstGeom prst="rect">
              <a:avLst/>
            </a:prstGeom>
            <a:noFill/>
            <a:ln>
              <a:noFill/>
            </a:ln>
          </p:spPr>
          <p:txBody>
            <a:bodyPr spcFirstLastPara="1" wrap="square" lIns="0" tIns="0" rIns="0" bIns="0" anchor="ctr" anchorCtr="0">
              <a:noAutofit/>
            </a:bodyPr>
            <a:lstStyle/>
            <a:p>
              <a:pPr algn="ctr">
                <a:defRPr/>
              </a:pPr>
              <a:r>
                <a:rPr lang="en" b="1">
                  <a:solidFill>
                    <a:prstClr val="black"/>
                  </a:solidFill>
                  <a:latin typeface="+mj-lt"/>
                  <a:sym typeface="Raleway"/>
                </a:rPr>
                <a:t>DCS connects child and family with services</a:t>
              </a:r>
              <a:endParaRPr lang="en-US" b="1">
                <a:solidFill>
                  <a:prstClr val="black"/>
                </a:solidFill>
                <a:latin typeface="+mj-lt"/>
              </a:endParaRPr>
            </a:p>
          </p:txBody>
        </p:sp>
      </p:grpSp>
      <p:grpSp>
        <p:nvGrpSpPr>
          <p:cNvPr id="15" name="Group 14">
            <a:extLst>
              <a:ext uri="{FF2B5EF4-FFF2-40B4-BE49-F238E27FC236}">
                <a16:creationId xmlns:a16="http://schemas.microsoft.com/office/drawing/2014/main" id="{F9E8741A-7D11-DB31-3D84-56865E387927}"/>
              </a:ext>
            </a:extLst>
          </p:cNvPr>
          <p:cNvGrpSpPr/>
          <p:nvPr userDrawn="1"/>
        </p:nvGrpSpPr>
        <p:grpSpPr>
          <a:xfrm>
            <a:off x="8101922" y="5042624"/>
            <a:ext cx="3013046" cy="1408598"/>
            <a:chOff x="8353567" y="5224299"/>
            <a:chExt cx="2820892" cy="1333863"/>
          </a:xfrm>
        </p:grpSpPr>
        <p:sp>
          <p:nvSpPr>
            <p:cNvPr id="16" name="Google Shape;458;p56">
              <a:extLst>
                <a:ext uri="{FF2B5EF4-FFF2-40B4-BE49-F238E27FC236}">
                  <a16:creationId xmlns:a16="http://schemas.microsoft.com/office/drawing/2014/main" id="{AB09DF67-46EF-A914-2242-B4C556588469}"/>
                </a:ext>
              </a:extLst>
            </p:cNvPr>
            <p:cNvSpPr/>
            <p:nvPr/>
          </p:nvSpPr>
          <p:spPr>
            <a:xfrm rot="18900000">
              <a:off x="9406512" y="5224299"/>
              <a:ext cx="661161" cy="661161"/>
            </a:xfrm>
            <a:prstGeom prst="teardrop">
              <a:avLst>
                <a:gd name="adj" fmla="val 100000"/>
              </a:avLst>
            </a:prstGeom>
            <a:solidFill>
              <a:srgbClr val="00B0F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1" i="0" u="none" strike="noStrike" kern="1200" cap="none" spc="0" normalizeH="0" baseline="0" noProof="0">
                <a:ln>
                  <a:noFill/>
                </a:ln>
                <a:solidFill>
                  <a:prstClr val="black"/>
                </a:solidFill>
                <a:effectLst/>
                <a:uLnTx/>
                <a:uFillTx/>
                <a:latin typeface="Acumin Pro" panose="020B0504020202020204"/>
                <a:ea typeface="Raleway"/>
                <a:cs typeface="Raleway"/>
                <a:sym typeface="Raleway"/>
              </a:endParaRPr>
            </a:p>
          </p:txBody>
        </p:sp>
        <p:sp>
          <p:nvSpPr>
            <p:cNvPr id="17" name="Google Shape;475;p56">
              <a:extLst>
                <a:ext uri="{FF2B5EF4-FFF2-40B4-BE49-F238E27FC236}">
                  <a16:creationId xmlns:a16="http://schemas.microsoft.com/office/drawing/2014/main" id="{DD09A746-5629-87B3-C009-111AFAD64986}"/>
                </a:ext>
              </a:extLst>
            </p:cNvPr>
            <p:cNvSpPr txBox="1"/>
            <p:nvPr/>
          </p:nvSpPr>
          <p:spPr>
            <a:xfrm>
              <a:off x="8353567" y="6024762"/>
              <a:ext cx="2820892" cy="533400"/>
            </a:xfrm>
            <a:prstGeom prst="rect">
              <a:avLst/>
            </a:prstGeom>
            <a:noFill/>
            <a:ln>
              <a:noFill/>
            </a:ln>
          </p:spPr>
          <p:txBody>
            <a:bodyPr spcFirstLastPara="1" wrap="square" lIns="0" tIns="0" rIns="0" bIns="0" anchor="ctr" anchorCtr="0">
              <a:noAutofit/>
            </a:bodyPr>
            <a:lstStyle/>
            <a:p>
              <a:pPr marR="0" lvl="0" indent="0" algn="ctr" fontAlgn="auto">
                <a:lnSpc>
                  <a:spcPct val="100000"/>
                </a:lnSpc>
                <a:spcBef>
                  <a:spcPts val="0"/>
                </a:spcBef>
                <a:spcAft>
                  <a:spcPts val="0"/>
                </a:spcAft>
                <a:buClrTx/>
                <a:buSzTx/>
                <a:buFontTx/>
                <a:buNone/>
                <a:tabLst/>
                <a:defRPr/>
              </a:pPr>
              <a:r>
                <a:rPr lang="en" b="1">
                  <a:solidFill>
                    <a:prstClr val="black"/>
                  </a:solidFill>
                  <a:latin typeface="+mj-lt"/>
                  <a:sym typeface="Raleway"/>
                </a:rPr>
                <a:t>The child is reunited, adopted or finds permanency through another option</a:t>
              </a:r>
              <a:endParaRPr lang="en" b="1">
                <a:solidFill>
                  <a:prstClr val="black"/>
                </a:solidFill>
                <a:latin typeface="+mj-lt"/>
              </a:endParaRPr>
            </a:p>
          </p:txBody>
        </p:sp>
      </p:grpSp>
      <p:sp>
        <p:nvSpPr>
          <p:cNvPr id="18" name="Google Shape;475;p56">
            <a:extLst>
              <a:ext uri="{FF2B5EF4-FFF2-40B4-BE49-F238E27FC236}">
                <a16:creationId xmlns:a16="http://schemas.microsoft.com/office/drawing/2014/main" id="{F8891CF5-BBB8-6EB3-21A3-F056EEE698E5}"/>
              </a:ext>
            </a:extLst>
          </p:cNvPr>
          <p:cNvSpPr txBox="1"/>
          <p:nvPr userDrawn="1"/>
        </p:nvSpPr>
        <p:spPr>
          <a:xfrm>
            <a:off x="10918540" y="1998488"/>
            <a:ext cx="1101939" cy="812553"/>
          </a:xfrm>
          <a:prstGeom prst="rect">
            <a:avLst/>
          </a:prstGeom>
          <a:noFill/>
          <a:ln>
            <a:noFill/>
          </a:ln>
        </p:spPr>
        <p:txBody>
          <a:bodyPr spcFirstLastPara="1" wrap="square" lIns="0" tIns="0" rIns="0" bIns="0" anchor="ctr" anchorCtr="0">
            <a:noAutofit/>
          </a:bodyPr>
          <a:lstStyle/>
          <a:p>
            <a:pPr algn="r">
              <a:defRPr/>
            </a:pPr>
            <a:r>
              <a:rPr lang="en-US" sz="2000" b="1">
                <a:solidFill>
                  <a:schemeClr val="bg1"/>
                </a:solidFill>
                <a:latin typeface="+mj-lt"/>
              </a:rPr>
              <a:t>The case </a:t>
            </a:r>
          </a:p>
          <a:p>
            <a:pPr algn="r">
              <a:defRPr/>
            </a:pPr>
            <a:r>
              <a:rPr lang="en-US" sz="2000" b="1">
                <a:solidFill>
                  <a:schemeClr val="bg1"/>
                </a:solidFill>
                <a:latin typeface="+mj-lt"/>
              </a:rPr>
              <a:t>is now closed</a:t>
            </a:r>
          </a:p>
        </p:txBody>
      </p:sp>
      <p:sp>
        <p:nvSpPr>
          <p:cNvPr id="19" name="Title 1">
            <a:extLst>
              <a:ext uri="{FF2B5EF4-FFF2-40B4-BE49-F238E27FC236}">
                <a16:creationId xmlns:a16="http://schemas.microsoft.com/office/drawing/2014/main" id="{669E15B9-FFBA-F34A-CB4C-5DBAD0E0B1A1}"/>
              </a:ext>
            </a:extLst>
          </p:cNvPr>
          <p:cNvSpPr txBox="1">
            <a:spLocks/>
          </p:cNvSpPr>
          <p:nvPr userDrawn="1"/>
        </p:nvSpPr>
        <p:spPr>
          <a:xfrm>
            <a:off x="567322" y="327432"/>
            <a:ext cx="8564328" cy="592762"/>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004990"/>
                </a:solidFill>
                <a:effectLst/>
                <a:uLnTx/>
                <a:uFillTx/>
                <a:latin typeface="Calibri" panose="020F0502020204030204" pitchFamily="34" charset="0"/>
                <a:ea typeface="+mn-ea"/>
                <a:cs typeface="Calibri" panose="020F0502020204030204" pitchFamily="34" charset="0"/>
              </a:rPr>
              <a:t>Life of a DCS case</a:t>
            </a:r>
            <a:endPar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lt"/>
              <a:cs typeface="Calibri" panose="020F0502020204030204" pitchFamily="34" charset="0"/>
            </a:endParaRPr>
          </a:p>
        </p:txBody>
      </p:sp>
      <p:sp>
        <p:nvSpPr>
          <p:cNvPr id="20" name="Google Shape;475;p56">
            <a:extLst>
              <a:ext uri="{FF2B5EF4-FFF2-40B4-BE49-F238E27FC236}">
                <a16:creationId xmlns:a16="http://schemas.microsoft.com/office/drawing/2014/main" id="{7197C89F-5812-CE06-7F0C-7722BA4F5CDD}"/>
              </a:ext>
            </a:extLst>
          </p:cNvPr>
          <p:cNvSpPr txBox="1"/>
          <p:nvPr userDrawn="1"/>
        </p:nvSpPr>
        <p:spPr>
          <a:xfrm>
            <a:off x="243300" y="2848264"/>
            <a:ext cx="1819154" cy="394086"/>
          </a:xfrm>
          <a:prstGeom prst="rect">
            <a:avLst/>
          </a:prstGeom>
          <a:solidFill>
            <a:schemeClr val="bg1"/>
          </a:solidFill>
          <a:ln w="19050">
            <a:solidFill>
              <a:srgbClr val="134B8E"/>
            </a:solidFill>
            <a:prstDash val="dash"/>
          </a:ln>
        </p:spPr>
        <p:txBody>
          <a:bodyPr spcFirstLastPara="1" wrap="square" lIns="0" tIns="0" rIns="0" bIns="0" anchor="ctr" anchorCtr="0">
            <a:noAutofit/>
          </a:bodyPr>
          <a:lstStyle/>
          <a:p>
            <a:pPr marR="0" lvl="0" indent="0" algn="ctr" fontAlgn="auto">
              <a:lnSpc>
                <a:spcPct val="100000"/>
              </a:lnSpc>
              <a:spcBef>
                <a:spcPts val="0"/>
              </a:spcBef>
              <a:spcAft>
                <a:spcPts val="0"/>
              </a:spcAft>
              <a:buClrTx/>
              <a:buSzTx/>
              <a:buFontTx/>
              <a:buNone/>
              <a:tabLst/>
              <a:defRPr/>
            </a:pPr>
            <a:r>
              <a:rPr lang="en-US" sz="1400" b="1">
                <a:solidFill>
                  <a:prstClr val="black"/>
                </a:solidFill>
                <a:latin typeface="+mj-lt"/>
                <a:sym typeface="Raleway"/>
              </a:rPr>
              <a:t>Screen-In/Screen-Out</a:t>
            </a:r>
            <a:endParaRPr lang="en-US" sz="1400" b="1">
              <a:solidFill>
                <a:prstClr val="black"/>
              </a:solidFill>
              <a:latin typeface="+mj-lt"/>
            </a:endParaRPr>
          </a:p>
        </p:txBody>
      </p:sp>
      <p:grpSp>
        <p:nvGrpSpPr>
          <p:cNvPr id="21" name="Group 20">
            <a:extLst>
              <a:ext uri="{FF2B5EF4-FFF2-40B4-BE49-F238E27FC236}">
                <a16:creationId xmlns:a16="http://schemas.microsoft.com/office/drawing/2014/main" id="{F4F737BC-8A40-41E9-F738-1C2E54386C0C}"/>
              </a:ext>
            </a:extLst>
          </p:cNvPr>
          <p:cNvGrpSpPr/>
          <p:nvPr userDrawn="1"/>
        </p:nvGrpSpPr>
        <p:grpSpPr>
          <a:xfrm>
            <a:off x="2028033" y="1326093"/>
            <a:ext cx="1374027" cy="1678465"/>
            <a:chOff x="2624842" y="1554501"/>
            <a:chExt cx="1286400" cy="1589412"/>
          </a:xfrm>
        </p:grpSpPr>
        <p:sp>
          <p:nvSpPr>
            <p:cNvPr id="22" name="Google Shape;458;p56">
              <a:extLst>
                <a:ext uri="{FF2B5EF4-FFF2-40B4-BE49-F238E27FC236}">
                  <a16:creationId xmlns:a16="http://schemas.microsoft.com/office/drawing/2014/main" id="{D97877C1-4D93-862B-93C3-69E13550EB3F}"/>
                </a:ext>
              </a:extLst>
            </p:cNvPr>
            <p:cNvSpPr/>
            <p:nvPr/>
          </p:nvSpPr>
          <p:spPr>
            <a:xfrm rot="8100000">
              <a:off x="2937462" y="2482752"/>
              <a:ext cx="661161" cy="661161"/>
            </a:xfrm>
            <a:prstGeom prst="teardrop">
              <a:avLst>
                <a:gd name="adj" fmla="val 100000"/>
              </a:avLst>
            </a:prstGeom>
            <a:solidFill>
              <a:srgbClr val="FFC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1" i="0" u="none" strike="noStrike" kern="1200" cap="none" spc="0" normalizeH="0" baseline="0" noProof="0">
                <a:ln>
                  <a:noFill/>
                </a:ln>
                <a:solidFill>
                  <a:prstClr val="black"/>
                </a:solidFill>
                <a:effectLst/>
                <a:uLnTx/>
                <a:uFillTx/>
                <a:latin typeface="Acumin Pro" panose="020B0504020202020204"/>
                <a:ea typeface="Raleway"/>
                <a:cs typeface="Raleway"/>
                <a:sym typeface="Raleway"/>
              </a:endParaRPr>
            </a:p>
          </p:txBody>
        </p:sp>
        <p:sp>
          <p:nvSpPr>
            <p:cNvPr id="23" name="Google Shape;475;p56">
              <a:extLst>
                <a:ext uri="{FF2B5EF4-FFF2-40B4-BE49-F238E27FC236}">
                  <a16:creationId xmlns:a16="http://schemas.microsoft.com/office/drawing/2014/main" id="{40DE7346-8819-66F3-3198-0F4A27813FF6}"/>
                </a:ext>
              </a:extLst>
            </p:cNvPr>
            <p:cNvSpPr txBox="1"/>
            <p:nvPr/>
          </p:nvSpPr>
          <p:spPr>
            <a:xfrm>
              <a:off x="2624842" y="1554501"/>
              <a:ext cx="1286400" cy="769441"/>
            </a:xfrm>
            <a:prstGeom prst="rect">
              <a:avLst/>
            </a:prstGeom>
            <a:noFill/>
            <a:ln>
              <a:noFill/>
            </a:ln>
          </p:spPr>
          <p:txBody>
            <a:bodyPr spcFirstLastPara="1" wrap="square" lIns="0" tIns="0" rIns="0" bIns="0" anchor="ctr" anchorCtr="0">
              <a:noAutofit/>
            </a:bodyPr>
            <a:lstStyle/>
            <a:p>
              <a:pPr algn="ctr">
                <a:defRPr/>
              </a:pPr>
              <a:r>
                <a:rPr lang="en-US" b="1">
                  <a:solidFill>
                    <a:prstClr val="black"/>
                  </a:solidFill>
                  <a:latin typeface="+mj-lt"/>
                  <a:sym typeface="Raleway"/>
                </a:rPr>
                <a:t>DCS visits the child to</a:t>
              </a:r>
              <a:r>
                <a:rPr lang="en-US" b="1">
                  <a:solidFill>
                    <a:prstClr val="black"/>
                  </a:solidFill>
                  <a:latin typeface="+mj-lt"/>
                </a:rPr>
                <a:t> investigate</a:t>
              </a:r>
            </a:p>
          </p:txBody>
        </p:sp>
      </p:grpSp>
      <p:grpSp>
        <p:nvGrpSpPr>
          <p:cNvPr id="24" name="Group 23">
            <a:extLst>
              <a:ext uri="{FF2B5EF4-FFF2-40B4-BE49-F238E27FC236}">
                <a16:creationId xmlns:a16="http://schemas.microsoft.com/office/drawing/2014/main" id="{37B04E2A-2D34-E168-E9CE-F48ED368A4D9}"/>
              </a:ext>
            </a:extLst>
          </p:cNvPr>
          <p:cNvGrpSpPr/>
          <p:nvPr userDrawn="1"/>
        </p:nvGrpSpPr>
        <p:grpSpPr>
          <a:xfrm>
            <a:off x="4153120" y="1352774"/>
            <a:ext cx="2515902" cy="1638919"/>
            <a:chOff x="4615491" y="1591949"/>
            <a:chExt cx="2355453" cy="1551964"/>
          </a:xfrm>
        </p:grpSpPr>
        <p:sp>
          <p:nvSpPr>
            <p:cNvPr id="25" name="Google Shape;458;p56">
              <a:extLst>
                <a:ext uri="{FF2B5EF4-FFF2-40B4-BE49-F238E27FC236}">
                  <a16:creationId xmlns:a16="http://schemas.microsoft.com/office/drawing/2014/main" id="{6F116CA1-A246-A0CD-8425-AA14CD6D8331}"/>
                </a:ext>
              </a:extLst>
            </p:cNvPr>
            <p:cNvSpPr/>
            <p:nvPr/>
          </p:nvSpPr>
          <p:spPr>
            <a:xfrm rot="8100000">
              <a:off x="5462636" y="2482752"/>
              <a:ext cx="661161" cy="661161"/>
            </a:xfrm>
            <a:prstGeom prst="teardrop">
              <a:avLst>
                <a:gd name="adj" fmla="val 100000"/>
              </a:avLst>
            </a:prstGeom>
            <a:solidFill>
              <a:srgbClr val="00B0F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1" i="0" u="none" strike="noStrike" kern="1200" cap="none" spc="0" normalizeH="0" baseline="0" noProof="0">
                <a:ln>
                  <a:noFill/>
                </a:ln>
                <a:solidFill>
                  <a:prstClr val="black"/>
                </a:solidFill>
                <a:effectLst/>
                <a:uLnTx/>
                <a:uFillTx/>
                <a:latin typeface="Acumin Pro" panose="020B0504020202020204"/>
                <a:ea typeface="Raleway"/>
                <a:cs typeface="Raleway"/>
                <a:sym typeface="Raleway"/>
              </a:endParaRPr>
            </a:p>
          </p:txBody>
        </p:sp>
        <p:sp>
          <p:nvSpPr>
            <p:cNvPr id="26" name="Google Shape;475;p56">
              <a:extLst>
                <a:ext uri="{FF2B5EF4-FFF2-40B4-BE49-F238E27FC236}">
                  <a16:creationId xmlns:a16="http://schemas.microsoft.com/office/drawing/2014/main" id="{6836A593-87AB-6DCC-446F-6678A0C70C93}"/>
                </a:ext>
              </a:extLst>
            </p:cNvPr>
            <p:cNvSpPr txBox="1"/>
            <p:nvPr/>
          </p:nvSpPr>
          <p:spPr>
            <a:xfrm>
              <a:off x="4615491" y="1591949"/>
              <a:ext cx="2355453" cy="769441"/>
            </a:xfrm>
            <a:prstGeom prst="rect">
              <a:avLst/>
            </a:prstGeom>
            <a:noFill/>
            <a:ln>
              <a:noFill/>
            </a:ln>
          </p:spPr>
          <p:txBody>
            <a:bodyPr spcFirstLastPara="1" wrap="square" lIns="0" tIns="0" rIns="0" bIns="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mj-lt"/>
                  <a:ea typeface="+mn-ea"/>
                  <a:cs typeface="+mn-cs"/>
                  <a:sym typeface="Raleway"/>
                </a:rPr>
                <a:t>Child stays in their home if safety is established or enters foster care</a:t>
              </a:r>
              <a:endParaRPr kumimoji="0" lang="en-US" sz="1800" b="1" i="0" u="none" strike="noStrike" kern="1200" cap="none" spc="0" normalizeH="0" baseline="0" noProof="0">
                <a:ln>
                  <a:noFill/>
                </a:ln>
                <a:solidFill>
                  <a:prstClr val="black"/>
                </a:solidFill>
                <a:effectLst/>
                <a:uLnTx/>
                <a:uFillTx/>
                <a:latin typeface="+mj-lt"/>
                <a:ea typeface="+mn-ea"/>
                <a:cs typeface="Calibri" panose="020F0502020204030204"/>
              </a:endParaRPr>
            </a:p>
          </p:txBody>
        </p:sp>
      </p:grpSp>
      <p:grpSp>
        <p:nvGrpSpPr>
          <p:cNvPr id="27" name="Group 26">
            <a:extLst>
              <a:ext uri="{FF2B5EF4-FFF2-40B4-BE49-F238E27FC236}">
                <a16:creationId xmlns:a16="http://schemas.microsoft.com/office/drawing/2014/main" id="{BB6095CA-08A6-30F1-AF33-2AC2758D2714}"/>
              </a:ext>
            </a:extLst>
          </p:cNvPr>
          <p:cNvGrpSpPr/>
          <p:nvPr userDrawn="1"/>
        </p:nvGrpSpPr>
        <p:grpSpPr>
          <a:xfrm>
            <a:off x="7476715" y="1352774"/>
            <a:ext cx="1532177" cy="1635334"/>
            <a:chOff x="7722817" y="1595343"/>
            <a:chExt cx="1434464" cy="1548570"/>
          </a:xfrm>
        </p:grpSpPr>
        <p:sp>
          <p:nvSpPr>
            <p:cNvPr id="28" name="Google Shape;458;p56">
              <a:extLst>
                <a:ext uri="{FF2B5EF4-FFF2-40B4-BE49-F238E27FC236}">
                  <a16:creationId xmlns:a16="http://schemas.microsoft.com/office/drawing/2014/main" id="{E7DE9D18-BA92-3D89-2DEB-6691E7137AEE}"/>
                </a:ext>
              </a:extLst>
            </p:cNvPr>
            <p:cNvSpPr/>
            <p:nvPr/>
          </p:nvSpPr>
          <p:spPr>
            <a:xfrm rot="8100000">
              <a:off x="8035437" y="2482752"/>
              <a:ext cx="661161" cy="661161"/>
            </a:xfrm>
            <a:prstGeom prst="teardrop">
              <a:avLst>
                <a:gd name="adj" fmla="val 100000"/>
              </a:avLst>
            </a:prstGeom>
            <a:solidFill>
              <a:srgbClr val="134B8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1" i="0" u="none" strike="noStrike" kern="1200" cap="none" spc="0" normalizeH="0" baseline="0" noProof="0">
                <a:ln>
                  <a:noFill/>
                </a:ln>
                <a:solidFill>
                  <a:prstClr val="black"/>
                </a:solidFill>
                <a:effectLst/>
                <a:uLnTx/>
                <a:uFillTx/>
                <a:latin typeface="Acumin Pro" panose="020B0504020202020204"/>
                <a:ea typeface="Raleway"/>
                <a:cs typeface="Raleway"/>
                <a:sym typeface="Raleway"/>
              </a:endParaRPr>
            </a:p>
          </p:txBody>
        </p:sp>
        <p:sp>
          <p:nvSpPr>
            <p:cNvPr id="29" name="Google Shape;475;p56">
              <a:extLst>
                <a:ext uri="{FF2B5EF4-FFF2-40B4-BE49-F238E27FC236}">
                  <a16:creationId xmlns:a16="http://schemas.microsoft.com/office/drawing/2014/main" id="{B1109F37-0A1F-FF65-6F90-9A27680D73B0}"/>
                </a:ext>
              </a:extLst>
            </p:cNvPr>
            <p:cNvSpPr txBox="1"/>
            <p:nvPr/>
          </p:nvSpPr>
          <p:spPr>
            <a:xfrm>
              <a:off x="7722817" y="1595343"/>
              <a:ext cx="1434464" cy="769441"/>
            </a:xfrm>
            <a:prstGeom prst="rect">
              <a:avLst/>
            </a:prstGeom>
            <a:noFill/>
            <a:ln>
              <a:noFill/>
            </a:ln>
          </p:spPr>
          <p:txBody>
            <a:bodyPr spcFirstLastPara="1" wrap="square" lIns="0" tIns="0" rIns="0" bIns="0" anchor="ctr" anchorCtr="0">
              <a:noAutofit/>
            </a:bodyPr>
            <a:lstStyle/>
            <a:p>
              <a:pPr algn="ctr">
                <a:defRPr/>
              </a:pPr>
              <a:r>
                <a:rPr lang="en-US" b="1">
                  <a:solidFill>
                    <a:prstClr val="black"/>
                  </a:solidFill>
                  <a:latin typeface="+mj-lt"/>
                </a:rPr>
                <a:t>DCS continues to work with the family</a:t>
              </a:r>
            </a:p>
          </p:txBody>
        </p:sp>
      </p:grpSp>
      <p:grpSp>
        <p:nvGrpSpPr>
          <p:cNvPr id="30" name="Group 29">
            <a:extLst>
              <a:ext uri="{FF2B5EF4-FFF2-40B4-BE49-F238E27FC236}">
                <a16:creationId xmlns:a16="http://schemas.microsoft.com/office/drawing/2014/main" id="{B9164AE0-FE8F-7312-053D-43F507A185B0}"/>
              </a:ext>
            </a:extLst>
          </p:cNvPr>
          <p:cNvGrpSpPr/>
          <p:nvPr userDrawn="1"/>
        </p:nvGrpSpPr>
        <p:grpSpPr>
          <a:xfrm>
            <a:off x="-247802" y="3658554"/>
            <a:ext cx="1854074" cy="1816743"/>
            <a:chOff x="-352524" y="4598223"/>
            <a:chExt cx="2107284" cy="2064855"/>
          </a:xfrm>
        </p:grpSpPr>
        <p:sp>
          <p:nvSpPr>
            <p:cNvPr id="31" name="Oval 30">
              <a:extLst>
                <a:ext uri="{FF2B5EF4-FFF2-40B4-BE49-F238E27FC236}">
                  <a16:creationId xmlns:a16="http://schemas.microsoft.com/office/drawing/2014/main" id="{EE117E62-1647-C4E1-6FB8-D9B5518EEE26}"/>
                </a:ext>
              </a:extLst>
            </p:cNvPr>
            <p:cNvSpPr/>
            <p:nvPr/>
          </p:nvSpPr>
          <p:spPr>
            <a:xfrm>
              <a:off x="-352524" y="4598223"/>
              <a:ext cx="2065144" cy="2064855"/>
            </a:xfrm>
            <a:prstGeom prst="ellipse">
              <a:avLst/>
            </a:prstGeom>
            <a:solidFill>
              <a:srgbClr val="134B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Google Shape;475;p56">
              <a:extLst>
                <a:ext uri="{FF2B5EF4-FFF2-40B4-BE49-F238E27FC236}">
                  <a16:creationId xmlns:a16="http://schemas.microsoft.com/office/drawing/2014/main" id="{DAA83B16-8FB6-C97F-11C2-2D050B973980}"/>
                </a:ext>
              </a:extLst>
            </p:cNvPr>
            <p:cNvSpPr txBox="1"/>
            <p:nvPr/>
          </p:nvSpPr>
          <p:spPr>
            <a:xfrm>
              <a:off x="154782" y="5161003"/>
              <a:ext cx="1599978" cy="922538"/>
            </a:xfrm>
            <a:prstGeom prst="rect">
              <a:avLst/>
            </a:prstGeom>
            <a:noFill/>
            <a:ln>
              <a:noFill/>
            </a:ln>
          </p:spPr>
          <p:txBody>
            <a:bodyPr spcFirstLastPara="1" wrap="square" lIns="0" tIns="0" rIns="0" bIns="0" anchor="ctr" anchorCtr="0">
              <a:noAutofit/>
            </a:bodyPr>
            <a:lstStyle/>
            <a:p>
              <a:pPr marR="0" lvl="0" indent="0" fontAlgn="auto">
                <a:lnSpc>
                  <a:spcPct val="100000"/>
                </a:lnSpc>
                <a:spcBef>
                  <a:spcPts val="0"/>
                </a:spcBef>
                <a:spcAft>
                  <a:spcPts val="0"/>
                </a:spcAft>
                <a:buClrTx/>
                <a:buSzTx/>
                <a:buFontTx/>
                <a:buNone/>
                <a:tabLst/>
                <a:defRPr/>
              </a:pPr>
              <a:r>
                <a:rPr lang="en-US" sz="2000" b="1">
                  <a:solidFill>
                    <a:schemeClr val="bg1"/>
                  </a:solidFill>
                  <a:latin typeface="+mj-lt"/>
                  <a:sym typeface="Raleway"/>
                </a:rPr>
                <a:t>Abuse</a:t>
              </a:r>
              <a:endParaRPr lang="en-US" sz="2000" b="1">
                <a:solidFill>
                  <a:schemeClr val="bg1"/>
                </a:solidFill>
                <a:latin typeface="+mj-lt"/>
              </a:endParaRPr>
            </a:p>
            <a:p>
              <a:pPr marR="0" lvl="0" indent="0" fontAlgn="auto">
                <a:lnSpc>
                  <a:spcPct val="100000"/>
                </a:lnSpc>
                <a:spcBef>
                  <a:spcPts val="0"/>
                </a:spcBef>
                <a:spcAft>
                  <a:spcPts val="0"/>
                </a:spcAft>
                <a:buClrTx/>
                <a:buSzTx/>
                <a:buFontTx/>
                <a:buNone/>
                <a:tabLst/>
                <a:defRPr/>
              </a:pPr>
              <a:r>
                <a:rPr lang="en-US" sz="2000" b="1">
                  <a:solidFill>
                    <a:schemeClr val="bg1"/>
                  </a:solidFill>
                  <a:latin typeface="+mj-lt"/>
                  <a:sym typeface="Raleway"/>
                </a:rPr>
                <a:t>or neglect </a:t>
              </a:r>
            </a:p>
            <a:p>
              <a:pPr marR="0" lvl="0" indent="0" fontAlgn="auto">
                <a:lnSpc>
                  <a:spcPct val="100000"/>
                </a:lnSpc>
                <a:spcBef>
                  <a:spcPts val="0"/>
                </a:spcBef>
                <a:spcAft>
                  <a:spcPts val="0"/>
                </a:spcAft>
                <a:buClrTx/>
                <a:buSzTx/>
                <a:buFontTx/>
                <a:buNone/>
                <a:tabLst/>
                <a:defRPr/>
              </a:pPr>
              <a:r>
                <a:rPr lang="en-US" sz="2000" b="1">
                  <a:solidFill>
                    <a:schemeClr val="bg1"/>
                  </a:solidFill>
                  <a:latin typeface="+mj-lt"/>
                  <a:sym typeface="Raleway"/>
                </a:rPr>
                <a:t>is reported</a:t>
              </a:r>
              <a:endParaRPr lang="en-US" sz="2000" b="1">
                <a:solidFill>
                  <a:schemeClr val="bg1"/>
                </a:solidFill>
                <a:latin typeface="+mj-lt"/>
              </a:endParaRPr>
            </a:p>
          </p:txBody>
        </p:sp>
      </p:grpSp>
      <p:cxnSp>
        <p:nvCxnSpPr>
          <p:cNvPr id="33" name="Straight Connector 32">
            <a:extLst>
              <a:ext uri="{FF2B5EF4-FFF2-40B4-BE49-F238E27FC236}">
                <a16:creationId xmlns:a16="http://schemas.microsoft.com/office/drawing/2014/main" id="{40D14586-4318-815A-7D36-4BB29A7DFDFA}"/>
              </a:ext>
            </a:extLst>
          </p:cNvPr>
          <p:cNvCxnSpPr>
            <a:cxnSpLocks/>
          </p:cNvCxnSpPr>
          <p:nvPr userDrawn="1"/>
        </p:nvCxnSpPr>
        <p:spPr>
          <a:xfrm>
            <a:off x="2050982" y="3262280"/>
            <a:ext cx="167533" cy="282109"/>
          </a:xfrm>
          <a:prstGeom prst="line">
            <a:avLst/>
          </a:prstGeom>
          <a:ln w="19050">
            <a:solidFill>
              <a:srgbClr val="134B8E"/>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2941029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9_Two Content">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EEFDF41A-7E1C-47AF-2FC1-CCBC8C56D1EA}"/>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245523" y="6313047"/>
            <a:ext cx="466351" cy="440282"/>
          </a:xfrm>
          <a:prstGeom prst="rect">
            <a:avLst/>
          </a:prstGeom>
        </p:spPr>
      </p:pic>
      <p:cxnSp>
        <p:nvCxnSpPr>
          <p:cNvPr id="11" name="Straight Connector 10">
            <a:extLst>
              <a:ext uri="{FF2B5EF4-FFF2-40B4-BE49-F238E27FC236}">
                <a16:creationId xmlns:a16="http://schemas.microsoft.com/office/drawing/2014/main" id="{8C350554-328F-1515-C1F2-808A861EA84B}"/>
              </a:ext>
            </a:extLst>
          </p:cNvPr>
          <p:cNvCxnSpPr>
            <a:cxnSpLocks/>
          </p:cNvCxnSpPr>
          <p:nvPr userDrawn="1"/>
        </p:nvCxnSpPr>
        <p:spPr>
          <a:xfrm>
            <a:off x="763790" y="6553138"/>
            <a:ext cx="7909155" cy="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C886E722-C626-7DF2-A02F-F520E36C5A4D}"/>
              </a:ext>
            </a:extLst>
          </p:cNvPr>
          <p:cNvSpPr txBox="1"/>
          <p:nvPr userDrawn="1"/>
        </p:nvSpPr>
        <p:spPr>
          <a:xfrm>
            <a:off x="11478158" y="6350000"/>
            <a:ext cx="468319" cy="369332"/>
          </a:xfrm>
          <a:prstGeom prst="rect">
            <a:avLst/>
          </a:prstGeom>
          <a:noFill/>
        </p:spPr>
        <p:txBody>
          <a:bodyPr wrap="square" rtlCol="0">
            <a:spAutoFit/>
          </a:bodyPr>
          <a:lstStyle/>
          <a:p>
            <a:pPr algn="ctr"/>
            <a:fld id="{6DE09BBC-3543-4BB0-B646-B793DD7773FA}" type="slidenum">
              <a:rPr lang="en-US" smtClean="0">
                <a:solidFill>
                  <a:schemeClr val="bg1">
                    <a:lumMod val="50000"/>
                  </a:schemeClr>
                </a:solidFill>
              </a:rPr>
              <a:t>‹#›</a:t>
            </a:fld>
            <a:endParaRPr lang="en-US">
              <a:solidFill>
                <a:schemeClr val="bg1">
                  <a:lumMod val="50000"/>
                </a:schemeClr>
              </a:solidFill>
            </a:endParaRPr>
          </a:p>
        </p:txBody>
      </p:sp>
      <p:sp>
        <p:nvSpPr>
          <p:cNvPr id="13" name="TextBox 12">
            <a:extLst>
              <a:ext uri="{FF2B5EF4-FFF2-40B4-BE49-F238E27FC236}">
                <a16:creationId xmlns:a16="http://schemas.microsoft.com/office/drawing/2014/main" id="{32C5446F-9E60-0E90-0DD8-2CC60DA67831}"/>
              </a:ext>
            </a:extLst>
          </p:cNvPr>
          <p:cNvSpPr txBox="1"/>
          <p:nvPr userDrawn="1"/>
        </p:nvSpPr>
        <p:spPr>
          <a:xfrm>
            <a:off x="8470801" y="6373083"/>
            <a:ext cx="3007357" cy="323165"/>
          </a:xfrm>
          <a:prstGeom prst="rect">
            <a:avLst/>
          </a:prstGeom>
          <a:noFill/>
        </p:spPr>
        <p:txBody>
          <a:bodyPr wrap="square" rtlCol="0">
            <a:spAutoFit/>
          </a:bodyPr>
          <a:lstStyle/>
          <a:p>
            <a:pPr algn="r"/>
            <a:r>
              <a:rPr lang="en-US" sz="1500" b="1" spc="0">
                <a:solidFill>
                  <a:schemeClr val="bg1">
                    <a:lumMod val="50000"/>
                  </a:schemeClr>
                </a:solidFill>
                <a:latin typeface="+mj-lt"/>
              </a:rPr>
              <a:t>INDIANA DEPT. OF CHILD SERVICES</a:t>
            </a:r>
          </a:p>
        </p:txBody>
      </p:sp>
      <p:cxnSp>
        <p:nvCxnSpPr>
          <p:cNvPr id="3" name="Straight Connector 2">
            <a:extLst>
              <a:ext uri="{FF2B5EF4-FFF2-40B4-BE49-F238E27FC236}">
                <a16:creationId xmlns:a16="http://schemas.microsoft.com/office/drawing/2014/main" id="{FA506397-0A78-6668-3E5D-A9079462291E}"/>
              </a:ext>
            </a:extLst>
          </p:cNvPr>
          <p:cNvCxnSpPr>
            <a:cxnSpLocks/>
          </p:cNvCxnSpPr>
          <p:nvPr userDrawn="1"/>
        </p:nvCxnSpPr>
        <p:spPr>
          <a:xfrm>
            <a:off x="0" y="4292623"/>
            <a:ext cx="12192000" cy="0"/>
          </a:xfrm>
          <a:prstGeom prst="line">
            <a:avLst/>
          </a:prstGeom>
          <a:ln w="28575"/>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9364DAB7-6D7B-9EA5-FB00-B6CA63F872B4}"/>
              </a:ext>
            </a:extLst>
          </p:cNvPr>
          <p:cNvPicPr>
            <a:picLocks noChangeAspect="1"/>
          </p:cNvPicPr>
          <p:nvPr userDrawn="1"/>
        </p:nvPicPr>
        <p:blipFill>
          <a:blip r:embed="rId3">
            <a:alphaModFix amt="74000"/>
            <a:extLst>
              <a:ext uri="{28A0092B-C50C-407E-A947-70E740481C1C}">
                <a14:useLocalDpi xmlns:a14="http://schemas.microsoft.com/office/drawing/2010/main" val="0"/>
              </a:ext>
            </a:extLst>
          </a:blip>
          <a:srcRect l="40" r="40"/>
          <a:stretch/>
        </p:blipFill>
        <p:spPr>
          <a:xfrm>
            <a:off x="0" y="0"/>
            <a:ext cx="12192000" cy="3724091"/>
          </a:xfrm>
          <a:prstGeom prst="rect">
            <a:avLst/>
          </a:prstGeom>
        </p:spPr>
      </p:pic>
    </p:spTree>
    <p:extLst>
      <p:ext uri="{BB962C8B-B14F-4D97-AF65-F5344CB8AC3E}">
        <p14:creationId xmlns:p14="http://schemas.microsoft.com/office/powerpoint/2010/main" val="8726288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250"/>
                                        <p:tgtEl>
                                          <p:spTgt spid="2"/>
                                        </p:tgtEl>
                                      </p:cBhvr>
                                    </p:animEffect>
                                  </p:childTnLst>
                                </p:cTn>
                              </p:par>
                            </p:childTnLst>
                          </p:cTn>
                        </p:par>
                        <p:par>
                          <p:cTn id="8" fill="hold">
                            <p:stCondLst>
                              <p:cond delay="250"/>
                            </p:stCondLst>
                            <p:childTnLst>
                              <p:par>
                                <p:cTn id="9" presetID="10"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2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0_Two Content">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EEFDF41A-7E1C-47AF-2FC1-CCBC8C56D1EA}"/>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245523" y="6313047"/>
            <a:ext cx="466351" cy="440282"/>
          </a:xfrm>
          <a:prstGeom prst="rect">
            <a:avLst/>
          </a:prstGeom>
        </p:spPr>
      </p:pic>
      <p:cxnSp>
        <p:nvCxnSpPr>
          <p:cNvPr id="11" name="Straight Connector 10">
            <a:extLst>
              <a:ext uri="{FF2B5EF4-FFF2-40B4-BE49-F238E27FC236}">
                <a16:creationId xmlns:a16="http://schemas.microsoft.com/office/drawing/2014/main" id="{8C350554-328F-1515-C1F2-808A861EA84B}"/>
              </a:ext>
            </a:extLst>
          </p:cNvPr>
          <p:cNvCxnSpPr>
            <a:cxnSpLocks/>
          </p:cNvCxnSpPr>
          <p:nvPr userDrawn="1"/>
        </p:nvCxnSpPr>
        <p:spPr>
          <a:xfrm>
            <a:off x="763790" y="6553138"/>
            <a:ext cx="7909155" cy="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C886E722-C626-7DF2-A02F-F520E36C5A4D}"/>
              </a:ext>
            </a:extLst>
          </p:cNvPr>
          <p:cNvSpPr txBox="1"/>
          <p:nvPr userDrawn="1"/>
        </p:nvSpPr>
        <p:spPr>
          <a:xfrm>
            <a:off x="11478158" y="6350000"/>
            <a:ext cx="468319" cy="369332"/>
          </a:xfrm>
          <a:prstGeom prst="rect">
            <a:avLst/>
          </a:prstGeom>
          <a:noFill/>
        </p:spPr>
        <p:txBody>
          <a:bodyPr wrap="square" rtlCol="0">
            <a:spAutoFit/>
          </a:bodyPr>
          <a:lstStyle/>
          <a:p>
            <a:pPr algn="ctr"/>
            <a:fld id="{6DE09BBC-3543-4BB0-B646-B793DD7773FA}" type="slidenum">
              <a:rPr lang="en-US" smtClean="0">
                <a:solidFill>
                  <a:schemeClr val="bg1">
                    <a:lumMod val="50000"/>
                  </a:schemeClr>
                </a:solidFill>
              </a:rPr>
              <a:t>‹#›</a:t>
            </a:fld>
            <a:endParaRPr lang="en-US">
              <a:solidFill>
                <a:schemeClr val="bg1">
                  <a:lumMod val="50000"/>
                </a:schemeClr>
              </a:solidFill>
            </a:endParaRPr>
          </a:p>
        </p:txBody>
      </p:sp>
      <p:sp>
        <p:nvSpPr>
          <p:cNvPr id="13" name="TextBox 12">
            <a:extLst>
              <a:ext uri="{FF2B5EF4-FFF2-40B4-BE49-F238E27FC236}">
                <a16:creationId xmlns:a16="http://schemas.microsoft.com/office/drawing/2014/main" id="{32C5446F-9E60-0E90-0DD8-2CC60DA67831}"/>
              </a:ext>
            </a:extLst>
          </p:cNvPr>
          <p:cNvSpPr txBox="1"/>
          <p:nvPr userDrawn="1"/>
        </p:nvSpPr>
        <p:spPr>
          <a:xfrm>
            <a:off x="8470801" y="6373083"/>
            <a:ext cx="3007357" cy="323165"/>
          </a:xfrm>
          <a:prstGeom prst="rect">
            <a:avLst/>
          </a:prstGeom>
          <a:noFill/>
        </p:spPr>
        <p:txBody>
          <a:bodyPr wrap="square" rtlCol="0">
            <a:spAutoFit/>
          </a:bodyPr>
          <a:lstStyle/>
          <a:p>
            <a:pPr algn="r"/>
            <a:r>
              <a:rPr lang="en-US" sz="1500" b="1" spc="0">
                <a:solidFill>
                  <a:schemeClr val="bg1">
                    <a:lumMod val="50000"/>
                  </a:schemeClr>
                </a:solidFill>
                <a:latin typeface="+mj-lt"/>
              </a:rPr>
              <a:t>INDIANA DEPT. OF CHILD SERVICES</a:t>
            </a:r>
          </a:p>
        </p:txBody>
      </p:sp>
      <p:cxnSp>
        <p:nvCxnSpPr>
          <p:cNvPr id="3" name="Straight Connector 2">
            <a:extLst>
              <a:ext uri="{FF2B5EF4-FFF2-40B4-BE49-F238E27FC236}">
                <a16:creationId xmlns:a16="http://schemas.microsoft.com/office/drawing/2014/main" id="{FA506397-0A78-6668-3E5D-A9079462291E}"/>
              </a:ext>
            </a:extLst>
          </p:cNvPr>
          <p:cNvCxnSpPr>
            <a:cxnSpLocks/>
          </p:cNvCxnSpPr>
          <p:nvPr userDrawn="1"/>
        </p:nvCxnSpPr>
        <p:spPr>
          <a:xfrm>
            <a:off x="0" y="4292623"/>
            <a:ext cx="12192000" cy="0"/>
          </a:xfrm>
          <a:prstGeom prst="line">
            <a:avLst/>
          </a:prstGeom>
          <a:ln w="28575"/>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A42120FD-9723-61A6-0971-BDD69A802604}"/>
              </a:ext>
            </a:extLst>
          </p:cNvPr>
          <p:cNvPicPr>
            <a:picLocks noChangeAspect="1"/>
          </p:cNvPicPr>
          <p:nvPr userDrawn="1"/>
        </p:nvPicPr>
        <p:blipFill>
          <a:blip r:embed="rId3">
            <a:alphaModFix amt="70000"/>
            <a:extLst>
              <a:ext uri="{28A0092B-C50C-407E-A947-70E740481C1C}">
                <a14:useLocalDpi xmlns:a14="http://schemas.microsoft.com/office/drawing/2010/main" val="0"/>
              </a:ext>
            </a:extLst>
          </a:blip>
          <a:srcRect/>
          <a:stretch/>
        </p:blipFill>
        <p:spPr>
          <a:xfrm>
            <a:off x="5493" y="0"/>
            <a:ext cx="12181013" cy="3724091"/>
          </a:xfrm>
          <a:prstGeom prst="rect">
            <a:avLst/>
          </a:prstGeom>
        </p:spPr>
      </p:pic>
    </p:spTree>
    <p:extLst>
      <p:ext uri="{BB962C8B-B14F-4D97-AF65-F5344CB8AC3E}">
        <p14:creationId xmlns:p14="http://schemas.microsoft.com/office/powerpoint/2010/main" val="22824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250"/>
                                        <p:tgtEl>
                                          <p:spTgt spid="2"/>
                                        </p:tgtEl>
                                      </p:cBhvr>
                                    </p:animEffect>
                                  </p:childTnLst>
                                </p:cTn>
                              </p:par>
                            </p:childTnLst>
                          </p:cTn>
                        </p:par>
                        <p:par>
                          <p:cTn id="8" fill="hold">
                            <p:stCondLst>
                              <p:cond delay="250"/>
                            </p:stCondLst>
                            <p:childTnLst>
                              <p:par>
                                <p:cTn id="9" presetID="10"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2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1_Two Content">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EEFDF41A-7E1C-47AF-2FC1-CCBC8C56D1EA}"/>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245523" y="6313047"/>
            <a:ext cx="466351" cy="440282"/>
          </a:xfrm>
          <a:prstGeom prst="rect">
            <a:avLst/>
          </a:prstGeom>
        </p:spPr>
      </p:pic>
      <p:cxnSp>
        <p:nvCxnSpPr>
          <p:cNvPr id="11" name="Straight Connector 10">
            <a:extLst>
              <a:ext uri="{FF2B5EF4-FFF2-40B4-BE49-F238E27FC236}">
                <a16:creationId xmlns:a16="http://schemas.microsoft.com/office/drawing/2014/main" id="{8C350554-328F-1515-C1F2-808A861EA84B}"/>
              </a:ext>
            </a:extLst>
          </p:cNvPr>
          <p:cNvCxnSpPr>
            <a:cxnSpLocks/>
          </p:cNvCxnSpPr>
          <p:nvPr userDrawn="1"/>
        </p:nvCxnSpPr>
        <p:spPr>
          <a:xfrm>
            <a:off x="763790" y="6553138"/>
            <a:ext cx="7909155" cy="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C886E722-C626-7DF2-A02F-F520E36C5A4D}"/>
              </a:ext>
            </a:extLst>
          </p:cNvPr>
          <p:cNvSpPr txBox="1"/>
          <p:nvPr userDrawn="1"/>
        </p:nvSpPr>
        <p:spPr>
          <a:xfrm>
            <a:off x="11478158" y="6350000"/>
            <a:ext cx="468319" cy="369332"/>
          </a:xfrm>
          <a:prstGeom prst="rect">
            <a:avLst/>
          </a:prstGeom>
          <a:noFill/>
        </p:spPr>
        <p:txBody>
          <a:bodyPr wrap="square" rtlCol="0">
            <a:spAutoFit/>
          </a:bodyPr>
          <a:lstStyle/>
          <a:p>
            <a:pPr algn="ctr"/>
            <a:fld id="{6DE09BBC-3543-4BB0-B646-B793DD7773FA}" type="slidenum">
              <a:rPr lang="en-US" smtClean="0">
                <a:solidFill>
                  <a:schemeClr val="bg1">
                    <a:lumMod val="50000"/>
                  </a:schemeClr>
                </a:solidFill>
              </a:rPr>
              <a:t>‹#›</a:t>
            </a:fld>
            <a:endParaRPr lang="en-US">
              <a:solidFill>
                <a:schemeClr val="bg1">
                  <a:lumMod val="50000"/>
                </a:schemeClr>
              </a:solidFill>
            </a:endParaRPr>
          </a:p>
        </p:txBody>
      </p:sp>
      <p:sp>
        <p:nvSpPr>
          <p:cNvPr id="13" name="TextBox 12">
            <a:extLst>
              <a:ext uri="{FF2B5EF4-FFF2-40B4-BE49-F238E27FC236}">
                <a16:creationId xmlns:a16="http://schemas.microsoft.com/office/drawing/2014/main" id="{32C5446F-9E60-0E90-0DD8-2CC60DA67831}"/>
              </a:ext>
            </a:extLst>
          </p:cNvPr>
          <p:cNvSpPr txBox="1"/>
          <p:nvPr userDrawn="1"/>
        </p:nvSpPr>
        <p:spPr>
          <a:xfrm>
            <a:off x="8470801" y="6373083"/>
            <a:ext cx="3007357" cy="323165"/>
          </a:xfrm>
          <a:prstGeom prst="rect">
            <a:avLst/>
          </a:prstGeom>
          <a:noFill/>
        </p:spPr>
        <p:txBody>
          <a:bodyPr wrap="square" rtlCol="0">
            <a:spAutoFit/>
          </a:bodyPr>
          <a:lstStyle/>
          <a:p>
            <a:pPr algn="r"/>
            <a:r>
              <a:rPr lang="en-US" sz="1500" b="1" spc="0">
                <a:solidFill>
                  <a:schemeClr val="bg1">
                    <a:lumMod val="50000"/>
                  </a:schemeClr>
                </a:solidFill>
                <a:latin typeface="+mj-lt"/>
              </a:rPr>
              <a:t>INDIANA DEPT. OF CHILD SERVICES</a:t>
            </a:r>
          </a:p>
        </p:txBody>
      </p:sp>
      <p:cxnSp>
        <p:nvCxnSpPr>
          <p:cNvPr id="3" name="Straight Connector 2">
            <a:extLst>
              <a:ext uri="{FF2B5EF4-FFF2-40B4-BE49-F238E27FC236}">
                <a16:creationId xmlns:a16="http://schemas.microsoft.com/office/drawing/2014/main" id="{FA506397-0A78-6668-3E5D-A9079462291E}"/>
              </a:ext>
            </a:extLst>
          </p:cNvPr>
          <p:cNvCxnSpPr>
            <a:cxnSpLocks/>
          </p:cNvCxnSpPr>
          <p:nvPr userDrawn="1"/>
        </p:nvCxnSpPr>
        <p:spPr>
          <a:xfrm>
            <a:off x="0" y="4292623"/>
            <a:ext cx="12192000" cy="0"/>
          </a:xfrm>
          <a:prstGeom prst="line">
            <a:avLst/>
          </a:prstGeom>
          <a:ln w="28575"/>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D1D38176-DE9D-0B00-AFCE-9ECD1FD24F60}"/>
              </a:ext>
            </a:extLst>
          </p:cNvPr>
          <p:cNvPicPr>
            <a:picLocks noChangeAspect="1"/>
          </p:cNvPicPr>
          <p:nvPr userDrawn="1"/>
        </p:nvPicPr>
        <p:blipFill>
          <a:blip r:embed="rId3">
            <a:alphaModFix amt="74000"/>
            <a:extLst>
              <a:ext uri="{28A0092B-C50C-407E-A947-70E740481C1C}">
                <a14:useLocalDpi xmlns:a14="http://schemas.microsoft.com/office/drawing/2010/main" val="0"/>
              </a:ext>
            </a:extLst>
          </a:blip>
          <a:srcRect/>
          <a:stretch/>
        </p:blipFill>
        <p:spPr>
          <a:xfrm>
            <a:off x="5492" y="0"/>
            <a:ext cx="12181016" cy="3724092"/>
          </a:xfrm>
          <a:prstGeom prst="rect">
            <a:avLst/>
          </a:prstGeom>
        </p:spPr>
      </p:pic>
    </p:spTree>
    <p:extLst>
      <p:ext uri="{BB962C8B-B14F-4D97-AF65-F5344CB8AC3E}">
        <p14:creationId xmlns:p14="http://schemas.microsoft.com/office/powerpoint/2010/main" val="3155837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250"/>
                                        <p:tgtEl>
                                          <p:spTgt spid="4"/>
                                        </p:tgtEl>
                                      </p:cBhvr>
                                    </p:animEffect>
                                  </p:childTnLst>
                                </p:cTn>
                              </p:par>
                            </p:childTnLst>
                          </p:cTn>
                        </p:par>
                        <p:par>
                          <p:cTn id="8" fill="hold">
                            <p:stCondLst>
                              <p:cond delay="250"/>
                            </p:stCondLst>
                            <p:childTnLst>
                              <p:par>
                                <p:cTn id="9" presetID="10"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2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2_Two Content">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EEFDF41A-7E1C-47AF-2FC1-CCBC8C56D1EA}"/>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245523" y="6313047"/>
            <a:ext cx="466351" cy="440282"/>
          </a:xfrm>
          <a:prstGeom prst="rect">
            <a:avLst/>
          </a:prstGeom>
        </p:spPr>
      </p:pic>
      <p:cxnSp>
        <p:nvCxnSpPr>
          <p:cNvPr id="11" name="Straight Connector 10">
            <a:extLst>
              <a:ext uri="{FF2B5EF4-FFF2-40B4-BE49-F238E27FC236}">
                <a16:creationId xmlns:a16="http://schemas.microsoft.com/office/drawing/2014/main" id="{8C350554-328F-1515-C1F2-808A861EA84B}"/>
              </a:ext>
            </a:extLst>
          </p:cNvPr>
          <p:cNvCxnSpPr>
            <a:cxnSpLocks/>
          </p:cNvCxnSpPr>
          <p:nvPr userDrawn="1"/>
        </p:nvCxnSpPr>
        <p:spPr>
          <a:xfrm>
            <a:off x="763790" y="6553138"/>
            <a:ext cx="7909155" cy="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C886E722-C626-7DF2-A02F-F520E36C5A4D}"/>
              </a:ext>
            </a:extLst>
          </p:cNvPr>
          <p:cNvSpPr txBox="1"/>
          <p:nvPr userDrawn="1"/>
        </p:nvSpPr>
        <p:spPr>
          <a:xfrm>
            <a:off x="11478158" y="6350000"/>
            <a:ext cx="468319" cy="369332"/>
          </a:xfrm>
          <a:prstGeom prst="rect">
            <a:avLst/>
          </a:prstGeom>
          <a:noFill/>
        </p:spPr>
        <p:txBody>
          <a:bodyPr wrap="square" rtlCol="0">
            <a:spAutoFit/>
          </a:bodyPr>
          <a:lstStyle/>
          <a:p>
            <a:pPr algn="ctr"/>
            <a:fld id="{6DE09BBC-3543-4BB0-B646-B793DD7773FA}" type="slidenum">
              <a:rPr lang="en-US" smtClean="0">
                <a:solidFill>
                  <a:schemeClr val="bg1">
                    <a:lumMod val="50000"/>
                  </a:schemeClr>
                </a:solidFill>
              </a:rPr>
              <a:t>‹#›</a:t>
            </a:fld>
            <a:endParaRPr lang="en-US">
              <a:solidFill>
                <a:schemeClr val="bg1">
                  <a:lumMod val="50000"/>
                </a:schemeClr>
              </a:solidFill>
            </a:endParaRPr>
          </a:p>
        </p:txBody>
      </p:sp>
      <p:sp>
        <p:nvSpPr>
          <p:cNvPr id="13" name="TextBox 12">
            <a:extLst>
              <a:ext uri="{FF2B5EF4-FFF2-40B4-BE49-F238E27FC236}">
                <a16:creationId xmlns:a16="http://schemas.microsoft.com/office/drawing/2014/main" id="{32C5446F-9E60-0E90-0DD8-2CC60DA67831}"/>
              </a:ext>
            </a:extLst>
          </p:cNvPr>
          <p:cNvSpPr txBox="1"/>
          <p:nvPr userDrawn="1"/>
        </p:nvSpPr>
        <p:spPr>
          <a:xfrm>
            <a:off x="8470801" y="6373083"/>
            <a:ext cx="3007357" cy="323165"/>
          </a:xfrm>
          <a:prstGeom prst="rect">
            <a:avLst/>
          </a:prstGeom>
          <a:noFill/>
        </p:spPr>
        <p:txBody>
          <a:bodyPr wrap="square" rtlCol="0">
            <a:spAutoFit/>
          </a:bodyPr>
          <a:lstStyle/>
          <a:p>
            <a:pPr algn="r"/>
            <a:r>
              <a:rPr lang="en-US" sz="1500" b="1" spc="0">
                <a:solidFill>
                  <a:schemeClr val="bg1">
                    <a:lumMod val="50000"/>
                  </a:schemeClr>
                </a:solidFill>
                <a:latin typeface="+mj-lt"/>
              </a:rPr>
              <a:t>INDIANA DEPT. OF CHILD SERVICES</a:t>
            </a:r>
          </a:p>
        </p:txBody>
      </p:sp>
      <p:cxnSp>
        <p:nvCxnSpPr>
          <p:cNvPr id="3" name="Straight Connector 2">
            <a:extLst>
              <a:ext uri="{FF2B5EF4-FFF2-40B4-BE49-F238E27FC236}">
                <a16:creationId xmlns:a16="http://schemas.microsoft.com/office/drawing/2014/main" id="{FA506397-0A78-6668-3E5D-A9079462291E}"/>
              </a:ext>
            </a:extLst>
          </p:cNvPr>
          <p:cNvCxnSpPr>
            <a:cxnSpLocks/>
          </p:cNvCxnSpPr>
          <p:nvPr userDrawn="1"/>
        </p:nvCxnSpPr>
        <p:spPr>
          <a:xfrm>
            <a:off x="0" y="4292623"/>
            <a:ext cx="12192000" cy="0"/>
          </a:xfrm>
          <a:prstGeom prst="line">
            <a:avLst/>
          </a:prstGeom>
          <a:ln w="28575"/>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DE09F58A-DB54-EEF2-A483-23E7FDA4A219}"/>
              </a:ext>
            </a:extLst>
          </p:cNvPr>
          <p:cNvPicPr>
            <a:picLocks noChangeAspect="1"/>
          </p:cNvPicPr>
          <p:nvPr userDrawn="1"/>
        </p:nvPicPr>
        <p:blipFill>
          <a:blip r:embed="rId3">
            <a:alphaModFix amt="70000"/>
            <a:extLst>
              <a:ext uri="{BEBA8EAE-BF5A-486C-A8C5-ECC9F3942E4B}">
                <a14:imgProps xmlns:a14="http://schemas.microsoft.com/office/drawing/2010/main">
                  <a14:imgLayer r:embed="rId4">
                    <a14:imgEffect>
                      <a14:saturation sat="99000"/>
                    </a14:imgEffect>
                  </a14:imgLayer>
                </a14:imgProps>
              </a:ext>
              <a:ext uri="{28A0092B-C50C-407E-A947-70E740481C1C}">
                <a14:useLocalDpi xmlns:a14="http://schemas.microsoft.com/office/drawing/2010/main" val="0"/>
              </a:ext>
            </a:extLst>
          </a:blip>
          <a:srcRect/>
          <a:stretch/>
        </p:blipFill>
        <p:spPr>
          <a:xfrm>
            <a:off x="5495" y="-1"/>
            <a:ext cx="12181009" cy="3724090"/>
          </a:xfrm>
          <a:prstGeom prst="rect">
            <a:avLst/>
          </a:prstGeom>
        </p:spPr>
      </p:pic>
    </p:spTree>
    <p:extLst>
      <p:ext uri="{BB962C8B-B14F-4D97-AF65-F5344CB8AC3E}">
        <p14:creationId xmlns:p14="http://schemas.microsoft.com/office/powerpoint/2010/main" val="23376579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50"/>
                                        <p:tgtEl>
                                          <p:spTgt spid="3"/>
                                        </p:tgtEl>
                                      </p:cBhvr>
                                    </p:animEffect>
                                  </p:childTnLst>
                                </p:cTn>
                              </p:par>
                            </p:childTnLst>
                          </p:cTn>
                        </p:par>
                        <p:par>
                          <p:cTn id="8" fill="hold">
                            <p:stCondLst>
                              <p:cond delay="250"/>
                            </p:stCondLst>
                            <p:childTnLst>
                              <p:par>
                                <p:cTn id="9" presetID="22" presetClass="entr" presetSubtype="1"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up)">
                                      <p:cBhvr>
                                        <p:cTn id="11" dur="25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cxnSp>
        <p:nvCxnSpPr>
          <p:cNvPr id="19" name="Straight Connector 18">
            <a:extLst>
              <a:ext uri="{FF2B5EF4-FFF2-40B4-BE49-F238E27FC236}">
                <a16:creationId xmlns:a16="http://schemas.microsoft.com/office/drawing/2014/main" id="{9F43D6AA-59D5-1B1A-6FC3-91DBDAD1AC22}"/>
              </a:ext>
            </a:extLst>
          </p:cNvPr>
          <p:cNvCxnSpPr>
            <a:cxnSpLocks/>
          </p:cNvCxnSpPr>
          <p:nvPr userDrawn="1"/>
        </p:nvCxnSpPr>
        <p:spPr>
          <a:xfrm>
            <a:off x="0" y="4292623"/>
            <a:ext cx="12192000" cy="0"/>
          </a:xfrm>
          <a:prstGeom prst="line">
            <a:avLst/>
          </a:prstGeom>
          <a:ln w="28575"/>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0C2B819A-86CB-D74F-8E44-6DAFE71DD665}"/>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245523" y="6313047"/>
            <a:ext cx="466351" cy="440282"/>
          </a:xfrm>
          <a:prstGeom prst="rect">
            <a:avLst/>
          </a:prstGeom>
        </p:spPr>
      </p:pic>
      <p:cxnSp>
        <p:nvCxnSpPr>
          <p:cNvPr id="3" name="Straight Connector 2">
            <a:extLst>
              <a:ext uri="{FF2B5EF4-FFF2-40B4-BE49-F238E27FC236}">
                <a16:creationId xmlns:a16="http://schemas.microsoft.com/office/drawing/2014/main" id="{41C694A9-BF1B-BD76-F188-A59B4C976F36}"/>
              </a:ext>
            </a:extLst>
          </p:cNvPr>
          <p:cNvCxnSpPr>
            <a:cxnSpLocks/>
          </p:cNvCxnSpPr>
          <p:nvPr userDrawn="1"/>
        </p:nvCxnSpPr>
        <p:spPr>
          <a:xfrm>
            <a:off x="763790" y="6553138"/>
            <a:ext cx="7909155" cy="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139F79D5-7687-31C6-9A38-58D2DFAE5503}"/>
              </a:ext>
            </a:extLst>
          </p:cNvPr>
          <p:cNvSpPr txBox="1"/>
          <p:nvPr userDrawn="1"/>
        </p:nvSpPr>
        <p:spPr>
          <a:xfrm>
            <a:off x="11478158" y="6350000"/>
            <a:ext cx="468319" cy="369332"/>
          </a:xfrm>
          <a:prstGeom prst="rect">
            <a:avLst/>
          </a:prstGeom>
          <a:noFill/>
        </p:spPr>
        <p:txBody>
          <a:bodyPr wrap="square" rtlCol="0">
            <a:spAutoFit/>
          </a:bodyPr>
          <a:lstStyle/>
          <a:p>
            <a:pPr algn="ctr"/>
            <a:fld id="{6DE09BBC-3543-4BB0-B646-B793DD7773FA}" type="slidenum">
              <a:rPr lang="en-US" smtClean="0">
                <a:solidFill>
                  <a:schemeClr val="bg1">
                    <a:lumMod val="50000"/>
                  </a:schemeClr>
                </a:solidFill>
              </a:rPr>
              <a:t>‹#›</a:t>
            </a:fld>
            <a:endParaRPr lang="en-US">
              <a:solidFill>
                <a:schemeClr val="bg1">
                  <a:lumMod val="50000"/>
                </a:schemeClr>
              </a:solidFill>
            </a:endParaRPr>
          </a:p>
        </p:txBody>
      </p:sp>
      <p:sp>
        <p:nvSpPr>
          <p:cNvPr id="6" name="TextBox 5">
            <a:extLst>
              <a:ext uri="{FF2B5EF4-FFF2-40B4-BE49-F238E27FC236}">
                <a16:creationId xmlns:a16="http://schemas.microsoft.com/office/drawing/2014/main" id="{869A2526-75B3-FCF8-52DD-EE24F0AB5CFE}"/>
              </a:ext>
            </a:extLst>
          </p:cNvPr>
          <p:cNvSpPr txBox="1"/>
          <p:nvPr userDrawn="1"/>
        </p:nvSpPr>
        <p:spPr>
          <a:xfrm>
            <a:off x="8470801" y="6373083"/>
            <a:ext cx="3007357" cy="323165"/>
          </a:xfrm>
          <a:prstGeom prst="rect">
            <a:avLst/>
          </a:prstGeom>
          <a:noFill/>
        </p:spPr>
        <p:txBody>
          <a:bodyPr wrap="square" rtlCol="0">
            <a:spAutoFit/>
          </a:bodyPr>
          <a:lstStyle/>
          <a:p>
            <a:pPr algn="r"/>
            <a:r>
              <a:rPr lang="en-US" sz="1500" b="1" spc="0">
                <a:solidFill>
                  <a:schemeClr val="bg1">
                    <a:lumMod val="50000"/>
                  </a:schemeClr>
                </a:solidFill>
                <a:latin typeface="+mj-lt"/>
              </a:rPr>
              <a:t>INDIANA DEPT. OF CHILD SERVICES</a:t>
            </a:r>
          </a:p>
        </p:txBody>
      </p:sp>
      <p:pic>
        <p:nvPicPr>
          <p:cNvPr id="7" name="Picture 6">
            <a:extLst>
              <a:ext uri="{FF2B5EF4-FFF2-40B4-BE49-F238E27FC236}">
                <a16:creationId xmlns:a16="http://schemas.microsoft.com/office/drawing/2014/main" id="{E35BB830-49A7-B95F-5C8E-92E907F0F1C6}"/>
              </a:ext>
            </a:extLst>
          </p:cNvPr>
          <p:cNvPicPr>
            <a:picLocks noChangeAspect="1"/>
          </p:cNvPicPr>
          <p:nvPr userDrawn="1"/>
        </p:nvPicPr>
        <p:blipFill>
          <a:blip r:embed="rId3">
            <a:alphaModFix amt="70000"/>
            <a:extLst>
              <a:ext uri="{28A0092B-C50C-407E-A947-70E740481C1C}">
                <a14:useLocalDpi xmlns:a14="http://schemas.microsoft.com/office/drawing/2010/main" val="0"/>
              </a:ext>
            </a:extLst>
          </a:blip>
          <a:srcRect l="40" r="40"/>
          <a:stretch/>
        </p:blipFill>
        <p:spPr>
          <a:xfrm>
            <a:off x="0" y="0"/>
            <a:ext cx="12192000" cy="3724091"/>
          </a:xfrm>
          <a:prstGeom prst="rect">
            <a:avLst/>
          </a:prstGeom>
        </p:spPr>
      </p:pic>
    </p:spTree>
    <p:extLst>
      <p:ext uri="{BB962C8B-B14F-4D97-AF65-F5344CB8AC3E}">
        <p14:creationId xmlns:p14="http://schemas.microsoft.com/office/powerpoint/2010/main" val="19539057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250"/>
                                        <p:tgtEl>
                                          <p:spTgt spid="7"/>
                                        </p:tgtEl>
                                      </p:cBhvr>
                                    </p:animEffect>
                                  </p:childTnLst>
                                </p:cTn>
                              </p:par>
                            </p:childTnLst>
                          </p:cTn>
                        </p:par>
                        <p:par>
                          <p:cTn id="8" fill="hold">
                            <p:stCondLst>
                              <p:cond delay="250"/>
                            </p:stCondLst>
                            <p:childTnLst>
                              <p:par>
                                <p:cTn id="9" presetID="10" presetClass="entr" presetSubtype="0" fill="hold" nodeType="afterEffect">
                                  <p:stCondLst>
                                    <p:cond delay="0"/>
                                  </p:stCondLst>
                                  <p:childTnLst>
                                    <p:set>
                                      <p:cBhvr>
                                        <p:cTn id="10" dur="1" fill="hold">
                                          <p:stCondLst>
                                            <p:cond delay="0"/>
                                          </p:stCondLst>
                                        </p:cTn>
                                        <p:tgtEl>
                                          <p:spTgt spid="19"/>
                                        </p:tgtEl>
                                        <p:attrNameLst>
                                          <p:attrName>style.visibility</p:attrName>
                                        </p:attrNameLst>
                                      </p:cBhvr>
                                      <p:to>
                                        <p:strVal val="visible"/>
                                      </p:to>
                                    </p:set>
                                    <p:animEffect transition="in" filter="fade">
                                      <p:cBhvr>
                                        <p:cTn id="11" dur="25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3_Two Content">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EEFDF41A-7E1C-47AF-2FC1-CCBC8C56D1EA}"/>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245523" y="6313047"/>
            <a:ext cx="466351" cy="440282"/>
          </a:xfrm>
          <a:prstGeom prst="rect">
            <a:avLst/>
          </a:prstGeom>
        </p:spPr>
      </p:pic>
      <p:cxnSp>
        <p:nvCxnSpPr>
          <p:cNvPr id="11" name="Straight Connector 10">
            <a:extLst>
              <a:ext uri="{FF2B5EF4-FFF2-40B4-BE49-F238E27FC236}">
                <a16:creationId xmlns:a16="http://schemas.microsoft.com/office/drawing/2014/main" id="{8C350554-328F-1515-C1F2-808A861EA84B}"/>
              </a:ext>
            </a:extLst>
          </p:cNvPr>
          <p:cNvCxnSpPr>
            <a:cxnSpLocks/>
          </p:cNvCxnSpPr>
          <p:nvPr userDrawn="1"/>
        </p:nvCxnSpPr>
        <p:spPr>
          <a:xfrm>
            <a:off x="763790" y="6553138"/>
            <a:ext cx="7909155" cy="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C886E722-C626-7DF2-A02F-F520E36C5A4D}"/>
              </a:ext>
            </a:extLst>
          </p:cNvPr>
          <p:cNvSpPr txBox="1"/>
          <p:nvPr userDrawn="1"/>
        </p:nvSpPr>
        <p:spPr>
          <a:xfrm>
            <a:off x="11478158" y="6350000"/>
            <a:ext cx="468319" cy="369332"/>
          </a:xfrm>
          <a:prstGeom prst="rect">
            <a:avLst/>
          </a:prstGeom>
          <a:noFill/>
        </p:spPr>
        <p:txBody>
          <a:bodyPr wrap="square" rtlCol="0">
            <a:spAutoFit/>
          </a:bodyPr>
          <a:lstStyle/>
          <a:p>
            <a:pPr algn="ctr"/>
            <a:fld id="{6DE09BBC-3543-4BB0-B646-B793DD7773FA}" type="slidenum">
              <a:rPr lang="en-US" smtClean="0">
                <a:solidFill>
                  <a:schemeClr val="bg1">
                    <a:lumMod val="50000"/>
                  </a:schemeClr>
                </a:solidFill>
              </a:rPr>
              <a:t>‹#›</a:t>
            </a:fld>
            <a:endParaRPr lang="en-US">
              <a:solidFill>
                <a:schemeClr val="bg1">
                  <a:lumMod val="50000"/>
                </a:schemeClr>
              </a:solidFill>
            </a:endParaRPr>
          </a:p>
        </p:txBody>
      </p:sp>
      <p:sp>
        <p:nvSpPr>
          <p:cNvPr id="13" name="TextBox 12">
            <a:extLst>
              <a:ext uri="{FF2B5EF4-FFF2-40B4-BE49-F238E27FC236}">
                <a16:creationId xmlns:a16="http://schemas.microsoft.com/office/drawing/2014/main" id="{32C5446F-9E60-0E90-0DD8-2CC60DA67831}"/>
              </a:ext>
            </a:extLst>
          </p:cNvPr>
          <p:cNvSpPr txBox="1"/>
          <p:nvPr userDrawn="1"/>
        </p:nvSpPr>
        <p:spPr>
          <a:xfrm>
            <a:off x="8470801" y="6373083"/>
            <a:ext cx="3007357" cy="323165"/>
          </a:xfrm>
          <a:prstGeom prst="rect">
            <a:avLst/>
          </a:prstGeom>
          <a:noFill/>
        </p:spPr>
        <p:txBody>
          <a:bodyPr wrap="square" rtlCol="0">
            <a:spAutoFit/>
          </a:bodyPr>
          <a:lstStyle/>
          <a:p>
            <a:pPr algn="r"/>
            <a:r>
              <a:rPr lang="en-US" sz="1500" b="1" spc="0">
                <a:solidFill>
                  <a:schemeClr val="bg1">
                    <a:lumMod val="50000"/>
                  </a:schemeClr>
                </a:solidFill>
                <a:latin typeface="+mj-lt"/>
              </a:rPr>
              <a:t>INDIANA DEPT. OF CHILD SERVICES</a:t>
            </a:r>
          </a:p>
        </p:txBody>
      </p:sp>
      <p:cxnSp>
        <p:nvCxnSpPr>
          <p:cNvPr id="3" name="Straight Connector 2">
            <a:extLst>
              <a:ext uri="{FF2B5EF4-FFF2-40B4-BE49-F238E27FC236}">
                <a16:creationId xmlns:a16="http://schemas.microsoft.com/office/drawing/2014/main" id="{FA506397-0A78-6668-3E5D-A9079462291E}"/>
              </a:ext>
            </a:extLst>
          </p:cNvPr>
          <p:cNvCxnSpPr>
            <a:cxnSpLocks/>
          </p:cNvCxnSpPr>
          <p:nvPr userDrawn="1"/>
        </p:nvCxnSpPr>
        <p:spPr>
          <a:xfrm>
            <a:off x="0" y="4292623"/>
            <a:ext cx="12192000" cy="0"/>
          </a:xfrm>
          <a:prstGeom prst="line">
            <a:avLst/>
          </a:prstGeom>
          <a:ln w="2857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317754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5420917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CS Org Char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2466A65-7A36-897F-02BA-2311F16D7B2B}"/>
              </a:ext>
            </a:extLst>
          </p:cNvPr>
          <p:cNvSpPr/>
          <p:nvPr/>
        </p:nvSpPr>
        <p:spPr>
          <a:xfrm>
            <a:off x="4830625" y="579765"/>
            <a:ext cx="2360022" cy="1001486"/>
          </a:xfrm>
          <a:prstGeom prst="rect">
            <a:avLst/>
          </a:prstGeom>
          <a:solidFill>
            <a:srgbClr val="0F4B8F"/>
          </a:solidFill>
          <a:ln>
            <a:solidFill>
              <a:srgbClr val="0F4B8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Aft>
                <a:spcPts val="300"/>
              </a:spcAft>
            </a:pPr>
            <a:r>
              <a:rPr lang="en-US" sz="2000" b="1"/>
              <a:t>Eric Miller</a:t>
            </a:r>
          </a:p>
          <a:p>
            <a:pPr algn="ctr">
              <a:lnSpc>
                <a:spcPts val="1600"/>
              </a:lnSpc>
            </a:pPr>
            <a:r>
              <a:rPr lang="en-US" i="1"/>
              <a:t>Director</a:t>
            </a:r>
          </a:p>
        </p:txBody>
      </p:sp>
      <p:sp>
        <p:nvSpPr>
          <p:cNvPr id="8" name="Rectangle 7">
            <a:extLst>
              <a:ext uri="{FF2B5EF4-FFF2-40B4-BE49-F238E27FC236}">
                <a16:creationId xmlns:a16="http://schemas.microsoft.com/office/drawing/2014/main" id="{2FDE2792-FE99-C423-90E2-A7C62C727E1D}"/>
              </a:ext>
            </a:extLst>
          </p:cNvPr>
          <p:cNvSpPr/>
          <p:nvPr/>
        </p:nvSpPr>
        <p:spPr>
          <a:xfrm>
            <a:off x="859516" y="2067781"/>
            <a:ext cx="2360023" cy="1001486"/>
          </a:xfrm>
          <a:prstGeom prst="rect">
            <a:avLst/>
          </a:prstGeom>
          <a:solidFill>
            <a:srgbClr val="3FC1E8"/>
          </a:solidFill>
          <a:ln>
            <a:solidFill>
              <a:srgbClr val="3FC1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Aft>
                <a:spcPts val="400"/>
              </a:spcAft>
            </a:pPr>
            <a:r>
              <a:rPr lang="en-US" sz="2000" b="1" dirty="0">
                <a:solidFill>
                  <a:schemeClr val="bg1"/>
                </a:solidFill>
              </a:rPr>
              <a:t>Sarah Sailors</a:t>
            </a:r>
          </a:p>
          <a:p>
            <a:pPr algn="ctr">
              <a:lnSpc>
                <a:spcPts val="1400"/>
              </a:lnSpc>
            </a:pPr>
            <a:r>
              <a:rPr lang="en-US" sz="1600" i="1" dirty="0">
                <a:solidFill>
                  <a:schemeClr val="bg1"/>
                </a:solidFill>
              </a:rPr>
              <a:t>Senior Advisor and </a:t>
            </a:r>
            <a:br>
              <a:rPr lang="en-US" sz="1600" i="1" dirty="0">
                <a:solidFill>
                  <a:schemeClr val="bg1"/>
                </a:solidFill>
              </a:rPr>
            </a:br>
            <a:r>
              <a:rPr lang="en-US" sz="1600" i="1" dirty="0">
                <a:solidFill>
                  <a:schemeClr val="bg1"/>
                </a:solidFill>
              </a:rPr>
              <a:t>Chief Deputy Director</a:t>
            </a:r>
          </a:p>
        </p:txBody>
      </p:sp>
      <p:sp>
        <p:nvSpPr>
          <p:cNvPr id="9" name="Rectangle 8">
            <a:extLst>
              <a:ext uri="{FF2B5EF4-FFF2-40B4-BE49-F238E27FC236}">
                <a16:creationId xmlns:a16="http://schemas.microsoft.com/office/drawing/2014/main" id="{50A702BB-5DFF-A1C7-0ACD-E678662976BC}"/>
              </a:ext>
            </a:extLst>
          </p:cNvPr>
          <p:cNvSpPr/>
          <p:nvPr/>
        </p:nvSpPr>
        <p:spPr>
          <a:xfrm>
            <a:off x="4830625" y="2067781"/>
            <a:ext cx="2360023" cy="1001486"/>
          </a:xfrm>
          <a:prstGeom prst="rect">
            <a:avLst/>
          </a:prstGeom>
          <a:solidFill>
            <a:srgbClr val="FFC529"/>
          </a:solidFill>
          <a:ln>
            <a:solidFill>
              <a:srgbClr val="FFC52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Aft>
                <a:spcPts val="300"/>
              </a:spcAft>
            </a:pPr>
            <a:r>
              <a:rPr lang="en-US" sz="2000" b="1">
                <a:solidFill>
                  <a:schemeClr val="tx1">
                    <a:lumMod val="65000"/>
                    <a:lumOff val="35000"/>
                  </a:schemeClr>
                </a:solidFill>
              </a:rPr>
              <a:t>Aaron Atwell</a:t>
            </a:r>
          </a:p>
          <a:p>
            <a:pPr algn="ctr">
              <a:lnSpc>
                <a:spcPts val="1400"/>
              </a:lnSpc>
            </a:pPr>
            <a:r>
              <a:rPr lang="en-US" sz="1600" i="1">
                <a:solidFill>
                  <a:schemeClr val="tx1">
                    <a:lumMod val="65000"/>
                    <a:lumOff val="35000"/>
                  </a:schemeClr>
                </a:solidFill>
              </a:rPr>
              <a:t>Chief of Staff</a:t>
            </a:r>
          </a:p>
        </p:txBody>
      </p:sp>
      <p:sp>
        <p:nvSpPr>
          <p:cNvPr id="10" name="Rectangle 9">
            <a:extLst>
              <a:ext uri="{FF2B5EF4-FFF2-40B4-BE49-F238E27FC236}">
                <a16:creationId xmlns:a16="http://schemas.microsoft.com/office/drawing/2014/main" id="{5A41045E-D358-4752-37EC-6634C6BC4FF5}"/>
              </a:ext>
            </a:extLst>
          </p:cNvPr>
          <p:cNvSpPr/>
          <p:nvPr/>
        </p:nvSpPr>
        <p:spPr>
          <a:xfrm>
            <a:off x="580659" y="3197318"/>
            <a:ext cx="3261362" cy="452842"/>
          </a:xfrm>
          <a:prstGeom prst="rect">
            <a:avLst/>
          </a:prstGeom>
          <a:solidFill>
            <a:srgbClr val="3FC1E8"/>
          </a:solidFill>
          <a:ln>
            <a:solidFill>
              <a:srgbClr val="3FC1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ts val="1400"/>
              </a:lnSpc>
            </a:pPr>
            <a:r>
              <a:rPr lang="en-US" sz="1600" b="1">
                <a:solidFill>
                  <a:schemeClr val="bg1"/>
                </a:solidFill>
              </a:rPr>
              <a:t>Child Welfare Services</a:t>
            </a:r>
          </a:p>
          <a:p>
            <a:pPr>
              <a:lnSpc>
                <a:spcPts val="1400"/>
              </a:lnSpc>
            </a:pPr>
            <a:r>
              <a:rPr lang="en-US" sz="1400">
                <a:solidFill>
                  <a:schemeClr val="bg1"/>
                </a:solidFill>
              </a:rPr>
              <a:t>David Reed</a:t>
            </a:r>
            <a:endParaRPr lang="en-US" sz="1200" i="1">
              <a:solidFill>
                <a:schemeClr val="bg1"/>
              </a:solidFill>
            </a:endParaRPr>
          </a:p>
        </p:txBody>
      </p:sp>
      <p:sp>
        <p:nvSpPr>
          <p:cNvPr id="11" name="Rectangle 10">
            <a:extLst>
              <a:ext uri="{FF2B5EF4-FFF2-40B4-BE49-F238E27FC236}">
                <a16:creationId xmlns:a16="http://schemas.microsoft.com/office/drawing/2014/main" id="{1AD76BD6-42CD-B247-BB6F-F1A621EFA06E}"/>
              </a:ext>
            </a:extLst>
          </p:cNvPr>
          <p:cNvSpPr/>
          <p:nvPr/>
        </p:nvSpPr>
        <p:spPr>
          <a:xfrm>
            <a:off x="580659" y="3745963"/>
            <a:ext cx="3261362" cy="452842"/>
          </a:xfrm>
          <a:prstGeom prst="rect">
            <a:avLst/>
          </a:prstGeom>
          <a:solidFill>
            <a:srgbClr val="3FC1E8"/>
          </a:solidFill>
          <a:ln>
            <a:solidFill>
              <a:srgbClr val="3FC1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ts val="1400"/>
              </a:lnSpc>
            </a:pPr>
            <a:r>
              <a:rPr lang="en-US" sz="1600" b="1">
                <a:solidFill>
                  <a:schemeClr val="bg1"/>
                </a:solidFill>
              </a:rPr>
              <a:t>Field Operations</a:t>
            </a:r>
          </a:p>
          <a:p>
            <a:pPr>
              <a:lnSpc>
                <a:spcPts val="1400"/>
              </a:lnSpc>
            </a:pPr>
            <a:r>
              <a:rPr lang="en-US" sz="1400">
                <a:solidFill>
                  <a:schemeClr val="bg1"/>
                </a:solidFill>
              </a:rPr>
              <a:t>Rhonda Allen</a:t>
            </a:r>
            <a:endParaRPr lang="en-US" sz="1200" i="1">
              <a:solidFill>
                <a:schemeClr val="bg1"/>
              </a:solidFill>
            </a:endParaRPr>
          </a:p>
        </p:txBody>
      </p:sp>
      <p:sp>
        <p:nvSpPr>
          <p:cNvPr id="12" name="Rectangle 11">
            <a:extLst>
              <a:ext uri="{FF2B5EF4-FFF2-40B4-BE49-F238E27FC236}">
                <a16:creationId xmlns:a16="http://schemas.microsoft.com/office/drawing/2014/main" id="{AD2D075C-73C1-3F6B-AA1B-616B89698691}"/>
              </a:ext>
            </a:extLst>
          </p:cNvPr>
          <p:cNvSpPr/>
          <p:nvPr/>
        </p:nvSpPr>
        <p:spPr>
          <a:xfrm>
            <a:off x="4416422" y="3194137"/>
            <a:ext cx="3261362" cy="452842"/>
          </a:xfrm>
          <a:prstGeom prst="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nSpc>
                <a:spcPts val="1400"/>
              </a:lnSpc>
            </a:pPr>
            <a:r>
              <a:rPr lang="en-US" sz="1600" b="1" dirty="0">
                <a:solidFill>
                  <a:schemeClr val="bg1"/>
                </a:solidFill>
              </a:rPr>
              <a:t>Deputy Chief of Staff</a:t>
            </a:r>
          </a:p>
          <a:p>
            <a:pPr>
              <a:lnSpc>
                <a:spcPts val="1400"/>
              </a:lnSpc>
            </a:pPr>
            <a:r>
              <a:rPr lang="en-US" sz="1400" dirty="0">
                <a:solidFill>
                  <a:schemeClr val="bg1"/>
                </a:solidFill>
              </a:rPr>
              <a:t>Nicole Randol</a:t>
            </a:r>
            <a:endParaRPr lang="en-US" sz="1200" i="1" dirty="0">
              <a:solidFill>
                <a:schemeClr val="bg1"/>
              </a:solidFill>
            </a:endParaRPr>
          </a:p>
        </p:txBody>
      </p:sp>
      <p:sp>
        <p:nvSpPr>
          <p:cNvPr id="13" name="Rectangle 12">
            <a:extLst>
              <a:ext uri="{FF2B5EF4-FFF2-40B4-BE49-F238E27FC236}">
                <a16:creationId xmlns:a16="http://schemas.microsoft.com/office/drawing/2014/main" id="{142A29B0-2CD4-4DE2-B46C-2EADD5DE6B25}"/>
              </a:ext>
            </a:extLst>
          </p:cNvPr>
          <p:cNvSpPr/>
          <p:nvPr/>
        </p:nvSpPr>
        <p:spPr>
          <a:xfrm>
            <a:off x="4416422" y="3727067"/>
            <a:ext cx="3261362" cy="452842"/>
          </a:xfrm>
          <a:prstGeom prst="rect">
            <a:avLst/>
          </a:prstGeom>
          <a:solidFill>
            <a:srgbClr val="FFC529"/>
          </a:solidFill>
          <a:ln>
            <a:solidFill>
              <a:srgbClr val="FFC52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ts val="1400"/>
              </a:lnSpc>
            </a:pPr>
            <a:r>
              <a:rPr lang="en-US" sz="1600" b="1" dirty="0">
                <a:solidFill>
                  <a:schemeClr val="tx1">
                    <a:lumMod val="65000"/>
                    <a:lumOff val="35000"/>
                  </a:schemeClr>
                </a:solidFill>
              </a:rPr>
              <a:t>Child Support Bureau</a:t>
            </a:r>
          </a:p>
          <a:p>
            <a:pPr>
              <a:lnSpc>
                <a:spcPts val="1400"/>
              </a:lnSpc>
            </a:pPr>
            <a:r>
              <a:rPr lang="en-US" sz="1400" dirty="0">
                <a:solidFill>
                  <a:schemeClr val="tx1">
                    <a:lumMod val="65000"/>
                    <a:lumOff val="35000"/>
                  </a:schemeClr>
                </a:solidFill>
              </a:rPr>
              <a:t>Adam Norman</a:t>
            </a:r>
            <a:endParaRPr lang="en-US" sz="1200" i="1" dirty="0">
              <a:solidFill>
                <a:schemeClr val="tx1">
                  <a:lumMod val="65000"/>
                  <a:lumOff val="35000"/>
                </a:schemeClr>
              </a:solidFill>
            </a:endParaRPr>
          </a:p>
        </p:txBody>
      </p:sp>
      <p:sp>
        <p:nvSpPr>
          <p:cNvPr id="14" name="Rectangle 13">
            <a:extLst>
              <a:ext uri="{FF2B5EF4-FFF2-40B4-BE49-F238E27FC236}">
                <a16:creationId xmlns:a16="http://schemas.microsoft.com/office/drawing/2014/main" id="{64DBC282-0E52-18DE-0828-23B5730DC8E5}"/>
              </a:ext>
            </a:extLst>
          </p:cNvPr>
          <p:cNvSpPr/>
          <p:nvPr/>
        </p:nvSpPr>
        <p:spPr>
          <a:xfrm>
            <a:off x="4416422" y="4271342"/>
            <a:ext cx="3261362" cy="452842"/>
          </a:xfrm>
          <a:prstGeom prst="rect">
            <a:avLst/>
          </a:prstGeom>
          <a:solidFill>
            <a:srgbClr val="FFC529"/>
          </a:solidFill>
          <a:ln>
            <a:solidFill>
              <a:srgbClr val="FFC529"/>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nSpc>
                <a:spcPts val="1400"/>
              </a:lnSpc>
            </a:pPr>
            <a:r>
              <a:rPr lang="en-US" sz="1600" b="1">
                <a:solidFill>
                  <a:schemeClr val="tx1">
                    <a:lumMod val="65000"/>
                    <a:lumOff val="35000"/>
                  </a:schemeClr>
                </a:solidFill>
              </a:rPr>
              <a:t>Finance</a:t>
            </a:r>
          </a:p>
          <a:p>
            <a:pPr>
              <a:lnSpc>
                <a:spcPts val="1400"/>
              </a:lnSpc>
            </a:pPr>
            <a:r>
              <a:rPr lang="en-US" sz="1400">
                <a:solidFill>
                  <a:schemeClr val="tx1">
                    <a:lumMod val="65000"/>
                    <a:lumOff val="35000"/>
                  </a:schemeClr>
                </a:solidFill>
              </a:rPr>
              <a:t>Jasmine Williams</a:t>
            </a:r>
            <a:endParaRPr lang="en-US" sz="1400" i="1" u="sng">
              <a:solidFill>
                <a:schemeClr val="tx1">
                  <a:lumMod val="65000"/>
                  <a:lumOff val="35000"/>
                </a:schemeClr>
              </a:solidFill>
              <a:cs typeface="Calibri"/>
            </a:endParaRPr>
          </a:p>
        </p:txBody>
      </p:sp>
      <p:sp>
        <p:nvSpPr>
          <p:cNvPr id="15" name="Rectangle 14">
            <a:extLst>
              <a:ext uri="{FF2B5EF4-FFF2-40B4-BE49-F238E27FC236}">
                <a16:creationId xmlns:a16="http://schemas.microsoft.com/office/drawing/2014/main" id="{088390FE-9D8B-5C3B-1874-4803EEC6882C}"/>
              </a:ext>
            </a:extLst>
          </p:cNvPr>
          <p:cNvSpPr/>
          <p:nvPr/>
        </p:nvSpPr>
        <p:spPr>
          <a:xfrm>
            <a:off x="4416422" y="4815617"/>
            <a:ext cx="3261362" cy="452842"/>
          </a:xfrm>
          <a:prstGeom prst="rect">
            <a:avLst/>
          </a:prstGeom>
          <a:solidFill>
            <a:srgbClr val="FFC529"/>
          </a:solidFill>
          <a:ln>
            <a:solidFill>
              <a:srgbClr val="FFC52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ts val="1400"/>
              </a:lnSpc>
            </a:pPr>
            <a:r>
              <a:rPr lang="en-US" sz="1600" b="1" dirty="0">
                <a:solidFill>
                  <a:schemeClr val="tx1">
                    <a:lumMod val="65000"/>
                    <a:lumOff val="35000"/>
                  </a:schemeClr>
                </a:solidFill>
              </a:rPr>
              <a:t>Human Resources</a:t>
            </a:r>
          </a:p>
          <a:p>
            <a:pPr>
              <a:lnSpc>
                <a:spcPts val="1400"/>
              </a:lnSpc>
            </a:pPr>
            <a:r>
              <a:rPr lang="en-US" sz="1400" dirty="0">
                <a:solidFill>
                  <a:schemeClr val="tx1">
                    <a:lumMod val="65000"/>
                    <a:lumOff val="35000"/>
                  </a:schemeClr>
                </a:solidFill>
              </a:rPr>
              <a:t>Kimberly Pierson</a:t>
            </a:r>
            <a:endParaRPr lang="en-US" sz="1200" i="1" dirty="0">
              <a:solidFill>
                <a:schemeClr val="tx1">
                  <a:lumMod val="65000"/>
                  <a:lumOff val="35000"/>
                </a:schemeClr>
              </a:solidFill>
            </a:endParaRPr>
          </a:p>
        </p:txBody>
      </p:sp>
      <p:sp>
        <p:nvSpPr>
          <p:cNvPr id="16" name="Rectangle 15">
            <a:extLst>
              <a:ext uri="{FF2B5EF4-FFF2-40B4-BE49-F238E27FC236}">
                <a16:creationId xmlns:a16="http://schemas.microsoft.com/office/drawing/2014/main" id="{061F2F44-E559-F525-6BD1-001D7B65C040}"/>
              </a:ext>
            </a:extLst>
          </p:cNvPr>
          <p:cNvSpPr/>
          <p:nvPr/>
        </p:nvSpPr>
        <p:spPr>
          <a:xfrm>
            <a:off x="8281212" y="4006609"/>
            <a:ext cx="3261362" cy="452842"/>
          </a:xfrm>
          <a:prstGeom prst="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ts val="1400"/>
              </a:lnSpc>
            </a:pPr>
            <a:r>
              <a:rPr lang="en-US" sz="1600" b="1">
                <a:solidFill>
                  <a:schemeClr val="bg1"/>
                </a:solidFill>
              </a:rPr>
              <a:t>Information Technology</a:t>
            </a:r>
          </a:p>
          <a:p>
            <a:pPr>
              <a:lnSpc>
                <a:spcPts val="1400"/>
              </a:lnSpc>
            </a:pPr>
            <a:r>
              <a:rPr lang="en-US" sz="1400">
                <a:solidFill>
                  <a:schemeClr val="bg1"/>
                </a:solidFill>
              </a:rPr>
              <a:t>Anushree Bag</a:t>
            </a:r>
            <a:endParaRPr lang="en-US" sz="1200" i="1">
              <a:solidFill>
                <a:schemeClr val="bg1"/>
              </a:solidFill>
            </a:endParaRPr>
          </a:p>
        </p:txBody>
      </p:sp>
      <p:sp>
        <p:nvSpPr>
          <p:cNvPr id="17" name="Rectangle 16">
            <a:extLst>
              <a:ext uri="{FF2B5EF4-FFF2-40B4-BE49-F238E27FC236}">
                <a16:creationId xmlns:a16="http://schemas.microsoft.com/office/drawing/2014/main" id="{F2534BF3-06DC-3823-5558-9D3CF1786249}"/>
              </a:ext>
            </a:extLst>
          </p:cNvPr>
          <p:cNvSpPr/>
          <p:nvPr/>
        </p:nvSpPr>
        <p:spPr>
          <a:xfrm>
            <a:off x="4416422" y="5887668"/>
            <a:ext cx="3261362" cy="452842"/>
          </a:xfrm>
          <a:prstGeom prst="rect">
            <a:avLst/>
          </a:prstGeom>
          <a:solidFill>
            <a:srgbClr val="FFC529"/>
          </a:solidFill>
          <a:ln>
            <a:solidFill>
              <a:srgbClr val="FFC52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ts val="1400"/>
              </a:lnSpc>
            </a:pPr>
            <a:r>
              <a:rPr lang="en-US" sz="1600" b="1">
                <a:solidFill>
                  <a:schemeClr val="tx1">
                    <a:lumMod val="65000"/>
                    <a:lumOff val="35000"/>
                  </a:schemeClr>
                </a:solidFill>
              </a:rPr>
              <a:t>Legislative Services</a:t>
            </a:r>
          </a:p>
          <a:p>
            <a:pPr>
              <a:lnSpc>
                <a:spcPts val="1400"/>
              </a:lnSpc>
            </a:pPr>
            <a:r>
              <a:rPr lang="en-US" sz="1400">
                <a:solidFill>
                  <a:schemeClr val="tx1">
                    <a:lumMod val="65000"/>
                    <a:lumOff val="35000"/>
                  </a:schemeClr>
                </a:solidFill>
              </a:rPr>
              <a:t>Kate Collins</a:t>
            </a:r>
            <a:endParaRPr lang="en-US" sz="1200" i="1">
              <a:solidFill>
                <a:schemeClr val="tx1">
                  <a:lumMod val="65000"/>
                  <a:lumOff val="35000"/>
                </a:schemeClr>
              </a:solidFill>
            </a:endParaRPr>
          </a:p>
        </p:txBody>
      </p:sp>
      <p:sp>
        <p:nvSpPr>
          <p:cNvPr id="19" name="Rectangle 18">
            <a:extLst>
              <a:ext uri="{FF2B5EF4-FFF2-40B4-BE49-F238E27FC236}">
                <a16:creationId xmlns:a16="http://schemas.microsoft.com/office/drawing/2014/main" id="{C60FD363-C337-DB5E-643C-FE1923960AB6}"/>
              </a:ext>
            </a:extLst>
          </p:cNvPr>
          <p:cNvSpPr/>
          <p:nvPr/>
        </p:nvSpPr>
        <p:spPr>
          <a:xfrm>
            <a:off x="8281212" y="3206025"/>
            <a:ext cx="3261362" cy="452842"/>
          </a:xfrm>
          <a:prstGeom prst="rect">
            <a:avLst/>
          </a:prstGeom>
          <a:solidFill>
            <a:srgbClr val="0F4B8F"/>
          </a:solidFill>
          <a:ln>
            <a:solidFill>
              <a:srgbClr val="0F4B8F"/>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nSpc>
                <a:spcPts val="1400"/>
              </a:lnSpc>
            </a:pPr>
            <a:r>
              <a:rPr lang="en-US" sz="1600" b="1" dirty="0"/>
              <a:t>Communications</a:t>
            </a:r>
          </a:p>
          <a:p>
            <a:pPr>
              <a:lnSpc>
                <a:spcPts val="1400"/>
              </a:lnSpc>
            </a:pPr>
            <a:r>
              <a:rPr lang="en-US" sz="1400" dirty="0"/>
              <a:t>Jeni O'Malley</a:t>
            </a:r>
            <a:endParaRPr lang="en-US" sz="1200" i="1" dirty="0"/>
          </a:p>
        </p:txBody>
      </p:sp>
      <p:sp>
        <p:nvSpPr>
          <p:cNvPr id="20" name="Rectangle 19">
            <a:extLst>
              <a:ext uri="{FF2B5EF4-FFF2-40B4-BE49-F238E27FC236}">
                <a16:creationId xmlns:a16="http://schemas.microsoft.com/office/drawing/2014/main" id="{129CF9E1-A8AC-4F3C-B1F0-7638DE33D3AB}"/>
              </a:ext>
            </a:extLst>
          </p:cNvPr>
          <p:cNvSpPr/>
          <p:nvPr/>
        </p:nvSpPr>
        <p:spPr>
          <a:xfrm>
            <a:off x="4417306" y="5359892"/>
            <a:ext cx="3261362" cy="452842"/>
          </a:xfrm>
          <a:prstGeom prst="rect">
            <a:avLst/>
          </a:prstGeom>
          <a:solidFill>
            <a:srgbClr val="FFC52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ts val="1400"/>
              </a:lnSpc>
            </a:pPr>
            <a:r>
              <a:rPr lang="en-US" sz="1600" b="1" dirty="0">
                <a:solidFill>
                  <a:schemeClr val="tx1">
                    <a:lumMod val="65000"/>
                    <a:lumOff val="35000"/>
                  </a:schemeClr>
                </a:solidFill>
              </a:rPr>
              <a:t>Legal</a:t>
            </a:r>
          </a:p>
          <a:p>
            <a:pPr>
              <a:lnSpc>
                <a:spcPts val="1400"/>
              </a:lnSpc>
            </a:pPr>
            <a:r>
              <a:rPr lang="en-US" sz="1400" dirty="0">
                <a:solidFill>
                  <a:schemeClr val="tx1">
                    <a:lumMod val="65000"/>
                    <a:lumOff val="35000"/>
                  </a:schemeClr>
                </a:solidFill>
              </a:rPr>
              <a:t>Joel McGormley</a:t>
            </a:r>
            <a:endParaRPr lang="en-US" sz="1200" i="1" dirty="0">
              <a:solidFill>
                <a:schemeClr val="tx1">
                  <a:lumMod val="65000"/>
                  <a:lumOff val="35000"/>
                </a:schemeClr>
              </a:solidFill>
            </a:endParaRPr>
          </a:p>
        </p:txBody>
      </p:sp>
      <p:sp>
        <p:nvSpPr>
          <p:cNvPr id="21" name="Rectangle 20">
            <a:extLst>
              <a:ext uri="{FF2B5EF4-FFF2-40B4-BE49-F238E27FC236}">
                <a16:creationId xmlns:a16="http://schemas.microsoft.com/office/drawing/2014/main" id="{0E3F8242-80F1-B7B2-584B-1C647226659F}"/>
              </a:ext>
            </a:extLst>
          </p:cNvPr>
          <p:cNvSpPr/>
          <p:nvPr/>
        </p:nvSpPr>
        <p:spPr>
          <a:xfrm>
            <a:off x="580659" y="4307680"/>
            <a:ext cx="3261362" cy="452842"/>
          </a:xfrm>
          <a:prstGeom prst="rect">
            <a:avLst/>
          </a:prstGeom>
          <a:solidFill>
            <a:srgbClr val="3FC1E8"/>
          </a:solidFill>
          <a:ln>
            <a:solidFill>
              <a:srgbClr val="3FC1E8"/>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nSpc>
                <a:spcPts val="1400"/>
              </a:lnSpc>
            </a:pPr>
            <a:r>
              <a:rPr lang="en-US" sz="1400" b="1" dirty="0">
                <a:solidFill>
                  <a:schemeClr val="bg1"/>
                </a:solidFill>
              </a:rPr>
              <a:t>Juvenile Justice Initiatives &amp; Support</a:t>
            </a:r>
          </a:p>
          <a:p>
            <a:pPr>
              <a:lnSpc>
                <a:spcPts val="1400"/>
              </a:lnSpc>
            </a:pPr>
            <a:r>
              <a:rPr lang="en-US" sz="1400" dirty="0">
                <a:solidFill>
                  <a:schemeClr val="bg1"/>
                </a:solidFill>
              </a:rPr>
              <a:t>Don Travis</a:t>
            </a:r>
            <a:endParaRPr lang="en-US" sz="1200" i="1" dirty="0">
              <a:solidFill>
                <a:schemeClr val="bg1"/>
              </a:solidFill>
            </a:endParaRPr>
          </a:p>
        </p:txBody>
      </p:sp>
      <p:sp>
        <p:nvSpPr>
          <p:cNvPr id="22" name="Rectangle 21">
            <a:extLst>
              <a:ext uri="{FF2B5EF4-FFF2-40B4-BE49-F238E27FC236}">
                <a16:creationId xmlns:a16="http://schemas.microsoft.com/office/drawing/2014/main" id="{A4399FB2-821E-3370-7143-8FE352BEAE13}"/>
              </a:ext>
            </a:extLst>
          </p:cNvPr>
          <p:cNvSpPr/>
          <p:nvPr/>
        </p:nvSpPr>
        <p:spPr>
          <a:xfrm>
            <a:off x="580659" y="4851955"/>
            <a:ext cx="3261362" cy="452842"/>
          </a:xfrm>
          <a:prstGeom prst="rect">
            <a:avLst/>
          </a:prstGeom>
          <a:solidFill>
            <a:srgbClr val="3FC1E8"/>
          </a:solidFill>
          <a:ln>
            <a:solidFill>
              <a:srgbClr val="3FC1E8"/>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nSpc>
                <a:spcPts val="1400"/>
              </a:lnSpc>
            </a:pPr>
            <a:r>
              <a:rPr lang="en-US" sz="1600" b="1" dirty="0">
                <a:solidFill>
                  <a:schemeClr val="bg1"/>
                </a:solidFill>
              </a:rPr>
              <a:t>Staff Development</a:t>
            </a:r>
          </a:p>
          <a:p>
            <a:pPr>
              <a:lnSpc>
                <a:spcPts val="1400"/>
              </a:lnSpc>
            </a:pPr>
            <a:r>
              <a:rPr lang="en-US" sz="1400" dirty="0">
                <a:solidFill>
                  <a:schemeClr val="bg1"/>
                </a:solidFill>
              </a:rPr>
              <a:t>Kerri Dabbs</a:t>
            </a:r>
            <a:endParaRPr lang="en-US" sz="1400" i="1" u="sng" dirty="0">
              <a:solidFill>
                <a:schemeClr val="bg1"/>
              </a:solidFill>
              <a:cs typeface="Calibri"/>
            </a:endParaRPr>
          </a:p>
        </p:txBody>
      </p:sp>
      <p:sp>
        <p:nvSpPr>
          <p:cNvPr id="23" name="Rectangle 22">
            <a:extLst>
              <a:ext uri="{FF2B5EF4-FFF2-40B4-BE49-F238E27FC236}">
                <a16:creationId xmlns:a16="http://schemas.microsoft.com/office/drawing/2014/main" id="{89185AA7-A3D1-1DEB-CA71-72E385AE696F}"/>
              </a:ext>
            </a:extLst>
          </p:cNvPr>
          <p:cNvSpPr/>
          <p:nvPr/>
        </p:nvSpPr>
        <p:spPr>
          <a:xfrm>
            <a:off x="580659" y="5396230"/>
            <a:ext cx="3261362" cy="623978"/>
          </a:xfrm>
          <a:prstGeom prst="rect">
            <a:avLst/>
          </a:prstGeom>
          <a:solidFill>
            <a:srgbClr val="3FC1E8"/>
          </a:solidFill>
          <a:ln>
            <a:solidFill>
              <a:srgbClr val="3FC1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ts val="1400"/>
              </a:lnSpc>
            </a:pPr>
            <a:r>
              <a:rPr lang="en-US" sz="1600" b="1">
                <a:solidFill>
                  <a:schemeClr val="bg1"/>
                </a:solidFill>
              </a:rPr>
              <a:t>Strategic Solutions &amp; Agency Transformation</a:t>
            </a:r>
          </a:p>
          <a:p>
            <a:pPr>
              <a:lnSpc>
                <a:spcPts val="1400"/>
              </a:lnSpc>
            </a:pPr>
            <a:r>
              <a:rPr lang="en-US" sz="1400">
                <a:solidFill>
                  <a:schemeClr val="bg1"/>
                </a:solidFill>
              </a:rPr>
              <a:t>Harmony Gist</a:t>
            </a:r>
            <a:endParaRPr lang="en-US" sz="1200" i="1">
              <a:solidFill>
                <a:schemeClr val="bg1"/>
              </a:solidFill>
            </a:endParaRPr>
          </a:p>
        </p:txBody>
      </p:sp>
      <p:sp>
        <p:nvSpPr>
          <p:cNvPr id="24" name="Rectangle 23">
            <a:extLst>
              <a:ext uri="{FF2B5EF4-FFF2-40B4-BE49-F238E27FC236}">
                <a16:creationId xmlns:a16="http://schemas.microsoft.com/office/drawing/2014/main" id="{590834FE-88AA-EC4A-795A-D086F50508F9}"/>
              </a:ext>
            </a:extLst>
          </p:cNvPr>
          <p:cNvSpPr/>
          <p:nvPr/>
        </p:nvSpPr>
        <p:spPr>
          <a:xfrm>
            <a:off x="478698" y="3197318"/>
            <a:ext cx="101961" cy="2822890"/>
          </a:xfrm>
          <a:prstGeom prst="rect">
            <a:avLst/>
          </a:prstGeom>
          <a:solidFill>
            <a:srgbClr val="7F94BE"/>
          </a:solidFill>
          <a:ln>
            <a:solidFill>
              <a:srgbClr val="7F94B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8BA1541D-0AAE-6050-A1D3-9FA5634669D7}"/>
              </a:ext>
            </a:extLst>
          </p:cNvPr>
          <p:cNvSpPr/>
          <p:nvPr/>
        </p:nvSpPr>
        <p:spPr>
          <a:xfrm>
            <a:off x="4316319" y="3194137"/>
            <a:ext cx="100987" cy="3146373"/>
          </a:xfrm>
          <a:prstGeom prst="rect">
            <a:avLst/>
          </a:prstGeom>
          <a:solidFill>
            <a:srgbClr val="7F94BE"/>
          </a:solidFill>
          <a:ln>
            <a:solidFill>
              <a:srgbClr val="7F94B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9EF6122C-4B61-68E3-B0B6-6E3571EA8587}"/>
              </a:ext>
            </a:extLst>
          </p:cNvPr>
          <p:cNvSpPr/>
          <p:nvPr/>
        </p:nvSpPr>
        <p:spPr>
          <a:xfrm>
            <a:off x="8173264" y="3206026"/>
            <a:ext cx="101960" cy="452842"/>
          </a:xfrm>
          <a:prstGeom prst="rect">
            <a:avLst/>
          </a:prstGeom>
          <a:solidFill>
            <a:srgbClr val="7F94BE"/>
          </a:solidFill>
          <a:ln>
            <a:solidFill>
              <a:srgbClr val="7F94B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7" name="Connector: Elbow 26">
            <a:extLst>
              <a:ext uri="{FF2B5EF4-FFF2-40B4-BE49-F238E27FC236}">
                <a16:creationId xmlns:a16="http://schemas.microsoft.com/office/drawing/2014/main" id="{953C14FE-45AD-790C-A5D7-32D7119B6A50}"/>
              </a:ext>
            </a:extLst>
          </p:cNvPr>
          <p:cNvCxnSpPr>
            <a:cxnSpLocks/>
          </p:cNvCxnSpPr>
          <p:nvPr/>
        </p:nvCxnSpPr>
        <p:spPr>
          <a:xfrm rot="16200000" flipH="1">
            <a:off x="5767372" y="1824516"/>
            <a:ext cx="486530" cy="1"/>
          </a:xfrm>
          <a:prstGeom prst="bentConnector3">
            <a:avLst/>
          </a:prstGeom>
          <a:ln w="28575">
            <a:solidFill>
              <a:srgbClr val="7F94BE"/>
            </a:solidFill>
          </a:ln>
        </p:spPr>
        <p:style>
          <a:lnRef idx="1">
            <a:schemeClr val="accent1"/>
          </a:lnRef>
          <a:fillRef idx="0">
            <a:schemeClr val="accent1"/>
          </a:fillRef>
          <a:effectRef idx="0">
            <a:schemeClr val="accent1"/>
          </a:effectRef>
          <a:fontRef idx="minor">
            <a:schemeClr val="tx1"/>
          </a:fontRef>
        </p:style>
      </p:cxnSp>
      <p:cxnSp>
        <p:nvCxnSpPr>
          <p:cNvPr id="28" name="Connector: Elbow 27">
            <a:extLst>
              <a:ext uri="{FF2B5EF4-FFF2-40B4-BE49-F238E27FC236}">
                <a16:creationId xmlns:a16="http://schemas.microsoft.com/office/drawing/2014/main" id="{AB7F31BB-790A-02DB-D041-B9E2FC834302}"/>
              </a:ext>
            </a:extLst>
          </p:cNvPr>
          <p:cNvCxnSpPr>
            <a:cxnSpLocks/>
            <a:stCxn id="8" idx="0"/>
            <a:endCxn id="26" idx="0"/>
          </p:cNvCxnSpPr>
          <p:nvPr/>
        </p:nvCxnSpPr>
        <p:spPr>
          <a:xfrm rot="16200000" flipH="1">
            <a:off x="4562763" y="-455455"/>
            <a:ext cx="1138245" cy="6184716"/>
          </a:xfrm>
          <a:prstGeom prst="bentConnector3">
            <a:avLst>
              <a:gd name="adj1" fmla="val -20084"/>
            </a:avLst>
          </a:prstGeom>
          <a:ln w="28575">
            <a:solidFill>
              <a:srgbClr val="7F94BE"/>
            </a:solidFill>
          </a:ln>
        </p:spPr>
        <p:style>
          <a:lnRef idx="1">
            <a:schemeClr val="accent1"/>
          </a:lnRef>
          <a:fillRef idx="0">
            <a:schemeClr val="accent1"/>
          </a:fillRef>
          <a:effectRef idx="0">
            <a:schemeClr val="accent1"/>
          </a:effectRef>
          <a:fontRef idx="minor">
            <a:schemeClr val="tx1"/>
          </a:fontRef>
        </p:style>
      </p:cxnSp>
      <p:cxnSp>
        <p:nvCxnSpPr>
          <p:cNvPr id="29" name="Connector: Elbow 28">
            <a:extLst>
              <a:ext uri="{FF2B5EF4-FFF2-40B4-BE49-F238E27FC236}">
                <a16:creationId xmlns:a16="http://schemas.microsoft.com/office/drawing/2014/main" id="{3CC66B28-0B53-6118-1FFA-78BFE5298ADA}"/>
              </a:ext>
            </a:extLst>
          </p:cNvPr>
          <p:cNvCxnSpPr>
            <a:cxnSpLocks/>
            <a:stCxn id="8" idx="1"/>
            <a:endCxn id="24" idx="0"/>
          </p:cNvCxnSpPr>
          <p:nvPr/>
        </p:nvCxnSpPr>
        <p:spPr>
          <a:xfrm rot="10800000" flipV="1">
            <a:off x="529680" y="2568524"/>
            <a:ext cx="329837" cy="628794"/>
          </a:xfrm>
          <a:prstGeom prst="bentConnector2">
            <a:avLst/>
          </a:prstGeom>
          <a:ln w="28575">
            <a:solidFill>
              <a:srgbClr val="7F94BE"/>
            </a:solidFill>
          </a:ln>
        </p:spPr>
        <p:style>
          <a:lnRef idx="1">
            <a:schemeClr val="accent1"/>
          </a:lnRef>
          <a:fillRef idx="0">
            <a:schemeClr val="accent1"/>
          </a:fillRef>
          <a:effectRef idx="0">
            <a:schemeClr val="accent1"/>
          </a:effectRef>
          <a:fontRef idx="minor">
            <a:schemeClr val="tx1"/>
          </a:fontRef>
        </p:style>
      </p:cxnSp>
      <p:cxnSp>
        <p:nvCxnSpPr>
          <p:cNvPr id="30" name="Connector: Elbow 29">
            <a:extLst>
              <a:ext uri="{FF2B5EF4-FFF2-40B4-BE49-F238E27FC236}">
                <a16:creationId xmlns:a16="http://schemas.microsoft.com/office/drawing/2014/main" id="{DFCAB5EC-FEAA-ED1D-8B95-101D6F1029D1}"/>
              </a:ext>
            </a:extLst>
          </p:cNvPr>
          <p:cNvCxnSpPr>
            <a:cxnSpLocks/>
            <a:stCxn id="9" idx="1"/>
            <a:endCxn id="25" idx="0"/>
          </p:cNvCxnSpPr>
          <p:nvPr/>
        </p:nvCxnSpPr>
        <p:spPr>
          <a:xfrm rot="10800000" flipV="1">
            <a:off x="4366813" y="2568523"/>
            <a:ext cx="463812" cy="625613"/>
          </a:xfrm>
          <a:prstGeom prst="bentConnector2">
            <a:avLst/>
          </a:prstGeom>
          <a:ln w="28575">
            <a:solidFill>
              <a:srgbClr val="7F94BE"/>
            </a:solidFill>
          </a:ln>
        </p:spPr>
        <p:style>
          <a:lnRef idx="1">
            <a:schemeClr val="accent1"/>
          </a:lnRef>
          <a:fillRef idx="0">
            <a:schemeClr val="accent1"/>
          </a:fillRef>
          <a:effectRef idx="0">
            <a:schemeClr val="accent1"/>
          </a:effectRef>
          <a:fontRef idx="minor">
            <a:schemeClr val="tx1"/>
          </a:fontRef>
        </p:style>
      </p:cxnSp>
      <p:sp>
        <p:nvSpPr>
          <p:cNvPr id="31" name="Rectangle 30">
            <a:extLst>
              <a:ext uri="{FF2B5EF4-FFF2-40B4-BE49-F238E27FC236}">
                <a16:creationId xmlns:a16="http://schemas.microsoft.com/office/drawing/2014/main" id="{BCE67241-3271-7105-EB00-B59A5921CD3C}"/>
              </a:ext>
            </a:extLst>
          </p:cNvPr>
          <p:cNvSpPr/>
          <p:nvPr/>
        </p:nvSpPr>
        <p:spPr>
          <a:xfrm>
            <a:off x="8173262" y="4012217"/>
            <a:ext cx="100987" cy="452843"/>
          </a:xfrm>
          <a:prstGeom prst="rect">
            <a:avLst/>
          </a:prstGeom>
          <a:solidFill>
            <a:srgbClr val="7F94BE"/>
          </a:solidFill>
          <a:ln>
            <a:solidFill>
              <a:srgbClr val="7F94B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2" name="Connector: Elbow 31">
            <a:extLst>
              <a:ext uri="{FF2B5EF4-FFF2-40B4-BE49-F238E27FC236}">
                <a16:creationId xmlns:a16="http://schemas.microsoft.com/office/drawing/2014/main" id="{CB683207-566B-4E99-FF0B-E62CF01C223F}"/>
              </a:ext>
            </a:extLst>
          </p:cNvPr>
          <p:cNvCxnSpPr>
            <a:cxnSpLocks/>
            <a:stCxn id="12" idx="3"/>
            <a:endCxn id="31" idx="1"/>
          </p:cNvCxnSpPr>
          <p:nvPr/>
        </p:nvCxnSpPr>
        <p:spPr>
          <a:xfrm>
            <a:off x="7677784" y="3420558"/>
            <a:ext cx="495478" cy="818081"/>
          </a:xfrm>
          <a:prstGeom prst="bentConnector3">
            <a:avLst>
              <a:gd name="adj1" fmla="val 50000"/>
            </a:avLst>
          </a:prstGeom>
          <a:ln w="28575">
            <a:solidFill>
              <a:srgbClr val="7F94BE"/>
            </a:solidFill>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6EA52BD5-822D-5733-30D9-0ABF34D69DE3}"/>
              </a:ext>
            </a:extLst>
          </p:cNvPr>
          <p:cNvSpPr txBox="1"/>
          <p:nvPr userDrawn="1"/>
        </p:nvSpPr>
        <p:spPr>
          <a:xfrm>
            <a:off x="2039527" y="579765"/>
            <a:ext cx="2464426" cy="769441"/>
          </a:xfrm>
          <a:prstGeom prst="rect">
            <a:avLst/>
          </a:prstGeom>
          <a:noFill/>
        </p:spPr>
        <p:txBody>
          <a:bodyPr wrap="square" rtlCol="0">
            <a:spAutoFit/>
          </a:bodyPr>
          <a:lstStyle/>
          <a:p>
            <a:r>
              <a:rPr lang="en-US" sz="4400" b="1" dirty="0">
                <a:solidFill>
                  <a:srgbClr val="004990"/>
                </a:solidFill>
              </a:rPr>
              <a:t>Org Chart</a:t>
            </a:r>
          </a:p>
        </p:txBody>
      </p:sp>
      <p:pic>
        <p:nvPicPr>
          <p:cNvPr id="34" name="Picture 33">
            <a:extLst>
              <a:ext uri="{FF2B5EF4-FFF2-40B4-BE49-F238E27FC236}">
                <a16:creationId xmlns:a16="http://schemas.microsoft.com/office/drawing/2014/main" id="{380E48B0-EA7A-FF67-2D8C-590DE5A0F755}"/>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245523" y="6313047"/>
            <a:ext cx="466351" cy="440282"/>
          </a:xfrm>
          <a:prstGeom prst="rect">
            <a:avLst/>
          </a:prstGeom>
        </p:spPr>
      </p:pic>
      <p:cxnSp>
        <p:nvCxnSpPr>
          <p:cNvPr id="35" name="Straight Connector 34">
            <a:extLst>
              <a:ext uri="{FF2B5EF4-FFF2-40B4-BE49-F238E27FC236}">
                <a16:creationId xmlns:a16="http://schemas.microsoft.com/office/drawing/2014/main" id="{C0E6BA75-FBA9-0A47-C844-EFFBA9696205}"/>
              </a:ext>
            </a:extLst>
          </p:cNvPr>
          <p:cNvCxnSpPr>
            <a:cxnSpLocks/>
          </p:cNvCxnSpPr>
          <p:nvPr userDrawn="1"/>
        </p:nvCxnSpPr>
        <p:spPr>
          <a:xfrm>
            <a:off x="763790" y="6553138"/>
            <a:ext cx="7909155" cy="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6" name="TextBox 35">
            <a:extLst>
              <a:ext uri="{FF2B5EF4-FFF2-40B4-BE49-F238E27FC236}">
                <a16:creationId xmlns:a16="http://schemas.microsoft.com/office/drawing/2014/main" id="{491712E8-023A-82D4-92C8-9996919BA76A}"/>
              </a:ext>
            </a:extLst>
          </p:cNvPr>
          <p:cNvSpPr txBox="1"/>
          <p:nvPr userDrawn="1"/>
        </p:nvSpPr>
        <p:spPr>
          <a:xfrm>
            <a:off x="11478158" y="6350000"/>
            <a:ext cx="468319" cy="369332"/>
          </a:xfrm>
          <a:prstGeom prst="rect">
            <a:avLst/>
          </a:prstGeom>
          <a:noFill/>
        </p:spPr>
        <p:txBody>
          <a:bodyPr wrap="square" rtlCol="0">
            <a:spAutoFit/>
          </a:bodyPr>
          <a:lstStyle/>
          <a:p>
            <a:pPr algn="ctr"/>
            <a:fld id="{60CB3D33-BDC5-4B12-8FD4-CFB857723B63}" type="slidenum">
              <a:rPr lang="en-US" smtClean="0">
                <a:solidFill>
                  <a:schemeClr val="bg1">
                    <a:lumMod val="50000"/>
                  </a:schemeClr>
                </a:solidFill>
              </a:rPr>
              <a:t>‹#›</a:t>
            </a:fld>
            <a:endParaRPr lang="en-US">
              <a:solidFill>
                <a:schemeClr val="bg1">
                  <a:lumMod val="50000"/>
                </a:schemeClr>
              </a:solidFill>
            </a:endParaRPr>
          </a:p>
        </p:txBody>
      </p:sp>
      <p:sp>
        <p:nvSpPr>
          <p:cNvPr id="37" name="TextBox 36">
            <a:extLst>
              <a:ext uri="{FF2B5EF4-FFF2-40B4-BE49-F238E27FC236}">
                <a16:creationId xmlns:a16="http://schemas.microsoft.com/office/drawing/2014/main" id="{E7026700-96A7-1C83-D8DA-CDF8FD123DE6}"/>
              </a:ext>
            </a:extLst>
          </p:cNvPr>
          <p:cNvSpPr txBox="1"/>
          <p:nvPr userDrawn="1"/>
        </p:nvSpPr>
        <p:spPr>
          <a:xfrm>
            <a:off x="8470801" y="6373083"/>
            <a:ext cx="3007357" cy="323165"/>
          </a:xfrm>
          <a:prstGeom prst="rect">
            <a:avLst/>
          </a:prstGeom>
          <a:noFill/>
        </p:spPr>
        <p:txBody>
          <a:bodyPr wrap="square" rtlCol="0">
            <a:spAutoFit/>
          </a:bodyPr>
          <a:lstStyle/>
          <a:p>
            <a:pPr algn="r"/>
            <a:r>
              <a:rPr lang="en-US" sz="1500" b="1" spc="0">
                <a:solidFill>
                  <a:schemeClr val="bg1">
                    <a:lumMod val="50000"/>
                  </a:schemeClr>
                </a:solidFill>
                <a:latin typeface="+mj-lt"/>
              </a:rPr>
              <a:t>INDIANA DEPT. OF CHILD SERVICES</a:t>
            </a:r>
          </a:p>
        </p:txBody>
      </p:sp>
    </p:spTree>
    <p:extLst>
      <p:ext uri="{BB962C8B-B14F-4D97-AF65-F5344CB8AC3E}">
        <p14:creationId xmlns:p14="http://schemas.microsoft.com/office/powerpoint/2010/main" val="32739136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fade">
                                      <p:cBhvr>
                                        <p:cTn id="7" dur="500"/>
                                        <p:tgtEl>
                                          <p:spTgt spid="33"/>
                                        </p:tgtEl>
                                      </p:cBhvr>
                                    </p:animEffect>
                                    <p:anim calcmode="lin" valueType="num">
                                      <p:cBhvr>
                                        <p:cTn id="8" dur="500" fill="hold"/>
                                        <p:tgtEl>
                                          <p:spTgt spid="33"/>
                                        </p:tgtEl>
                                        <p:attrNameLst>
                                          <p:attrName>ppt_x</p:attrName>
                                        </p:attrNameLst>
                                      </p:cBhvr>
                                      <p:tavLst>
                                        <p:tav tm="0">
                                          <p:val>
                                            <p:strVal val="#ppt_x"/>
                                          </p:val>
                                        </p:tav>
                                        <p:tav tm="100000">
                                          <p:val>
                                            <p:strVal val="#ppt_x"/>
                                          </p:val>
                                        </p:tav>
                                      </p:tavLst>
                                    </p:anim>
                                    <p:anim calcmode="lin" valueType="num">
                                      <p:cBhvr>
                                        <p:cTn id="9" dur="500" fill="hold"/>
                                        <p:tgtEl>
                                          <p:spTgt spid="3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ransition ">
    <p:bg>
      <p:bgPr>
        <a:solidFill>
          <a:srgbClr val="1DB0D3"/>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40C5E74-B340-D34D-647D-4B83E76D39D4}"/>
              </a:ext>
            </a:extLst>
          </p:cNvPr>
          <p:cNvPicPr>
            <a:picLocks noChangeAspect="1"/>
          </p:cNvPicPr>
          <p:nvPr userDrawn="1"/>
        </p:nvPicPr>
        <p:blipFill>
          <a:blip r:embed="rId2">
            <a:alphaModFix amt="20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p:blipFill>
        <p:spPr>
          <a:xfrm>
            <a:off x="0" y="0"/>
            <a:ext cx="12192000" cy="6858000"/>
          </a:xfrm>
          <a:prstGeom prst="rect">
            <a:avLst/>
          </a:prstGeom>
          <a:effectLst>
            <a:softEdge rad="635000"/>
          </a:effectLst>
        </p:spPr>
      </p:pic>
      <p:pic>
        <p:nvPicPr>
          <p:cNvPr id="3" name="Picture 2" descr="A group of people holding hands&#10;&#10;Description automatically generated">
            <a:extLst>
              <a:ext uri="{FF2B5EF4-FFF2-40B4-BE49-F238E27FC236}">
                <a16:creationId xmlns:a16="http://schemas.microsoft.com/office/drawing/2014/main" id="{C2BC6D44-96B8-9F3D-9EB0-6D19DF02091F}"/>
              </a:ext>
            </a:extLst>
          </p:cNvPr>
          <p:cNvPicPr>
            <a:picLocks noChangeAspect="1"/>
          </p:cNvPicPr>
          <p:nvPr userDrawn="1"/>
        </p:nvPicPr>
        <p:blipFill>
          <a:blip r:embed="rId4">
            <a:biLevel thresh="50000"/>
            <a:extLst>
              <a:ext uri="{28A0092B-C50C-407E-A947-70E740481C1C}">
                <a14:useLocalDpi xmlns:a14="http://schemas.microsoft.com/office/drawing/2010/main" val="0"/>
              </a:ext>
            </a:extLst>
          </a:blip>
          <a:stretch>
            <a:fillRect/>
          </a:stretch>
        </p:blipFill>
        <p:spPr>
          <a:xfrm>
            <a:off x="5763608" y="5993749"/>
            <a:ext cx="664784" cy="664784"/>
          </a:xfrm>
          <a:prstGeom prst="rect">
            <a:avLst/>
          </a:prstGeom>
        </p:spPr>
      </p:pic>
      <p:cxnSp>
        <p:nvCxnSpPr>
          <p:cNvPr id="4" name="Straight Connector 3">
            <a:extLst>
              <a:ext uri="{FF2B5EF4-FFF2-40B4-BE49-F238E27FC236}">
                <a16:creationId xmlns:a16="http://schemas.microsoft.com/office/drawing/2014/main" id="{CF5A00B1-E7F5-C8C7-3028-87778DDF6173}"/>
              </a:ext>
            </a:extLst>
          </p:cNvPr>
          <p:cNvCxnSpPr>
            <a:cxnSpLocks/>
          </p:cNvCxnSpPr>
          <p:nvPr userDrawn="1"/>
        </p:nvCxnSpPr>
        <p:spPr>
          <a:xfrm>
            <a:off x="0" y="5794282"/>
            <a:ext cx="1219200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20528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ransition 2">
    <p:bg>
      <p:bgPr>
        <a:solidFill>
          <a:srgbClr val="004990"/>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FA9C534-538B-E482-04E4-C92548AEC925}"/>
              </a:ext>
            </a:extLst>
          </p:cNvPr>
          <p:cNvPicPr>
            <a:picLocks noChangeAspect="1"/>
          </p:cNvPicPr>
          <p:nvPr userDrawn="1"/>
        </p:nvPicPr>
        <p:blipFill>
          <a:blip r:embed="rId2">
            <a:alphaModFix amt="31000"/>
            <a:extLst>
              <a:ext uri="{BEBA8EAE-BF5A-486C-A8C5-ECC9F3942E4B}">
                <a14:imgProps xmlns:a14="http://schemas.microsoft.com/office/drawing/2010/main">
                  <a14:imgLayer r:embed="rId3">
                    <a14:imgEffect>
                      <a14:colorTemperature colorTemp="6200"/>
                    </a14:imgEffect>
                    <a14:imgEffect>
                      <a14:saturation sat="0"/>
                    </a14:imgEffect>
                    <a14:imgEffect>
                      <a14:brightnessContrast bright="9000" contrast="-63000"/>
                    </a14:imgEffect>
                  </a14:imgLayer>
                </a14:imgProps>
              </a:ext>
              <a:ext uri="{28A0092B-C50C-407E-A947-70E740481C1C}">
                <a14:useLocalDpi xmlns:a14="http://schemas.microsoft.com/office/drawing/2010/main" val="0"/>
              </a:ext>
            </a:extLst>
          </a:blip>
          <a:srcRect/>
          <a:stretch/>
        </p:blipFill>
        <p:spPr>
          <a:xfrm>
            <a:off x="1" y="0"/>
            <a:ext cx="12192000" cy="6858000"/>
          </a:xfrm>
          <a:prstGeom prst="rect">
            <a:avLst/>
          </a:prstGeom>
          <a:effectLst>
            <a:softEdge rad="635000"/>
          </a:effectLst>
        </p:spPr>
      </p:pic>
      <p:pic>
        <p:nvPicPr>
          <p:cNvPr id="5" name="Picture 4" descr="A group of people holding hands&#10;&#10;Description automatically generated">
            <a:extLst>
              <a:ext uri="{FF2B5EF4-FFF2-40B4-BE49-F238E27FC236}">
                <a16:creationId xmlns:a16="http://schemas.microsoft.com/office/drawing/2014/main" id="{A580F675-59EE-B8D9-B9D5-E0A70D545DD9}"/>
              </a:ext>
            </a:extLst>
          </p:cNvPr>
          <p:cNvPicPr>
            <a:picLocks noChangeAspect="1"/>
          </p:cNvPicPr>
          <p:nvPr userDrawn="1"/>
        </p:nvPicPr>
        <p:blipFill>
          <a:blip r:embed="rId4">
            <a:biLevel thresh="50000"/>
            <a:extLst>
              <a:ext uri="{28A0092B-C50C-407E-A947-70E740481C1C}">
                <a14:useLocalDpi xmlns:a14="http://schemas.microsoft.com/office/drawing/2010/main" val="0"/>
              </a:ext>
            </a:extLst>
          </a:blip>
          <a:stretch>
            <a:fillRect/>
          </a:stretch>
        </p:blipFill>
        <p:spPr>
          <a:xfrm>
            <a:off x="5763608" y="5993749"/>
            <a:ext cx="664784" cy="664784"/>
          </a:xfrm>
          <a:prstGeom prst="rect">
            <a:avLst/>
          </a:prstGeom>
        </p:spPr>
      </p:pic>
      <p:cxnSp>
        <p:nvCxnSpPr>
          <p:cNvPr id="6" name="Straight Connector 5">
            <a:extLst>
              <a:ext uri="{FF2B5EF4-FFF2-40B4-BE49-F238E27FC236}">
                <a16:creationId xmlns:a16="http://schemas.microsoft.com/office/drawing/2014/main" id="{25885058-BDAB-A00D-361F-D05377585FD5}"/>
              </a:ext>
            </a:extLst>
          </p:cNvPr>
          <p:cNvCxnSpPr>
            <a:cxnSpLocks/>
          </p:cNvCxnSpPr>
          <p:nvPr userDrawn="1"/>
        </p:nvCxnSpPr>
        <p:spPr>
          <a:xfrm>
            <a:off x="0" y="5794282"/>
            <a:ext cx="1219200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289587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ransition 3">
    <p:bg>
      <p:bgPr>
        <a:solidFill>
          <a:srgbClr val="7F7F7F"/>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D7819B1-A9E1-D3D6-D6DE-77B16F36501D}"/>
              </a:ext>
            </a:extLst>
          </p:cNvPr>
          <p:cNvPicPr>
            <a:picLocks noChangeAspect="1"/>
          </p:cNvPicPr>
          <p:nvPr userDrawn="1"/>
        </p:nvPicPr>
        <p:blipFill>
          <a:blip r:embed="rId2">
            <a:alphaModFix amt="34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p:blipFill>
        <p:spPr>
          <a:xfrm>
            <a:off x="1" y="0"/>
            <a:ext cx="12192000" cy="6858000"/>
          </a:xfrm>
          <a:prstGeom prst="rect">
            <a:avLst/>
          </a:prstGeom>
          <a:effectLst>
            <a:softEdge rad="635000"/>
          </a:effectLst>
        </p:spPr>
      </p:pic>
      <p:pic>
        <p:nvPicPr>
          <p:cNvPr id="5" name="Picture 4" descr="A group of people holding hands&#10;&#10;Description automatically generated">
            <a:extLst>
              <a:ext uri="{FF2B5EF4-FFF2-40B4-BE49-F238E27FC236}">
                <a16:creationId xmlns:a16="http://schemas.microsoft.com/office/drawing/2014/main" id="{A580F675-59EE-B8D9-B9D5-E0A70D545DD9}"/>
              </a:ext>
            </a:extLst>
          </p:cNvPr>
          <p:cNvPicPr>
            <a:picLocks noChangeAspect="1"/>
          </p:cNvPicPr>
          <p:nvPr userDrawn="1"/>
        </p:nvPicPr>
        <p:blipFill>
          <a:blip r:embed="rId4">
            <a:biLevel thresh="50000"/>
            <a:extLst>
              <a:ext uri="{28A0092B-C50C-407E-A947-70E740481C1C}">
                <a14:useLocalDpi xmlns:a14="http://schemas.microsoft.com/office/drawing/2010/main" val="0"/>
              </a:ext>
            </a:extLst>
          </a:blip>
          <a:stretch>
            <a:fillRect/>
          </a:stretch>
        </p:blipFill>
        <p:spPr>
          <a:xfrm>
            <a:off x="5763608" y="5993749"/>
            <a:ext cx="664784" cy="664784"/>
          </a:xfrm>
          <a:prstGeom prst="rect">
            <a:avLst/>
          </a:prstGeom>
        </p:spPr>
      </p:pic>
      <p:cxnSp>
        <p:nvCxnSpPr>
          <p:cNvPr id="6" name="Straight Connector 5">
            <a:extLst>
              <a:ext uri="{FF2B5EF4-FFF2-40B4-BE49-F238E27FC236}">
                <a16:creationId xmlns:a16="http://schemas.microsoft.com/office/drawing/2014/main" id="{25885058-BDAB-A00D-361F-D05377585FD5}"/>
              </a:ext>
            </a:extLst>
          </p:cNvPr>
          <p:cNvCxnSpPr>
            <a:cxnSpLocks/>
          </p:cNvCxnSpPr>
          <p:nvPr userDrawn="1"/>
        </p:nvCxnSpPr>
        <p:spPr>
          <a:xfrm>
            <a:off x="0" y="5794282"/>
            <a:ext cx="1219200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866210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Agenda-light blu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6E3010F-7488-E7CE-D948-5F03CB6074F3}"/>
              </a:ext>
            </a:extLst>
          </p:cNvPr>
          <p:cNvSpPr/>
          <p:nvPr userDrawn="1"/>
        </p:nvSpPr>
        <p:spPr>
          <a:xfrm>
            <a:off x="-1" y="0"/>
            <a:ext cx="3686175" cy="6858000"/>
          </a:xfrm>
          <a:prstGeom prst="rect">
            <a:avLst/>
          </a:prstGeom>
          <a:solidFill>
            <a:srgbClr val="1DB0D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blue sign with white text&#10;&#10;Description automatically generated">
            <a:extLst>
              <a:ext uri="{FF2B5EF4-FFF2-40B4-BE49-F238E27FC236}">
                <a16:creationId xmlns:a16="http://schemas.microsoft.com/office/drawing/2014/main" id="{1EC997B2-6C46-B151-D338-1F6F0338B5C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731501" y="4445000"/>
            <a:ext cx="1232593" cy="2229538"/>
          </a:xfrm>
          <a:prstGeom prst="rect">
            <a:avLst/>
          </a:prstGeom>
        </p:spPr>
      </p:pic>
      <p:sp>
        <p:nvSpPr>
          <p:cNvPr id="11" name="Rectangle 1">
            <a:extLst>
              <a:ext uri="{FF2B5EF4-FFF2-40B4-BE49-F238E27FC236}">
                <a16:creationId xmlns:a16="http://schemas.microsoft.com/office/drawing/2014/main" id="{29A31907-0255-186C-0138-1E4A547ADF6F}"/>
              </a:ext>
            </a:extLst>
          </p:cNvPr>
          <p:cNvSpPr>
            <a:spLocks noChangeArrowheads="1"/>
          </p:cNvSpPr>
          <p:nvPr userDrawn="1"/>
        </p:nvSpPr>
        <p:spPr bwMode="auto">
          <a:xfrm>
            <a:off x="1933575" y="21590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428693170"/>
      </p:ext>
    </p:extLst>
  </p:cSld>
  <p:clrMapOvr>
    <a:masterClrMapping/>
  </p:clrMapOvr>
  <p:hf hdr="0" ftr="0" dt="0"/>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C1BDE8C-6F31-4C15-F03E-F14C0F8C431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5956AAA-804A-CBDC-6DFA-C4B2696C8E4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2798B55-2C23-8BE1-FB91-5C091066C14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8ECE28C-0F90-4285-9BB0-4D4A0EB7632D}" type="datetimeFigureOut">
              <a:rPr lang="en-US" smtClean="0"/>
              <a:t>7/9/2026</a:t>
            </a:fld>
            <a:endParaRPr lang="en-US"/>
          </a:p>
        </p:txBody>
      </p:sp>
      <p:sp>
        <p:nvSpPr>
          <p:cNvPr id="5" name="Footer Placeholder 4">
            <a:extLst>
              <a:ext uri="{FF2B5EF4-FFF2-40B4-BE49-F238E27FC236}">
                <a16:creationId xmlns:a16="http://schemas.microsoft.com/office/drawing/2014/main" id="{6DBA1C73-2715-4B90-4559-C893DDA3916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75E6B22-3919-8536-3AF0-2BA62CCD0B5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FEE53F-5A4F-4BE8-A3E6-F04ABFAD8589}" type="slidenum">
              <a:rPr lang="en-US" smtClean="0"/>
              <a:t>‹#›</a:t>
            </a:fld>
            <a:endParaRPr lang="en-US"/>
          </a:p>
        </p:txBody>
      </p:sp>
    </p:spTree>
    <p:extLst>
      <p:ext uri="{BB962C8B-B14F-4D97-AF65-F5344CB8AC3E}">
        <p14:creationId xmlns:p14="http://schemas.microsoft.com/office/powerpoint/2010/main" val="1894409183"/>
      </p:ext>
    </p:extLst>
  </p:cSld>
  <p:clrMap bg1="lt1" tx1="dk1" bg2="lt2" tx2="dk2" accent1="accent1" accent2="accent2" accent3="accent3" accent4="accent4" accent5="accent5" accent6="accent6" hlink="hlink" folHlink="folHlink"/>
  <p:sldLayoutIdLst>
    <p:sldLayoutId id="2147483702" r:id="rId1"/>
    <p:sldLayoutId id="2147483781" r:id="rId2"/>
    <p:sldLayoutId id="2147483782" r:id="rId3"/>
    <p:sldLayoutId id="2147483783" r:id="rId4"/>
    <p:sldLayoutId id="2147483784" r:id="rId5"/>
    <p:sldLayoutId id="2147483791" r:id="rId6"/>
    <p:sldLayoutId id="2147483792" r:id="rId7"/>
    <p:sldLayoutId id="2147483793" r:id="rId8"/>
    <p:sldLayoutId id="2147483703" r:id="rId9"/>
    <p:sldLayoutId id="2147483795" r:id="rId10"/>
    <p:sldLayoutId id="2147483794" r:id="rId11"/>
    <p:sldLayoutId id="2147483715" r:id="rId12"/>
    <p:sldLayoutId id="2147483764" r:id="rId13"/>
    <p:sldLayoutId id="2147483765" r:id="rId14"/>
    <p:sldLayoutId id="2147483766" r:id="rId15"/>
    <p:sldLayoutId id="2147483779" r:id="rId16"/>
    <p:sldLayoutId id="2147483772" r:id="rId17"/>
    <p:sldLayoutId id="2147483773" r:id="rId18"/>
    <p:sldLayoutId id="2147483771" r:id="rId19"/>
    <p:sldLayoutId id="2147483753" r:id="rId20"/>
    <p:sldLayoutId id="2147483754" r:id="rId21"/>
    <p:sldLayoutId id="2147483755" r:id="rId22"/>
    <p:sldLayoutId id="2147483704" r:id="rId23"/>
    <p:sldLayoutId id="2147483785" r:id="rId24"/>
    <p:sldLayoutId id="2147483786" r:id="rId25"/>
    <p:sldLayoutId id="2147483787" r:id="rId26"/>
    <p:sldLayoutId id="2147483788" r:id="rId27"/>
    <p:sldLayoutId id="2147483789" r:id="rId28"/>
    <p:sldLayoutId id="2147483713" r:id="rId29"/>
    <p:sldLayoutId id="2147483759" r:id="rId30"/>
    <p:sldLayoutId id="2147483760" r:id="rId31"/>
    <p:sldLayoutId id="2147483761" r:id="rId32"/>
    <p:sldLayoutId id="2147483705" r:id="rId33"/>
    <p:sldLayoutId id="2147483710" r:id="rId34"/>
    <p:sldLayoutId id="2147483780" r:id="rId35"/>
    <p:sldLayoutId id="2147483790" r:id="rId36"/>
    <p:sldLayoutId id="2147483797" r:id="rId37"/>
    <p:sldLayoutId id="2147483798" r:id="rId38"/>
    <p:sldLayoutId id="2147483716" r:id="rId39"/>
    <p:sldLayoutId id="2147483801" r:id="rId40"/>
    <p:sldLayoutId id="2147483802" r:id="rId41"/>
    <p:sldLayoutId id="2147483803" r:id="rId42"/>
    <p:sldLayoutId id="2147483804" r:id="rId43"/>
    <p:sldLayoutId id="2147483762" r:id="rId44"/>
    <p:sldLayoutId id="2147483805" r:id="rId45"/>
    <p:sldLayoutId id="2147483709" r:id="rId4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hyperlink" Target="mailto:Austin.Hollabaugh@dcs.in.gov" TargetMode="External"/><Relationship Id="rId1" Type="http://schemas.openxmlformats.org/officeDocument/2006/relationships/slideLayout" Target="../slideLayouts/slideLayout4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3786580-A0C1-EFAB-739E-BDFD5C09C9E2}"/>
              </a:ext>
            </a:extLst>
          </p:cNvPr>
          <p:cNvSpPr txBox="1"/>
          <p:nvPr/>
        </p:nvSpPr>
        <p:spPr>
          <a:xfrm>
            <a:off x="1490204" y="5451545"/>
            <a:ext cx="10247971" cy="584775"/>
          </a:xfrm>
          <a:prstGeom prst="rect">
            <a:avLst/>
          </a:prstGeom>
          <a:noFill/>
        </p:spPr>
        <p:txBody>
          <a:bodyPr wrap="square" lIns="91440" tIns="45720" rIns="91440" bIns="45720" rtlCol="0" anchor="t">
            <a:spAutoFit/>
          </a:bodyPr>
          <a:lstStyle/>
          <a:p>
            <a:r>
              <a:rPr lang="en-US" sz="3200" b="1" dirty="0">
                <a:solidFill>
                  <a:schemeClr val="bg1"/>
                </a:solidFill>
                <a:latin typeface="Calibri"/>
                <a:cs typeface="Calibri"/>
              </a:rPr>
              <a:t>Indiana Council Summer Meeting</a:t>
            </a:r>
            <a:endParaRPr lang="en-US" sz="3200" b="1" dirty="0">
              <a:solidFill>
                <a:schemeClr val="bg1"/>
              </a:solidFill>
              <a:latin typeface="Calibri" panose="020F0502020204030204" pitchFamily="34" charset="0"/>
              <a:cs typeface="Calibri" panose="020F0502020204030204" pitchFamily="34" charset="0"/>
            </a:endParaRPr>
          </a:p>
        </p:txBody>
      </p:sp>
      <p:sp>
        <p:nvSpPr>
          <p:cNvPr id="3" name="TextBox 2">
            <a:extLst>
              <a:ext uri="{FF2B5EF4-FFF2-40B4-BE49-F238E27FC236}">
                <a16:creationId xmlns:a16="http://schemas.microsoft.com/office/drawing/2014/main" id="{152E298D-CADF-7CB4-EE1F-D0EBE76E40D1}"/>
              </a:ext>
            </a:extLst>
          </p:cNvPr>
          <p:cNvSpPr txBox="1"/>
          <p:nvPr/>
        </p:nvSpPr>
        <p:spPr>
          <a:xfrm>
            <a:off x="1538585" y="6407616"/>
            <a:ext cx="8651913" cy="400110"/>
          </a:xfrm>
          <a:prstGeom prst="rect">
            <a:avLst/>
          </a:prstGeom>
          <a:noFill/>
        </p:spPr>
        <p:txBody>
          <a:bodyPr wrap="square" lIns="91440" tIns="45720" rIns="91440" bIns="45720" rtlCol="0" anchor="t">
            <a:spAutoFit/>
          </a:bodyPr>
          <a:lstStyle/>
          <a:p>
            <a:r>
              <a:rPr lang="en-US" sz="2000" b="1" i="1" dirty="0">
                <a:solidFill>
                  <a:schemeClr val="tx1">
                    <a:lumMod val="75000"/>
                    <a:lumOff val="25000"/>
                  </a:schemeClr>
                </a:solidFill>
                <a:latin typeface="+mj-lt"/>
              </a:rPr>
              <a:t>DCS Services</a:t>
            </a:r>
            <a:endParaRPr lang="en-US" sz="2000" b="1" i="1" dirty="0">
              <a:solidFill>
                <a:schemeClr val="tx1">
                  <a:lumMod val="75000"/>
                  <a:lumOff val="25000"/>
                </a:schemeClr>
              </a:solidFill>
              <a:latin typeface="Calibri Light"/>
              <a:cs typeface="Calibri Light"/>
            </a:endParaRPr>
          </a:p>
        </p:txBody>
      </p:sp>
    </p:spTree>
    <p:extLst>
      <p:ext uri="{BB962C8B-B14F-4D97-AF65-F5344CB8AC3E}">
        <p14:creationId xmlns:p14="http://schemas.microsoft.com/office/powerpoint/2010/main" val="1948249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left)">
                                      <p:cBhvr>
                                        <p:cTn id="1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E879AB-A970-D883-F415-E82888882E9F}"/>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F67DE57F-6C41-244E-B468-06B24F181E41}"/>
              </a:ext>
            </a:extLst>
          </p:cNvPr>
          <p:cNvSpPr txBox="1"/>
          <p:nvPr/>
        </p:nvSpPr>
        <p:spPr>
          <a:xfrm>
            <a:off x="384517" y="363631"/>
            <a:ext cx="7951101" cy="769441"/>
          </a:xfrm>
          <a:prstGeom prst="rect">
            <a:avLst/>
          </a:prstGeom>
          <a:noFill/>
        </p:spPr>
        <p:txBody>
          <a:bodyPr wrap="square" rtlCol="0">
            <a:spAutoFit/>
          </a:bodyPr>
          <a:lstStyle/>
          <a:p>
            <a:pPr algn="ctr"/>
            <a:r>
              <a:rPr lang="en-US" sz="4400" b="1" dirty="0">
                <a:solidFill>
                  <a:srgbClr val="004990"/>
                </a:solidFill>
                <a:latin typeface="Calibri" panose="020F0502020204030204" pitchFamily="34" charset="0"/>
                <a:cs typeface="Calibri" panose="020F0502020204030204" pitchFamily="34" charset="0"/>
              </a:rPr>
              <a:t>INFPS Data – CMHC </a:t>
            </a:r>
          </a:p>
        </p:txBody>
      </p:sp>
      <p:sp>
        <p:nvSpPr>
          <p:cNvPr id="9" name="TextBox 8">
            <a:extLst>
              <a:ext uri="{FF2B5EF4-FFF2-40B4-BE49-F238E27FC236}">
                <a16:creationId xmlns:a16="http://schemas.microsoft.com/office/drawing/2014/main" id="{9D4CC888-B4EC-EA4A-9444-D73614BD130F}"/>
              </a:ext>
              <a:ext uri="{C183D7F6-B498-43B3-948B-1728B52AA6E4}">
                <adec:decorative xmlns:adec="http://schemas.microsoft.com/office/drawing/2017/decorative" val="1"/>
              </a:ext>
            </a:extLst>
          </p:cNvPr>
          <p:cNvSpPr txBox="1"/>
          <p:nvPr/>
        </p:nvSpPr>
        <p:spPr>
          <a:xfrm>
            <a:off x="274451" y="1648427"/>
            <a:ext cx="9767303" cy="967957"/>
          </a:xfrm>
          <a:prstGeom prst="rect">
            <a:avLst/>
          </a:prstGeom>
          <a:noFill/>
        </p:spPr>
        <p:txBody>
          <a:bodyPr wrap="square" rtlCol="0">
            <a:spAutoFit/>
          </a:bodyPr>
          <a:lstStyle/>
          <a:p>
            <a:pPr lvl="1">
              <a:lnSpc>
                <a:spcPct val="150000"/>
              </a:lnSpc>
              <a:buSzPct val="115000"/>
            </a:pPr>
            <a:endParaRPr lang="en-US" sz="2000" dirty="0">
              <a:solidFill>
                <a:schemeClr val="tx1">
                  <a:lumMod val="75000"/>
                  <a:lumOff val="25000"/>
                </a:schemeClr>
              </a:solidFill>
            </a:endParaRPr>
          </a:p>
          <a:p>
            <a:pPr marL="457200" indent="-457200">
              <a:lnSpc>
                <a:spcPct val="150000"/>
              </a:lnSpc>
              <a:buSzPct val="115000"/>
              <a:buFont typeface="Calibri Light" panose="020F0302020204030204" pitchFamily="34" charset="0"/>
              <a:buChar char="→"/>
            </a:pPr>
            <a:endParaRPr lang="en-US" sz="2000" dirty="0">
              <a:solidFill>
                <a:schemeClr val="tx1">
                  <a:lumMod val="75000"/>
                  <a:lumOff val="25000"/>
                </a:schemeClr>
              </a:solidFill>
            </a:endParaRPr>
          </a:p>
        </p:txBody>
      </p:sp>
      <p:graphicFrame>
        <p:nvGraphicFramePr>
          <p:cNvPr id="3" name="Table 2">
            <a:extLst>
              <a:ext uri="{FF2B5EF4-FFF2-40B4-BE49-F238E27FC236}">
                <a16:creationId xmlns:a16="http://schemas.microsoft.com/office/drawing/2014/main" id="{1D6BA000-A89A-309E-8D6A-83B430754480}"/>
              </a:ext>
            </a:extLst>
          </p:cNvPr>
          <p:cNvGraphicFramePr>
            <a:graphicFrameLocks noGrp="1"/>
          </p:cNvGraphicFramePr>
          <p:nvPr>
            <p:extLst>
              <p:ext uri="{D42A27DB-BD31-4B8C-83A1-F6EECF244321}">
                <p14:modId xmlns:p14="http://schemas.microsoft.com/office/powerpoint/2010/main" val="1163452879"/>
              </p:ext>
            </p:extLst>
          </p:nvPr>
        </p:nvGraphicFramePr>
        <p:xfrm>
          <a:off x="789272" y="1133072"/>
          <a:ext cx="7267073" cy="5009442"/>
        </p:xfrm>
        <a:graphic>
          <a:graphicData uri="http://schemas.openxmlformats.org/drawingml/2006/table">
            <a:tbl>
              <a:tblPr/>
              <a:tblGrid>
                <a:gridCol w="7267073">
                  <a:extLst>
                    <a:ext uri="{9D8B030D-6E8A-4147-A177-3AD203B41FA5}">
                      <a16:colId xmlns:a16="http://schemas.microsoft.com/office/drawing/2014/main" val="2402834483"/>
                    </a:ext>
                  </a:extLst>
                </a:gridCol>
              </a:tblGrid>
              <a:tr h="5009442">
                <a:tc>
                  <a:txBody>
                    <a:bodyPr/>
                    <a:lstStyle/>
                    <a:p>
                      <a:pPr fontAlgn="t">
                        <a:lnSpc>
                          <a:spcPts val="1500"/>
                        </a:lnSpc>
                        <a:buNone/>
                      </a:pPr>
                      <a:r>
                        <a:rPr lang="en-US" sz="2000" b="1" i="0" dirty="0">
                          <a:solidFill>
                            <a:schemeClr val="accent1">
                              <a:lumMod val="50000"/>
                            </a:schemeClr>
                          </a:solidFill>
                          <a:effectLst/>
                          <a:latin typeface="Calibri Light" panose="020F0302020204030204" pitchFamily="34" charset="0"/>
                          <a:ea typeface="Calibri Light" panose="020F0302020204030204" pitchFamily="34" charset="0"/>
                          <a:cs typeface="Calibri Light" panose="020F0302020204030204" pitchFamily="34" charset="0"/>
                        </a:rPr>
                        <a:t>Family Preservation Program Summary</a:t>
                      </a:r>
                    </a:p>
                    <a:p>
                      <a:pPr fontAlgn="t">
                        <a:lnSpc>
                          <a:spcPts val="1500"/>
                        </a:lnSpc>
                        <a:buNone/>
                      </a:pPr>
                      <a:br>
                        <a:rPr lang="en-US" sz="2000" b="0" i="0" dirty="0">
                          <a:solidFill>
                            <a:schemeClr val="accent1">
                              <a:lumMod val="50000"/>
                            </a:schemeClr>
                          </a:solidFill>
                          <a:effectLst/>
                          <a:latin typeface="Calibri Light" panose="020F0302020204030204" pitchFamily="34" charset="0"/>
                          <a:ea typeface="Calibri Light" panose="020F0302020204030204" pitchFamily="34" charset="0"/>
                          <a:cs typeface="Calibri Light" panose="020F0302020204030204" pitchFamily="34" charset="0"/>
                        </a:rPr>
                      </a:br>
                      <a:r>
                        <a:rPr lang="en-US" sz="2000" b="0" i="0" dirty="0">
                          <a:solidFill>
                            <a:schemeClr val="accent1">
                              <a:lumMod val="50000"/>
                            </a:schemeClr>
                          </a:solidFill>
                          <a:effectLst/>
                          <a:latin typeface="Calibri Light" panose="020F0302020204030204" pitchFamily="34" charset="0"/>
                          <a:ea typeface="Calibri Light" panose="020F0302020204030204" pitchFamily="34" charset="0"/>
                          <a:cs typeface="Calibri Light" panose="020F0302020204030204" pitchFamily="34" charset="0"/>
                        </a:rPr>
                        <a:t>Cases • Removals • Assessments</a:t>
                      </a:r>
                    </a:p>
                    <a:p>
                      <a:pPr fontAlgn="t">
                        <a:lnSpc>
                          <a:spcPts val="1500"/>
                        </a:lnSpc>
                        <a:buNone/>
                      </a:pPr>
                      <a:br>
                        <a:rPr lang="en-US" sz="2000" b="0" i="0" dirty="0">
                          <a:solidFill>
                            <a:schemeClr val="accent1">
                              <a:lumMod val="50000"/>
                            </a:schemeClr>
                          </a:solidFill>
                          <a:effectLst/>
                          <a:latin typeface="Calibri Light" panose="020F0302020204030204" pitchFamily="34" charset="0"/>
                          <a:ea typeface="Calibri Light" panose="020F0302020204030204" pitchFamily="34" charset="0"/>
                          <a:cs typeface="Calibri Light" panose="020F0302020204030204" pitchFamily="34" charset="0"/>
                        </a:rPr>
                      </a:br>
                      <a:endParaRPr lang="en-US" sz="2000" b="0" i="0" dirty="0">
                        <a:solidFill>
                          <a:schemeClr val="accent1">
                            <a:lumMod val="50000"/>
                          </a:schemeClr>
                        </a:solidFill>
                        <a:effectLst/>
                        <a:latin typeface="Calibri Light" panose="020F0302020204030204" pitchFamily="34" charset="0"/>
                        <a:ea typeface="Calibri Light" panose="020F0302020204030204" pitchFamily="34" charset="0"/>
                        <a:cs typeface="Calibri Light" panose="020F0302020204030204" pitchFamily="34" charset="0"/>
                      </a:endParaRPr>
                    </a:p>
                    <a:p>
                      <a:pPr fontAlgn="t">
                        <a:lnSpc>
                          <a:spcPts val="1500"/>
                        </a:lnSpc>
                        <a:buNone/>
                      </a:pPr>
                      <a:r>
                        <a:rPr lang="en-US" sz="2000" b="1" i="0" dirty="0">
                          <a:solidFill>
                            <a:schemeClr val="accent1">
                              <a:lumMod val="50000"/>
                            </a:schemeClr>
                          </a:solidFill>
                          <a:effectLst/>
                          <a:latin typeface="Calibri Light" panose="020F0302020204030204" pitchFamily="34" charset="0"/>
                          <a:ea typeface="Calibri Light" panose="020F0302020204030204" pitchFamily="34" charset="0"/>
                          <a:cs typeface="Calibri Light" panose="020F0302020204030204" pitchFamily="34" charset="0"/>
                        </a:rPr>
                        <a:t>Caseload Overview</a:t>
                      </a:r>
                    </a:p>
                    <a:p>
                      <a:pPr fontAlgn="t">
                        <a:lnSpc>
                          <a:spcPts val="1500"/>
                        </a:lnSpc>
                        <a:buNone/>
                      </a:pPr>
                      <a:br>
                        <a:rPr lang="en-US" sz="2000" b="0" i="0" dirty="0">
                          <a:solidFill>
                            <a:schemeClr val="accent1">
                              <a:lumMod val="50000"/>
                            </a:schemeClr>
                          </a:solidFill>
                          <a:effectLst/>
                          <a:latin typeface="Calibri Light" panose="020F0302020204030204" pitchFamily="34" charset="0"/>
                          <a:ea typeface="Calibri Light" panose="020F0302020204030204" pitchFamily="34" charset="0"/>
                          <a:cs typeface="Calibri Light" panose="020F0302020204030204" pitchFamily="34" charset="0"/>
                        </a:rPr>
                      </a:br>
                      <a:r>
                        <a:rPr lang="en-US" sz="2000" b="0" i="0" dirty="0">
                          <a:solidFill>
                            <a:schemeClr val="accent1">
                              <a:lumMod val="50000"/>
                            </a:schemeClr>
                          </a:solidFill>
                          <a:effectLst/>
                          <a:latin typeface="Calibri Light" panose="020F0302020204030204" pitchFamily="34" charset="0"/>
                          <a:ea typeface="Calibri Light" panose="020F0302020204030204" pitchFamily="34" charset="0"/>
                          <a:cs typeface="Calibri Light" panose="020F0302020204030204" pitchFamily="34" charset="0"/>
                        </a:rPr>
                        <a:t>• Total Family Preservation Cases: 4,537</a:t>
                      </a:r>
                      <a:br>
                        <a:rPr lang="en-US" sz="2000" b="0" i="0" dirty="0">
                          <a:solidFill>
                            <a:schemeClr val="accent1">
                              <a:lumMod val="50000"/>
                            </a:schemeClr>
                          </a:solidFill>
                          <a:effectLst/>
                          <a:latin typeface="Calibri Light" panose="020F0302020204030204" pitchFamily="34" charset="0"/>
                          <a:ea typeface="Calibri Light" panose="020F0302020204030204" pitchFamily="34" charset="0"/>
                          <a:cs typeface="Calibri Light" panose="020F0302020204030204" pitchFamily="34" charset="0"/>
                        </a:rPr>
                      </a:br>
                      <a:r>
                        <a:rPr lang="en-US" sz="2000" b="0" i="0" dirty="0">
                          <a:solidFill>
                            <a:schemeClr val="accent1">
                              <a:lumMod val="50000"/>
                            </a:schemeClr>
                          </a:solidFill>
                          <a:effectLst/>
                          <a:latin typeface="Calibri Light" panose="020F0302020204030204" pitchFamily="34" charset="0"/>
                          <a:ea typeface="Calibri Light" panose="020F0302020204030204" pitchFamily="34" charset="0"/>
                          <a:cs typeface="Calibri Light" panose="020F0302020204030204" pitchFamily="34" charset="0"/>
                        </a:rPr>
                        <a:t>• Total Children Served: 8,784</a:t>
                      </a:r>
                      <a:br>
                        <a:rPr lang="en-US" sz="2000" b="0" i="0" dirty="0">
                          <a:solidFill>
                            <a:schemeClr val="accent1">
                              <a:lumMod val="50000"/>
                            </a:schemeClr>
                          </a:solidFill>
                          <a:effectLst/>
                          <a:latin typeface="Calibri Light" panose="020F0302020204030204" pitchFamily="34" charset="0"/>
                          <a:ea typeface="Calibri Light" panose="020F0302020204030204" pitchFamily="34" charset="0"/>
                          <a:cs typeface="Calibri Light" panose="020F0302020204030204" pitchFamily="34" charset="0"/>
                        </a:rPr>
                      </a:br>
                      <a:r>
                        <a:rPr lang="en-US" sz="2000" b="0" i="0" dirty="0">
                          <a:solidFill>
                            <a:schemeClr val="accent1">
                              <a:lumMod val="50000"/>
                            </a:schemeClr>
                          </a:solidFill>
                          <a:effectLst/>
                          <a:latin typeface="Calibri Light" panose="020F0302020204030204" pitchFamily="34" charset="0"/>
                          <a:ea typeface="Calibri Light" panose="020F0302020204030204" pitchFamily="34" charset="0"/>
                          <a:cs typeface="Calibri Light" panose="020F0302020204030204" pitchFamily="34" charset="0"/>
                        </a:rPr>
                        <a:t>• Cases Over 90 Days: 3,056</a:t>
                      </a:r>
                      <a:br>
                        <a:rPr lang="en-US" sz="2000" b="0" i="0" dirty="0">
                          <a:solidFill>
                            <a:schemeClr val="accent1">
                              <a:lumMod val="50000"/>
                            </a:schemeClr>
                          </a:solidFill>
                          <a:effectLst/>
                          <a:latin typeface="Calibri Light" panose="020F0302020204030204" pitchFamily="34" charset="0"/>
                          <a:ea typeface="Calibri Light" panose="020F0302020204030204" pitchFamily="34" charset="0"/>
                          <a:cs typeface="Calibri Light" panose="020F0302020204030204" pitchFamily="34" charset="0"/>
                        </a:rPr>
                      </a:br>
                      <a:r>
                        <a:rPr lang="en-US" sz="2000" b="0" i="0" dirty="0">
                          <a:solidFill>
                            <a:schemeClr val="accent1">
                              <a:lumMod val="50000"/>
                            </a:schemeClr>
                          </a:solidFill>
                          <a:effectLst/>
                          <a:latin typeface="Calibri Light" panose="020F0302020204030204" pitchFamily="34" charset="0"/>
                          <a:ea typeface="Calibri Light" panose="020F0302020204030204" pitchFamily="34" charset="0"/>
                          <a:cs typeface="Calibri Light" panose="020F0302020204030204" pitchFamily="34" charset="0"/>
                        </a:rPr>
                        <a:t>• Children Over 90 Days: 5,956</a:t>
                      </a:r>
                    </a:p>
                    <a:p>
                      <a:pPr fontAlgn="t">
                        <a:lnSpc>
                          <a:spcPts val="1500"/>
                        </a:lnSpc>
                        <a:buNone/>
                      </a:pPr>
                      <a:br>
                        <a:rPr lang="en-US" sz="2000" b="0" i="0" dirty="0">
                          <a:solidFill>
                            <a:schemeClr val="accent1">
                              <a:lumMod val="50000"/>
                            </a:schemeClr>
                          </a:solidFill>
                          <a:effectLst/>
                          <a:latin typeface="Calibri Light" panose="020F0302020204030204" pitchFamily="34" charset="0"/>
                          <a:ea typeface="Calibri Light" panose="020F0302020204030204" pitchFamily="34" charset="0"/>
                          <a:cs typeface="Calibri Light" panose="020F0302020204030204" pitchFamily="34" charset="0"/>
                        </a:rPr>
                      </a:br>
                      <a:endParaRPr lang="en-US" sz="2000" b="0" i="0" dirty="0">
                        <a:solidFill>
                          <a:schemeClr val="accent1">
                            <a:lumMod val="50000"/>
                          </a:schemeClr>
                        </a:solidFill>
                        <a:effectLst/>
                        <a:latin typeface="Calibri Light" panose="020F0302020204030204" pitchFamily="34" charset="0"/>
                        <a:ea typeface="Calibri Light" panose="020F0302020204030204" pitchFamily="34" charset="0"/>
                        <a:cs typeface="Calibri Light" panose="020F0302020204030204" pitchFamily="34" charset="0"/>
                      </a:endParaRPr>
                    </a:p>
                    <a:p>
                      <a:pPr fontAlgn="t">
                        <a:lnSpc>
                          <a:spcPts val="1500"/>
                        </a:lnSpc>
                        <a:buNone/>
                      </a:pPr>
                      <a:r>
                        <a:rPr lang="en-US" sz="2000" b="1" i="0" dirty="0">
                          <a:solidFill>
                            <a:schemeClr val="accent1">
                              <a:lumMod val="50000"/>
                            </a:schemeClr>
                          </a:solidFill>
                          <a:effectLst/>
                          <a:latin typeface="Calibri Light" panose="020F0302020204030204" pitchFamily="34" charset="0"/>
                          <a:ea typeface="Calibri Light" panose="020F0302020204030204" pitchFamily="34" charset="0"/>
                          <a:cs typeface="Calibri Light" panose="020F0302020204030204" pitchFamily="34" charset="0"/>
                        </a:rPr>
                        <a:t>Removals (After 90 Days)</a:t>
                      </a:r>
                    </a:p>
                    <a:p>
                      <a:pPr fontAlgn="t">
                        <a:lnSpc>
                          <a:spcPts val="1500"/>
                        </a:lnSpc>
                        <a:buNone/>
                      </a:pPr>
                      <a:br>
                        <a:rPr lang="en-US" sz="2000" b="0" i="0" dirty="0">
                          <a:solidFill>
                            <a:schemeClr val="accent1">
                              <a:lumMod val="50000"/>
                            </a:schemeClr>
                          </a:solidFill>
                          <a:effectLst/>
                          <a:latin typeface="Calibri Light" panose="020F0302020204030204" pitchFamily="34" charset="0"/>
                          <a:ea typeface="Calibri Light" panose="020F0302020204030204" pitchFamily="34" charset="0"/>
                          <a:cs typeface="Calibri Light" panose="020F0302020204030204" pitchFamily="34" charset="0"/>
                        </a:rPr>
                      </a:br>
                      <a:r>
                        <a:rPr lang="en-US" sz="2000" b="0" i="0" dirty="0">
                          <a:solidFill>
                            <a:schemeClr val="accent1">
                              <a:lumMod val="50000"/>
                            </a:schemeClr>
                          </a:solidFill>
                          <a:effectLst/>
                          <a:latin typeface="Calibri Light" panose="020F0302020204030204" pitchFamily="34" charset="0"/>
                          <a:ea typeface="Calibri Light" panose="020F0302020204030204" pitchFamily="34" charset="0"/>
                          <a:cs typeface="Calibri Light" panose="020F0302020204030204" pitchFamily="34" charset="0"/>
                        </a:rPr>
                        <a:t>• Cases with Removal After 90 Days: 533 </a:t>
                      </a:r>
                      <a:r>
                        <a:rPr lang="en-US" sz="2000" b="1" i="0" dirty="0">
                          <a:solidFill>
                            <a:schemeClr val="accent1">
                              <a:lumMod val="50000"/>
                            </a:schemeClr>
                          </a:solidFill>
                          <a:effectLst/>
                          <a:latin typeface="Calibri Light" panose="020F0302020204030204" pitchFamily="34" charset="0"/>
                          <a:ea typeface="Calibri Light" panose="020F0302020204030204" pitchFamily="34" charset="0"/>
                          <a:cs typeface="Calibri Light" panose="020F0302020204030204" pitchFamily="34" charset="0"/>
                        </a:rPr>
                        <a:t>(11.75%)</a:t>
                      </a:r>
                      <a:br>
                        <a:rPr lang="en-US" sz="2000" b="0" i="0" dirty="0">
                          <a:solidFill>
                            <a:schemeClr val="accent1">
                              <a:lumMod val="50000"/>
                            </a:schemeClr>
                          </a:solidFill>
                          <a:effectLst/>
                          <a:latin typeface="Calibri Light" panose="020F0302020204030204" pitchFamily="34" charset="0"/>
                          <a:ea typeface="Calibri Light" panose="020F0302020204030204" pitchFamily="34" charset="0"/>
                          <a:cs typeface="Calibri Light" panose="020F0302020204030204" pitchFamily="34" charset="0"/>
                        </a:rPr>
                      </a:br>
                      <a:r>
                        <a:rPr lang="en-US" sz="2000" b="0" i="0" dirty="0">
                          <a:solidFill>
                            <a:schemeClr val="accent1">
                              <a:lumMod val="50000"/>
                            </a:schemeClr>
                          </a:solidFill>
                          <a:effectLst/>
                          <a:latin typeface="Calibri Light" panose="020F0302020204030204" pitchFamily="34" charset="0"/>
                          <a:ea typeface="Calibri Light" panose="020F0302020204030204" pitchFamily="34" charset="0"/>
                          <a:cs typeface="Calibri Light" panose="020F0302020204030204" pitchFamily="34" charset="0"/>
                        </a:rPr>
                        <a:t>• Children with Removal After 90 Days: 969 </a:t>
                      </a:r>
                      <a:r>
                        <a:rPr lang="en-US" sz="2000" b="1" i="0" dirty="0">
                          <a:solidFill>
                            <a:schemeClr val="accent1">
                              <a:lumMod val="50000"/>
                            </a:schemeClr>
                          </a:solidFill>
                          <a:effectLst/>
                          <a:latin typeface="Calibri Light" panose="020F0302020204030204" pitchFamily="34" charset="0"/>
                          <a:ea typeface="Calibri Light" panose="020F0302020204030204" pitchFamily="34" charset="0"/>
                          <a:cs typeface="Calibri Light" panose="020F0302020204030204" pitchFamily="34" charset="0"/>
                        </a:rPr>
                        <a:t>(11.03%)</a:t>
                      </a:r>
                      <a:br>
                        <a:rPr lang="en-US" sz="2000" b="0" i="0" dirty="0">
                          <a:solidFill>
                            <a:schemeClr val="accent1">
                              <a:lumMod val="50000"/>
                            </a:schemeClr>
                          </a:solidFill>
                          <a:effectLst/>
                          <a:latin typeface="Calibri Light" panose="020F0302020204030204" pitchFamily="34" charset="0"/>
                          <a:ea typeface="Calibri Light" panose="020F0302020204030204" pitchFamily="34" charset="0"/>
                          <a:cs typeface="Calibri Light" panose="020F0302020204030204" pitchFamily="34" charset="0"/>
                        </a:rPr>
                      </a:br>
                      <a:r>
                        <a:rPr lang="en-US" sz="2000" b="0" i="0" dirty="0">
                          <a:solidFill>
                            <a:schemeClr val="accent1">
                              <a:lumMod val="50000"/>
                            </a:schemeClr>
                          </a:solidFill>
                          <a:effectLst/>
                          <a:latin typeface="Calibri Light" panose="020F0302020204030204" pitchFamily="34" charset="0"/>
                          <a:ea typeface="Calibri Light" panose="020F0302020204030204" pitchFamily="34" charset="0"/>
                          <a:cs typeface="Calibri Light" panose="020F0302020204030204" pitchFamily="34" charset="0"/>
                        </a:rPr>
                        <a:t>•</a:t>
                      </a:r>
                      <a:br>
                        <a:rPr lang="en-US" sz="2000" b="0" i="0" dirty="0">
                          <a:solidFill>
                            <a:schemeClr val="accent1">
                              <a:lumMod val="50000"/>
                            </a:schemeClr>
                          </a:solidFill>
                          <a:effectLst/>
                          <a:latin typeface="Calibri Light" panose="020F0302020204030204" pitchFamily="34" charset="0"/>
                          <a:ea typeface="Calibri Light" panose="020F0302020204030204" pitchFamily="34" charset="0"/>
                          <a:cs typeface="Calibri Light" panose="020F0302020204030204" pitchFamily="34" charset="0"/>
                        </a:rPr>
                      </a:br>
                      <a:endParaRPr lang="en-US" sz="2000" b="0" i="0" dirty="0">
                        <a:solidFill>
                          <a:schemeClr val="accent1">
                            <a:lumMod val="50000"/>
                          </a:schemeClr>
                        </a:solidFill>
                        <a:effectLst/>
                        <a:latin typeface="Calibri Light" panose="020F0302020204030204" pitchFamily="34" charset="0"/>
                        <a:ea typeface="Calibri Light" panose="020F0302020204030204" pitchFamily="34" charset="0"/>
                        <a:cs typeface="Calibri Light" panose="020F0302020204030204" pitchFamily="34" charset="0"/>
                      </a:endParaRPr>
                    </a:p>
                    <a:p>
                      <a:pPr fontAlgn="t">
                        <a:lnSpc>
                          <a:spcPts val="1500"/>
                        </a:lnSpc>
                        <a:buNone/>
                      </a:pPr>
                      <a:r>
                        <a:rPr lang="en-US" sz="2000" b="1" i="0" dirty="0">
                          <a:solidFill>
                            <a:schemeClr val="accent1">
                              <a:lumMod val="50000"/>
                            </a:schemeClr>
                          </a:solidFill>
                          <a:effectLst/>
                          <a:latin typeface="Calibri Light" panose="020F0302020204030204" pitchFamily="34" charset="0"/>
                          <a:ea typeface="Calibri Light" panose="020F0302020204030204" pitchFamily="34" charset="0"/>
                          <a:cs typeface="Calibri Light" panose="020F0302020204030204" pitchFamily="34" charset="0"/>
                        </a:rPr>
                        <a:t>Assessments Substantiated (After 90 Days)</a:t>
                      </a:r>
                    </a:p>
                    <a:p>
                      <a:pPr fontAlgn="t">
                        <a:lnSpc>
                          <a:spcPts val="1500"/>
                        </a:lnSpc>
                        <a:buNone/>
                      </a:pPr>
                      <a:br>
                        <a:rPr lang="en-US" sz="2000" b="0" i="0" dirty="0">
                          <a:solidFill>
                            <a:schemeClr val="accent1">
                              <a:lumMod val="50000"/>
                            </a:schemeClr>
                          </a:solidFill>
                          <a:effectLst/>
                          <a:latin typeface="Calibri Light" panose="020F0302020204030204" pitchFamily="34" charset="0"/>
                          <a:ea typeface="Calibri Light" panose="020F0302020204030204" pitchFamily="34" charset="0"/>
                          <a:cs typeface="Calibri Light" panose="020F0302020204030204" pitchFamily="34" charset="0"/>
                        </a:rPr>
                      </a:br>
                      <a:r>
                        <a:rPr lang="en-US" sz="2000" b="0" i="0" dirty="0">
                          <a:solidFill>
                            <a:schemeClr val="accent1">
                              <a:lumMod val="50000"/>
                            </a:schemeClr>
                          </a:solidFill>
                          <a:effectLst/>
                          <a:latin typeface="Calibri Light" panose="020F0302020204030204" pitchFamily="34" charset="0"/>
                          <a:ea typeface="Calibri Light" panose="020F0302020204030204" pitchFamily="34" charset="0"/>
                          <a:cs typeface="Calibri Light" panose="020F0302020204030204" pitchFamily="34" charset="0"/>
                        </a:rPr>
                        <a:t>• Cases with substantiated Assessment &gt; 90 Days: 514 </a:t>
                      </a:r>
                      <a:r>
                        <a:rPr lang="en-US" sz="2000" b="1" i="0" dirty="0">
                          <a:solidFill>
                            <a:schemeClr val="accent1">
                              <a:lumMod val="50000"/>
                            </a:schemeClr>
                          </a:solidFill>
                          <a:effectLst/>
                          <a:latin typeface="Calibri Light" panose="020F0302020204030204" pitchFamily="34" charset="0"/>
                          <a:ea typeface="Calibri Light" panose="020F0302020204030204" pitchFamily="34" charset="0"/>
                          <a:cs typeface="Calibri Light" panose="020F0302020204030204" pitchFamily="34" charset="0"/>
                        </a:rPr>
                        <a:t>(11.33%)</a:t>
                      </a:r>
                      <a:br>
                        <a:rPr lang="en-US" sz="2000" b="0" i="0" dirty="0">
                          <a:solidFill>
                            <a:schemeClr val="accent1">
                              <a:lumMod val="50000"/>
                            </a:schemeClr>
                          </a:solidFill>
                          <a:effectLst/>
                          <a:latin typeface="Calibri Light" panose="020F0302020204030204" pitchFamily="34" charset="0"/>
                          <a:ea typeface="Calibri Light" panose="020F0302020204030204" pitchFamily="34" charset="0"/>
                          <a:cs typeface="Calibri Light" panose="020F0302020204030204" pitchFamily="34" charset="0"/>
                        </a:rPr>
                      </a:br>
                      <a:r>
                        <a:rPr lang="en-US" sz="2000" b="0" i="0" dirty="0">
                          <a:solidFill>
                            <a:schemeClr val="accent1">
                              <a:lumMod val="50000"/>
                            </a:schemeClr>
                          </a:solidFill>
                          <a:effectLst/>
                          <a:latin typeface="Calibri Light" panose="020F0302020204030204" pitchFamily="34" charset="0"/>
                          <a:ea typeface="Calibri Light" panose="020F0302020204030204" pitchFamily="34" charset="0"/>
                          <a:cs typeface="Calibri Light" panose="020F0302020204030204" pitchFamily="34" charset="0"/>
                        </a:rPr>
                        <a:t>• Children with Substantiated Assessments: 875 </a:t>
                      </a:r>
                      <a:r>
                        <a:rPr lang="en-US" sz="2000" b="1" i="0" dirty="0">
                          <a:solidFill>
                            <a:schemeClr val="accent1">
                              <a:lumMod val="50000"/>
                            </a:schemeClr>
                          </a:solidFill>
                          <a:effectLst/>
                          <a:latin typeface="Calibri Light" panose="020F0302020204030204" pitchFamily="34" charset="0"/>
                          <a:ea typeface="Calibri Light" panose="020F0302020204030204" pitchFamily="34" charset="0"/>
                          <a:cs typeface="Calibri Light" panose="020F0302020204030204" pitchFamily="34" charset="0"/>
                        </a:rPr>
                        <a:t>(9.96%)</a:t>
                      </a:r>
                    </a:p>
                    <a:p>
                      <a:pPr fontAlgn="t">
                        <a:lnSpc>
                          <a:spcPts val="1500"/>
                        </a:lnSpc>
                        <a:buNone/>
                      </a:pPr>
                      <a:endParaRPr lang="en-US" sz="1050" b="0" i="0" dirty="0">
                        <a:effectLst/>
                        <a:latin typeface="Segoe UI" panose="020B0502040204020203" pitchFamily="34" charset="0"/>
                      </a:endParaRPr>
                    </a:p>
                  </a:txBody>
                  <a:tcPr>
                    <a:lnL w="6350" cap="flat" cmpd="sng" algn="ctr">
                      <a:solidFill>
                        <a:srgbClr val="E6E6E6"/>
                      </a:solidFill>
                      <a:prstDash val="solid"/>
                      <a:round/>
                      <a:headEnd type="none" w="med" len="med"/>
                      <a:tailEnd type="none" w="med" len="med"/>
                    </a:lnL>
                    <a:lnR w="6350" cap="flat" cmpd="sng" algn="ctr">
                      <a:solidFill>
                        <a:srgbClr val="E6E6E6"/>
                      </a:solidFill>
                      <a:prstDash val="solid"/>
                      <a:round/>
                      <a:headEnd type="none" w="med" len="med"/>
                      <a:tailEnd type="none" w="med" len="med"/>
                    </a:lnR>
                    <a:lnT w="6350" cap="flat" cmpd="sng" algn="ctr">
                      <a:solidFill>
                        <a:srgbClr val="E6E6E6"/>
                      </a:solidFill>
                      <a:prstDash val="solid"/>
                      <a:round/>
                      <a:headEnd type="none" w="med" len="med"/>
                      <a:tailEnd type="none" w="med" len="med"/>
                    </a:lnT>
                    <a:lnB w="6350" cap="flat" cmpd="sng" algn="ctr">
                      <a:solidFill>
                        <a:srgbClr val="E6E6E6"/>
                      </a:solidFill>
                      <a:prstDash val="solid"/>
                      <a:round/>
                      <a:headEnd type="none" w="med" len="med"/>
                      <a:tailEnd type="none" w="med" len="med"/>
                    </a:lnB>
                    <a:solidFill>
                      <a:srgbClr val="F5F5F5"/>
                    </a:solidFill>
                  </a:tcPr>
                </a:tc>
                <a:extLst>
                  <a:ext uri="{0D108BD9-81ED-4DB2-BD59-A6C34878D82A}">
                    <a16:rowId xmlns:a16="http://schemas.microsoft.com/office/drawing/2014/main" val="1585394189"/>
                  </a:ext>
                </a:extLst>
              </a:tr>
            </a:tbl>
          </a:graphicData>
        </a:graphic>
      </p:graphicFrame>
    </p:spTree>
    <p:extLst>
      <p:ext uri="{BB962C8B-B14F-4D97-AF65-F5344CB8AC3E}">
        <p14:creationId xmlns:p14="http://schemas.microsoft.com/office/powerpoint/2010/main" val="41092993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anim calcmode="lin" valueType="num">
                                      <p:cBhvr>
                                        <p:cTn id="8" dur="500" fill="hold"/>
                                        <p:tgtEl>
                                          <p:spTgt spid="2"/>
                                        </p:tgtEl>
                                        <p:attrNameLst>
                                          <p:attrName>ppt_x</p:attrName>
                                        </p:attrNameLst>
                                      </p:cBhvr>
                                      <p:tavLst>
                                        <p:tav tm="0">
                                          <p:val>
                                            <p:strVal val="#ppt_x"/>
                                          </p:val>
                                        </p:tav>
                                        <p:tav tm="100000">
                                          <p:val>
                                            <p:strVal val="#ppt_x"/>
                                          </p:val>
                                        </p:tav>
                                      </p:tavLst>
                                    </p:anim>
                                    <p:anim calcmode="lin" valueType="num">
                                      <p:cBhvr>
                                        <p:cTn id="9" dur="5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22" presetClass="entr" presetSubtype="8" fill="hold" grpId="0" nodeType="afterEffect" nodePh="1">
                                  <p:stCondLst>
                                    <p:cond delay="0"/>
                                  </p:stCondLst>
                                  <p:endCondLst>
                                    <p:cond evt="begin" delay="0">
                                      <p:tn val="11"/>
                                    </p:cond>
                                  </p:endCondLst>
                                  <p:childTnLst>
                                    <p:set>
                                      <p:cBhvr>
                                        <p:cTn id="12" dur="1" fill="hold">
                                          <p:stCondLst>
                                            <p:cond delay="0"/>
                                          </p:stCondLst>
                                        </p:cTn>
                                        <p:tgtEl>
                                          <p:spTgt spid="9"/>
                                        </p:tgtEl>
                                        <p:attrNameLst>
                                          <p:attrName>style.visibility</p:attrName>
                                        </p:attrNameLst>
                                      </p:cBhvr>
                                      <p:to>
                                        <p:strVal val="visible"/>
                                      </p:to>
                                    </p:set>
                                    <p:animEffect transition="in" filter="wipe(left)">
                                      <p:cBhvr>
                                        <p:cTn id="1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6A3B17-57B6-865D-1823-93CD365D2F14}"/>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97270798-2EFD-4865-8FB6-8D8267EFA3C2}"/>
              </a:ext>
            </a:extLst>
          </p:cNvPr>
          <p:cNvSpPr txBox="1"/>
          <p:nvPr/>
        </p:nvSpPr>
        <p:spPr>
          <a:xfrm>
            <a:off x="384517" y="363631"/>
            <a:ext cx="7951101" cy="769441"/>
          </a:xfrm>
          <a:prstGeom prst="rect">
            <a:avLst/>
          </a:prstGeom>
          <a:noFill/>
        </p:spPr>
        <p:txBody>
          <a:bodyPr wrap="square" rtlCol="0">
            <a:spAutoFit/>
          </a:bodyPr>
          <a:lstStyle/>
          <a:p>
            <a:pPr algn="ctr"/>
            <a:r>
              <a:rPr lang="en-US" sz="4400" b="1" dirty="0">
                <a:solidFill>
                  <a:srgbClr val="004990"/>
                </a:solidFill>
                <a:latin typeface="Calibri" panose="020F0502020204030204" pitchFamily="34" charset="0"/>
                <a:cs typeface="Calibri" panose="020F0502020204030204" pitchFamily="34" charset="0"/>
              </a:rPr>
              <a:t>INFPS Data – All Others </a:t>
            </a:r>
          </a:p>
        </p:txBody>
      </p:sp>
      <p:sp>
        <p:nvSpPr>
          <p:cNvPr id="9" name="TextBox 8">
            <a:extLst>
              <a:ext uri="{FF2B5EF4-FFF2-40B4-BE49-F238E27FC236}">
                <a16:creationId xmlns:a16="http://schemas.microsoft.com/office/drawing/2014/main" id="{490C62F8-0B11-DBB7-B3A5-6534267246AF}"/>
              </a:ext>
              <a:ext uri="{C183D7F6-B498-43B3-948B-1728B52AA6E4}">
                <adec:decorative xmlns:adec="http://schemas.microsoft.com/office/drawing/2017/decorative" val="1"/>
              </a:ext>
            </a:extLst>
          </p:cNvPr>
          <p:cNvSpPr txBox="1"/>
          <p:nvPr/>
        </p:nvSpPr>
        <p:spPr>
          <a:xfrm>
            <a:off x="274451" y="1648427"/>
            <a:ext cx="9767303" cy="967957"/>
          </a:xfrm>
          <a:prstGeom prst="rect">
            <a:avLst/>
          </a:prstGeom>
          <a:noFill/>
        </p:spPr>
        <p:txBody>
          <a:bodyPr wrap="square" rtlCol="0">
            <a:spAutoFit/>
          </a:bodyPr>
          <a:lstStyle/>
          <a:p>
            <a:pPr lvl="1">
              <a:lnSpc>
                <a:spcPct val="150000"/>
              </a:lnSpc>
              <a:buSzPct val="115000"/>
            </a:pPr>
            <a:endParaRPr lang="en-US" sz="2000" dirty="0">
              <a:solidFill>
                <a:schemeClr val="tx1">
                  <a:lumMod val="75000"/>
                  <a:lumOff val="25000"/>
                </a:schemeClr>
              </a:solidFill>
            </a:endParaRPr>
          </a:p>
          <a:p>
            <a:pPr marL="457200" indent="-457200">
              <a:lnSpc>
                <a:spcPct val="150000"/>
              </a:lnSpc>
              <a:buSzPct val="115000"/>
              <a:buFont typeface="Calibri Light" panose="020F0302020204030204" pitchFamily="34" charset="0"/>
              <a:buChar char="→"/>
            </a:pPr>
            <a:endParaRPr lang="en-US" sz="2000" dirty="0">
              <a:solidFill>
                <a:schemeClr val="tx1">
                  <a:lumMod val="75000"/>
                  <a:lumOff val="25000"/>
                </a:schemeClr>
              </a:solidFill>
            </a:endParaRPr>
          </a:p>
        </p:txBody>
      </p:sp>
      <p:graphicFrame>
        <p:nvGraphicFramePr>
          <p:cNvPr id="3" name="Table 2">
            <a:extLst>
              <a:ext uri="{FF2B5EF4-FFF2-40B4-BE49-F238E27FC236}">
                <a16:creationId xmlns:a16="http://schemas.microsoft.com/office/drawing/2014/main" id="{44F12BE0-FE52-4F8F-0B37-F49DC7A9A7AC}"/>
              </a:ext>
            </a:extLst>
          </p:cNvPr>
          <p:cNvGraphicFramePr>
            <a:graphicFrameLocks noGrp="1"/>
          </p:cNvGraphicFramePr>
          <p:nvPr>
            <p:extLst>
              <p:ext uri="{D42A27DB-BD31-4B8C-83A1-F6EECF244321}">
                <p14:modId xmlns:p14="http://schemas.microsoft.com/office/powerpoint/2010/main" val="3104522502"/>
              </p:ext>
            </p:extLst>
          </p:nvPr>
        </p:nvGraphicFramePr>
        <p:xfrm>
          <a:off x="789272" y="1133072"/>
          <a:ext cx="7267073" cy="5009442"/>
        </p:xfrm>
        <a:graphic>
          <a:graphicData uri="http://schemas.openxmlformats.org/drawingml/2006/table">
            <a:tbl>
              <a:tblPr/>
              <a:tblGrid>
                <a:gridCol w="7267073">
                  <a:extLst>
                    <a:ext uri="{9D8B030D-6E8A-4147-A177-3AD203B41FA5}">
                      <a16:colId xmlns:a16="http://schemas.microsoft.com/office/drawing/2014/main" val="2402834483"/>
                    </a:ext>
                  </a:extLst>
                </a:gridCol>
              </a:tblGrid>
              <a:tr h="5009442">
                <a:tc>
                  <a:txBody>
                    <a:bodyPr/>
                    <a:lstStyle/>
                    <a:p>
                      <a:pPr fontAlgn="t">
                        <a:lnSpc>
                          <a:spcPts val="1500"/>
                        </a:lnSpc>
                        <a:buNone/>
                      </a:pPr>
                      <a:r>
                        <a:rPr lang="en-US" sz="2000" b="1" i="0" dirty="0">
                          <a:solidFill>
                            <a:schemeClr val="accent1">
                              <a:lumMod val="50000"/>
                            </a:schemeClr>
                          </a:solidFill>
                          <a:effectLst/>
                          <a:latin typeface="Calibri Light" panose="020F0302020204030204" pitchFamily="34" charset="0"/>
                          <a:ea typeface="Calibri Light" panose="020F0302020204030204" pitchFamily="34" charset="0"/>
                          <a:cs typeface="Calibri Light" panose="020F0302020204030204" pitchFamily="34" charset="0"/>
                        </a:rPr>
                        <a:t>Family Preservation Program Summary</a:t>
                      </a:r>
                    </a:p>
                    <a:p>
                      <a:pPr fontAlgn="t">
                        <a:lnSpc>
                          <a:spcPts val="1500"/>
                        </a:lnSpc>
                        <a:buNone/>
                      </a:pPr>
                      <a:br>
                        <a:rPr lang="en-US" sz="2000" b="0" i="0" dirty="0">
                          <a:solidFill>
                            <a:schemeClr val="accent1">
                              <a:lumMod val="50000"/>
                            </a:schemeClr>
                          </a:solidFill>
                          <a:effectLst/>
                          <a:latin typeface="Calibri Light" panose="020F0302020204030204" pitchFamily="34" charset="0"/>
                          <a:ea typeface="Calibri Light" panose="020F0302020204030204" pitchFamily="34" charset="0"/>
                          <a:cs typeface="Calibri Light" panose="020F0302020204030204" pitchFamily="34" charset="0"/>
                        </a:rPr>
                      </a:br>
                      <a:r>
                        <a:rPr lang="en-US" sz="2000" b="0" i="0" dirty="0">
                          <a:solidFill>
                            <a:schemeClr val="accent1">
                              <a:lumMod val="50000"/>
                            </a:schemeClr>
                          </a:solidFill>
                          <a:effectLst/>
                          <a:latin typeface="Calibri Light" panose="020F0302020204030204" pitchFamily="34" charset="0"/>
                          <a:ea typeface="Calibri Light" panose="020F0302020204030204" pitchFamily="34" charset="0"/>
                          <a:cs typeface="Calibri Light" panose="020F0302020204030204" pitchFamily="34" charset="0"/>
                        </a:rPr>
                        <a:t>Cases • Removals • Assessments</a:t>
                      </a:r>
                    </a:p>
                    <a:p>
                      <a:pPr fontAlgn="t">
                        <a:lnSpc>
                          <a:spcPts val="1500"/>
                        </a:lnSpc>
                        <a:buNone/>
                      </a:pPr>
                      <a:br>
                        <a:rPr lang="en-US" sz="2000" b="0" i="0" dirty="0">
                          <a:solidFill>
                            <a:schemeClr val="accent1">
                              <a:lumMod val="50000"/>
                            </a:schemeClr>
                          </a:solidFill>
                          <a:effectLst/>
                          <a:latin typeface="Calibri Light" panose="020F0302020204030204" pitchFamily="34" charset="0"/>
                          <a:ea typeface="Calibri Light" panose="020F0302020204030204" pitchFamily="34" charset="0"/>
                          <a:cs typeface="Calibri Light" panose="020F0302020204030204" pitchFamily="34" charset="0"/>
                        </a:rPr>
                      </a:br>
                      <a:endParaRPr lang="en-US" sz="2000" b="0" i="0" dirty="0">
                        <a:solidFill>
                          <a:schemeClr val="accent1">
                            <a:lumMod val="50000"/>
                          </a:schemeClr>
                        </a:solidFill>
                        <a:effectLst/>
                        <a:latin typeface="Calibri Light" panose="020F0302020204030204" pitchFamily="34" charset="0"/>
                        <a:ea typeface="Calibri Light" panose="020F0302020204030204" pitchFamily="34" charset="0"/>
                        <a:cs typeface="Calibri Light" panose="020F0302020204030204" pitchFamily="34" charset="0"/>
                      </a:endParaRPr>
                    </a:p>
                    <a:p>
                      <a:pPr fontAlgn="t">
                        <a:lnSpc>
                          <a:spcPts val="1500"/>
                        </a:lnSpc>
                        <a:buNone/>
                      </a:pPr>
                      <a:r>
                        <a:rPr lang="en-US" sz="2000" b="1" i="0" dirty="0">
                          <a:solidFill>
                            <a:schemeClr val="accent1">
                              <a:lumMod val="50000"/>
                            </a:schemeClr>
                          </a:solidFill>
                          <a:effectLst/>
                          <a:latin typeface="Calibri Light" panose="020F0302020204030204" pitchFamily="34" charset="0"/>
                          <a:ea typeface="Calibri Light" panose="020F0302020204030204" pitchFamily="34" charset="0"/>
                          <a:cs typeface="Calibri Light" panose="020F0302020204030204" pitchFamily="34" charset="0"/>
                        </a:rPr>
                        <a:t>Caseload Overview</a:t>
                      </a:r>
                    </a:p>
                    <a:p>
                      <a:pPr fontAlgn="t">
                        <a:lnSpc>
                          <a:spcPts val="1500"/>
                        </a:lnSpc>
                        <a:buNone/>
                      </a:pPr>
                      <a:br>
                        <a:rPr lang="en-US" sz="2000" b="0" i="0" dirty="0">
                          <a:solidFill>
                            <a:schemeClr val="accent1">
                              <a:lumMod val="50000"/>
                            </a:schemeClr>
                          </a:solidFill>
                          <a:effectLst/>
                          <a:latin typeface="Calibri Light" panose="020F0302020204030204" pitchFamily="34" charset="0"/>
                          <a:ea typeface="Calibri Light" panose="020F0302020204030204" pitchFamily="34" charset="0"/>
                          <a:cs typeface="Calibri Light" panose="020F0302020204030204" pitchFamily="34" charset="0"/>
                        </a:rPr>
                      </a:br>
                      <a:r>
                        <a:rPr lang="en-US" sz="2000" b="0" i="0" dirty="0">
                          <a:solidFill>
                            <a:schemeClr val="accent1">
                              <a:lumMod val="50000"/>
                            </a:schemeClr>
                          </a:solidFill>
                          <a:effectLst/>
                          <a:latin typeface="Calibri Light" panose="020F0302020204030204" pitchFamily="34" charset="0"/>
                          <a:ea typeface="Calibri Light" panose="020F0302020204030204" pitchFamily="34" charset="0"/>
                          <a:cs typeface="Calibri Light" panose="020F0302020204030204" pitchFamily="34" charset="0"/>
                        </a:rPr>
                        <a:t>• Total Family Preservation Cases: 16,269</a:t>
                      </a:r>
                      <a:br>
                        <a:rPr lang="en-US" sz="2000" b="0" i="0" dirty="0">
                          <a:solidFill>
                            <a:schemeClr val="accent1">
                              <a:lumMod val="50000"/>
                            </a:schemeClr>
                          </a:solidFill>
                          <a:effectLst/>
                          <a:latin typeface="Calibri Light" panose="020F0302020204030204" pitchFamily="34" charset="0"/>
                          <a:ea typeface="Calibri Light" panose="020F0302020204030204" pitchFamily="34" charset="0"/>
                          <a:cs typeface="Calibri Light" panose="020F0302020204030204" pitchFamily="34" charset="0"/>
                        </a:rPr>
                      </a:br>
                      <a:r>
                        <a:rPr lang="en-US" sz="2000" b="0" i="0" dirty="0">
                          <a:solidFill>
                            <a:schemeClr val="accent1">
                              <a:lumMod val="50000"/>
                            </a:schemeClr>
                          </a:solidFill>
                          <a:effectLst/>
                          <a:latin typeface="Calibri Light" panose="020F0302020204030204" pitchFamily="34" charset="0"/>
                          <a:ea typeface="Calibri Light" panose="020F0302020204030204" pitchFamily="34" charset="0"/>
                          <a:cs typeface="Calibri Light" panose="020F0302020204030204" pitchFamily="34" charset="0"/>
                        </a:rPr>
                        <a:t>• Total Children Served: 31,865</a:t>
                      </a:r>
                      <a:br>
                        <a:rPr lang="en-US" sz="2000" b="0" i="0" dirty="0">
                          <a:solidFill>
                            <a:schemeClr val="accent1">
                              <a:lumMod val="50000"/>
                            </a:schemeClr>
                          </a:solidFill>
                          <a:effectLst/>
                          <a:latin typeface="Calibri Light" panose="020F0302020204030204" pitchFamily="34" charset="0"/>
                          <a:ea typeface="Calibri Light" panose="020F0302020204030204" pitchFamily="34" charset="0"/>
                          <a:cs typeface="Calibri Light" panose="020F0302020204030204" pitchFamily="34" charset="0"/>
                        </a:rPr>
                      </a:br>
                      <a:r>
                        <a:rPr lang="en-US" sz="2000" b="0" i="0" dirty="0">
                          <a:solidFill>
                            <a:schemeClr val="accent1">
                              <a:lumMod val="50000"/>
                            </a:schemeClr>
                          </a:solidFill>
                          <a:effectLst/>
                          <a:latin typeface="Calibri Light" panose="020F0302020204030204" pitchFamily="34" charset="0"/>
                          <a:ea typeface="Calibri Light" panose="020F0302020204030204" pitchFamily="34" charset="0"/>
                          <a:cs typeface="Calibri Light" panose="020F0302020204030204" pitchFamily="34" charset="0"/>
                        </a:rPr>
                        <a:t>• Cases Over 90 Days: 11,118</a:t>
                      </a:r>
                      <a:br>
                        <a:rPr lang="en-US" sz="2000" b="0" i="0" dirty="0">
                          <a:solidFill>
                            <a:schemeClr val="accent1">
                              <a:lumMod val="50000"/>
                            </a:schemeClr>
                          </a:solidFill>
                          <a:effectLst/>
                          <a:latin typeface="Calibri Light" panose="020F0302020204030204" pitchFamily="34" charset="0"/>
                          <a:ea typeface="Calibri Light" panose="020F0302020204030204" pitchFamily="34" charset="0"/>
                          <a:cs typeface="Calibri Light" panose="020F0302020204030204" pitchFamily="34" charset="0"/>
                        </a:rPr>
                      </a:br>
                      <a:r>
                        <a:rPr lang="en-US" sz="2000" b="0" i="0" dirty="0">
                          <a:solidFill>
                            <a:schemeClr val="accent1">
                              <a:lumMod val="50000"/>
                            </a:schemeClr>
                          </a:solidFill>
                          <a:effectLst/>
                          <a:latin typeface="Calibri Light" panose="020F0302020204030204" pitchFamily="34" charset="0"/>
                          <a:ea typeface="Calibri Light" panose="020F0302020204030204" pitchFamily="34" charset="0"/>
                          <a:cs typeface="Calibri Light" panose="020F0302020204030204" pitchFamily="34" charset="0"/>
                        </a:rPr>
                        <a:t>• Children Over 90 Days: 22,268</a:t>
                      </a:r>
                    </a:p>
                    <a:p>
                      <a:pPr fontAlgn="t">
                        <a:lnSpc>
                          <a:spcPts val="1500"/>
                        </a:lnSpc>
                        <a:buNone/>
                      </a:pPr>
                      <a:br>
                        <a:rPr lang="en-US" sz="2000" b="0" i="0" dirty="0">
                          <a:solidFill>
                            <a:schemeClr val="accent1">
                              <a:lumMod val="50000"/>
                            </a:schemeClr>
                          </a:solidFill>
                          <a:effectLst/>
                          <a:latin typeface="Calibri Light" panose="020F0302020204030204" pitchFamily="34" charset="0"/>
                          <a:ea typeface="Calibri Light" panose="020F0302020204030204" pitchFamily="34" charset="0"/>
                          <a:cs typeface="Calibri Light" panose="020F0302020204030204" pitchFamily="34" charset="0"/>
                        </a:rPr>
                      </a:br>
                      <a:endParaRPr lang="en-US" sz="2000" b="0" i="0" dirty="0">
                        <a:solidFill>
                          <a:schemeClr val="accent1">
                            <a:lumMod val="50000"/>
                          </a:schemeClr>
                        </a:solidFill>
                        <a:effectLst/>
                        <a:latin typeface="Calibri Light" panose="020F0302020204030204" pitchFamily="34" charset="0"/>
                        <a:ea typeface="Calibri Light" panose="020F0302020204030204" pitchFamily="34" charset="0"/>
                        <a:cs typeface="Calibri Light" panose="020F0302020204030204" pitchFamily="34" charset="0"/>
                      </a:endParaRPr>
                    </a:p>
                    <a:p>
                      <a:pPr fontAlgn="t">
                        <a:lnSpc>
                          <a:spcPts val="1500"/>
                        </a:lnSpc>
                        <a:buNone/>
                      </a:pPr>
                      <a:r>
                        <a:rPr lang="en-US" sz="2000" b="1" i="0" dirty="0">
                          <a:solidFill>
                            <a:schemeClr val="accent1">
                              <a:lumMod val="50000"/>
                            </a:schemeClr>
                          </a:solidFill>
                          <a:effectLst/>
                          <a:latin typeface="Calibri Light" panose="020F0302020204030204" pitchFamily="34" charset="0"/>
                          <a:ea typeface="Calibri Light" panose="020F0302020204030204" pitchFamily="34" charset="0"/>
                          <a:cs typeface="Calibri Light" panose="020F0302020204030204" pitchFamily="34" charset="0"/>
                        </a:rPr>
                        <a:t>Removals (After 90 Days)</a:t>
                      </a:r>
                    </a:p>
                    <a:p>
                      <a:pPr fontAlgn="t">
                        <a:lnSpc>
                          <a:spcPts val="1500"/>
                        </a:lnSpc>
                        <a:buNone/>
                      </a:pPr>
                      <a:br>
                        <a:rPr lang="en-US" sz="2000" b="0" i="0" dirty="0">
                          <a:solidFill>
                            <a:schemeClr val="accent1">
                              <a:lumMod val="50000"/>
                            </a:schemeClr>
                          </a:solidFill>
                          <a:effectLst/>
                          <a:latin typeface="Calibri Light" panose="020F0302020204030204" pitchFamily="34" charset="0"/>
                          <a:ea typeface="Calibri Light" panose="020F0302020204030204" pitchFamily="34" charset="0"/>
                          <a:cs typeface="Calibri Light" panose="020F0302020204030204" pitchFamily="34" charset="0"/>
                        </a:rPr>
                      </a:br>
                      <a:r>
                        <a:rPr lang="en-US" sz="2000" b="0" i="0" dirty="0">
                          <a:solidFill>
                            <a:schemeClr val="accent1">
                              <a:lumMod val="50000"/>
                            </a:schemeClr>
                          </a:solidFill>
                          <a:effectLst/>
                          <a:latin typeface="Calibri Light" panose="020F0302020204030204" pitchFamily="34" charset="0"/>
                          <a:ea typeface="Calibri Light" panose="020F0302020204030204" pitchFamily="34" charset="0"/>
                          <a:cs typeface="Calibri Light" panose="020F0302020204030204" pitchFamily="34" charset="0"/>
                        </a:rPr>
                        <a:t>• Cases with Removal After 90 Days: 1,830 </a:t>
                      </a:r>
                      <a:r>
                        <a:rPr lang="en-US" sz="2000" b="1" i="0" dirty="0">
                          <a:solidFill>
                            <a:schemeClr val="accent1">
                              <a:lumMod val="50000"/>
                            </a:schemeClr>
                          </a:solidFill>
                          <a:effectLst/>
                          <a:latin typeface="Calibri Light" panose="020F0302020204030204" pitchFamily="34" charset="0"/>
                          <a:ea typeface="Calibri Light" panose="020F0302020204030204" pitchFamily="34" charset="0"/>
                          <a:cs typeface="Calibri Light" panose="020F0302020204030204" pitchFamily="34" charset="0"/>
                        </a:rPr>
                        <a:t>(11.25%)</a:t>
                      </a:r>
                      <a:br>
                        <a:rPr lang="en-US" sz="2000" b="0" i="0" dirty="0">
                          <a:solidFill>
                            <a:schemeClr val="accent1">
                              <a:lumMod val="50000"/>
                            </a:schemeClr>
                          </a:solidFill>
                          <a:effectLst/>
                          <a:latin typeface="Calibri Light" panose="020F0302020204030204" pitchFamily="34" charset="0"/>
                          <a:ea typeface="Calibri Light" panose="020F0302020204030204" pitchFamily="34" charset="0"/>
                          <a:cs typeface="Calibri Light" panose="020F0302020204030204" pitchFamily="34" charset="0"/>
                        </a:rPr>
                      </a:br>
                      <a:r>
                        <a:rPr lang="en-US" sz="2000" b="0" i="0" dirty="0">
                          <a:solidFill>
                            <a:schemeClr val="accent1">
                              <a:lumMod val="50000"/>
                            </a:schemeClr>
                          </a:solidFill>
                          <a:effectLst/>
                          <a:latin typeface="Calibri Light" panose="020F0302020204030204" pitchFamily="34" charset="0"/>
                          <a:ea typeface="Calibri Light" panose="020F0302020204030204" pitchFamily="34" charset="0"/>
                          <a:cs typeface="Calibri Light" panose="020F0302020204030204" pitchFamily="34" charset="0"/>
                        </a:rPr>
                        <a:t>• Children with Removal After 90 Days: 3,579 </a:t>
                      </a:r>
                      <a:r>
                        <a:rPr lang="en-US" sz="2000" b="1" i="0" dirty="0">
                          <a:solidFill>
                            <a:schemeClr val="accent1">
                              <a:lumMod val="50000"/>
                            </a:schemeClr>
                          </a:solidFill>
                          <a:effectLst/>
                          <a:latin typeface="Calibri Light" panose="020F0302020204030204" pitchFamily="34" charset="0"/>
                          <a:ea typeface="Calibri Light" panose="020F0302020204030204" pitchFamily="34" charset="0"/>
                          <a:cs typeface="Calibri Light" panose="020F0302020204030204" pitchFamily="34" charset="0"/>
                        </a:rPr>
                        <a:t>(11.23%)</a:t>
                      </a:r>
                      <a:br>
                        <a:rPr lang="en-US" sz="2000" b="1" i="0" dirty="0">
                          <a:solidFill>
                            <a:schemeClr val="accent1">
                              <a:lumMod val="50000"/>
                            </a:schemeClr>
                          </a:solidFill>
                          <a:effectLst/>
                          <a:latin typeface="Calibri Light" panose="020F0302020204030204" pitchFamily="34" charset="0"/>
                          <a:ea typeface="Calibri Light" panose="020F0302020204030204" pitchFamily="34" charset="0"/>
                          <a:cs typeface="Calibri Light" panose="020F0302020204030204" pitchFamily="34" charset="0"/>
                        </a:rPr>
                      </a:br>
                      <a:r>
                        <a:rPr lang="en-US" sz="2000" b="0" i="0" dirty="0">
                          <a:solidFill>
                            <a:schemeClr val="accent1">
                              <a:lumMod val="50000"/>
                            </a:schemeClr>
                          </a:solidFill>
                          <a:effectLst/>
                          <a:latin typeface="Calibri Light" panose="020F0302020204030204" pitchFamily="34" charset="0"/>
                          <a:ea typeface="Calibri Light" panose="020F0302020204030204" pitchFamily="34" charset="0"/>
                          <a:cs typeface="Calibri Light" panose="020F0302020204030204" pitchFamily="34" charset="0"/>
                        </a:rPr>
                        <a:t>•</a:t>
                      </a:r>
                      <a:br>
                        <a:rPr lang="en-US" sz="2000" b="0" i="0" dirty="0">
                          <a:solidFill>
                            <a:schemeClr val="accent1">
                              <a:lumMod val="50000"/>
                            </a:schemeClr>
                          </a:solidFill>
                          <a:effectLst/>
                          <a:latin typeface="Calibri Light" panose="020F0302020204030204" pitchFamily="34" charset="0"/>
                          <a:ea typeface="Calibri Light" panose="020F0302020204030204" pitchFamily="34" charset="0"/>
                          <a:cs typeface="Calibri Light" panose="020F0302020204030204" pitchFamily="34" charset="0"/>
                        </a:rPr>
                      </a:br>
                      <a:endParaRPr lang="en-US" sz="2000" b="0" i="0" dirty="0">
                        <a:solidFill>
                          <a:schemeClr val="accent1">
                            <a:lumMod val="50000"/>
                          </a:schemeClr>
                        </a:solidFill>
                        <a:effectLst/>
                        <a:latin typeface="Calibri Light" panose="020F0302020204030204" pitchFamily="34" charset="0"/>
                        <a:ea typeface="Calibri Light" panose="020F0302020204030204" pitchFamily="34" charset="0"/>
                        <a:cs typeface="Calibri Light" panose="020F0302020204030204" pitchFamily="34" charset="0"/>
                      </a:endParaRPr>
                    </a:p>
                    <a:p>
                      <a:pPr fontAlgn="t">
                        <a:lnSpc>
                          <a:spcPts val="1500"/>
                        </a:lnSpc>
                        <a:buNone/>
                      </a:pPr>
                      <a:r>
                        <a:rPr lang="en-US" sz="2000" b="1" i="0" dirty="0">
                          <a:solidFill>
                            <a:schemeClr val="accent1">
                              <a:lumMod val="50000"/>
                            </a:schemeClr>
                          </a:solidFill>
                          <a:effectLst/>
                          <a:latin typeface="Calibri Light" panose="020F0302020204030204" pitchFamily="34" charset="0"/>
                          <a:ea typeface="Calibri Light" panose="020F0302020204030204" pitchFamily="34" charset="0"/>
                          <a:cs typeface="Calibri Light" panose="020F0302020204030204" pitchFamily="34" charset="0"/>
                        </a:rPr>
                        <a:t>Assessments Substantiated (After 90 Days)</a:t>
                      </a:r>
                    </a:p>
                    <a:p>
                      <a:pPr fontAlgn="t">
                        <a:lnSpc>
                          <a:spcPts val="1500"/>
                        </a:lnSpc>
                        <a:buNone/>
                      </a:pPr>
                      <a:br>
                        <a:rPr lang="en-US" sz="2000" b="0" i="0" dirty="0">
                          <a:solidFill>
                            <a:schemeClr val="accent1">
                              <a:lumMod val="50000"/>
                            </a:schemeClr>
                          </a:solidFill>
                          <a:effectLst/>
                          <a:latin typeface="Calibri Light" panose="020F0302020204030204" pitchFamily="34" charset="0"/>
                          <a:ea typeface="Calibri Light" panose="020F0302020204030204" pitchFamily="34" charset="0"/>
                          <a:cs typeface="Calibri Light" panose="020F0302020204030204" pitchFamily="34" charset="0"/>
                        </a:rPr>
                      </a:br>
                      <a:r>
                        <a:rPr lang="en-US" sz="2000" b="0" i="0" dirty="0">
                          <a:solidFill>
                            <a:schemeClr val="accent1">
                              <a:lumMod val="50000"/>
                            </a:schemeClr>
                          </a:solidFill>
                          <a:effectLst/>
                          <a:latin typeface="Calibri Light" panose="020F0302020204030204" pitchFamily="34" charset="0"/>
                          <a:ea typeface="Calibri Light" panose="020F0302020204030204" pitchFamily="34" charset="0"/>
                          <a:cs typeface="Calibri Light" panose="020F0302020204030204" pitchFamily="34" charset="0"/>
                        </a:rPr>
                        <a:t>• Cases with substantiated Assessment &gt; 90 Days: 1,872 </a:t>
                      </a:r>
                      <a:r>
                        <a:rPr lang="en-US" sz="2000" b="1" i="0" dirty="0">
                          <a:solidFill>
                            <a:schemeClr val="accent1">
                              <a:lumMod val="50000"/>
                            </a:schemeClr>
                          </a:solidFill>
                          <a:effectLst/>
                          <a:latin typeface="Calibri Light" panose="020F0302020204030204" pitchFamily="34" charset="0"/>
                          <a:ea typeface="Calibri Light" panose="020F0302020204030204" pitchFamily="34" charset="0"/>
                          <a:cs typeface="Calibri Light" panose="020F0302020204030204" pitchFamily="34" charset="0"/>
                        </a:rPr>
                        <a:t>(11.51%)</a:t>
                      </a:r>
                      <a:br>
                        <a:rPr lang="en-US" sz="2000" b="0" i="0" dirty="0">
                          <a:solidFill>
                            <a:schemeClr val="accent1">
                              <a:lumMod val="50000"/>
                            </a:schemeClr>
                          </a:solidFill>
                          <a:effectLst/>
                          <a:latin typeface="Calibri Light" panose="020F0302020204030204" pitchFamily="34" charset="0"/>
                          <a:ea typeface="Calibri Light" panose="020F0302020204030204" pitchFamily="34" charset="0"/>
                          <a:cs typeface="Calibri Light" panose="020F0302020204030204" pitchFamily="34" charset="0"/>
                        </a:rPr>
                      </a:br>
                      <a:r>
                        <a:rPr lang="en-US" sz="2000" b="0" i="0" dirty="0">
                          <a:solidFill>
                            <a:schemeClr val="accent1">
                              <a:lumMod val="50000"/>
                            </a:schemeClr>
                          </a:solidFill>
                          <a:effectLst/>
                          <a:latin typeface="Calibri Light" panose="020F0302020204030204" pitchFamily="34" charset="0"/>
                          <a:ea typeface="Calibri Light" panose="020F0302020204030204" pitchFamily="34" charset="0"/>
                          <a:cs typeface="Calibri Light" panose="020F0302020204030204" pitchFamily="34" charset="0"/>
                        </a:rPr>
                        <a:t>• Children with Substantiated Assessments: 3,415 </a:t>
                      </a:r>
                      <a:r>
                        <a:rPr lang="en-US" sz="2000" b="1" i="0" dirty="0">
                          <a:solidFill>
                            <a:schemeClr val="accent1">
                              <a:lumMod val="50000"/>
                            </a:schemeClr>
                          </a:solidFill>
                          <a:effectLst/>
                          <a:latin typeface="Calibri Light" panose="020F0302020204030204" pitchFamily="34" charset="0"/>
                          <a:ea typeface="Calibri Light" panose="020F0302020204030204" pitchFamily="34" charset="0"/>
                          <a:cs typeface="Calibri Light" panose="020F0302020204030204" pitchFamily="34" charset="0"/>
                        </a:rPr>
                        <a:t>(10.72%)</a:t>
                      </a:r>
                    </a:p>
                    <a:p>
                      <a:pPr fontAlgn="t">
                        <a:lnSpc>
                          <a:spcPts val="1500"/>
                        </a:lnSpc>
                        <a:buNone/>
                      </a:pPr>
                      <a:endParaRPr lang="en-US" sz="1050" b="0" i="0" dirty="0">
                        <a:effectLst/>
                        <a:latin typeface="Segoe UI" panose="020B0502040204020203" pitchFamily="34" charset="0"/>
                      </a:endParaRPr>
                    </a:p>
                  </a:txBody>
                  <a:tcPr>
                    <a:lnL w="6350" cap="flat" cmpd="sng" algn="ctr">
                      <a:solidFill>
                        <a:srgbClr val="E6E6E6"/>
                      </a:solidFill>
                      <a:prstDash val="solid"/>
                      <a:round/>
                      <a:headEnd type="none" w="med" len="med"/>
                      <a:tailEnd type="none" w="med" len="med"/>
                    </a:lnL>
                    <a:lnR w="6350" cap="flat" cmpd="sng" algn="ctr">
                      <a:solidFill>
                        <a:srgbClr val="E6E6E6"/>
                      </a:solidFill>
                      <a:prstDash val="solid"/>
                      <a:round/>
                      <a:headEnd type="none" w="med" len="med"/>
                      <a:tailEnd type="none" w="med" len="med"/>
                    </a:lnR>
                    <a:lnT w="6350" cap="flat" cmpd="sng" algn="ctr">
                      <a:solidFill>
                        <a:srgbClr val="E6E6E6"/>
                      </a:solidFill>
                      <a:prstDash val="solid"/>
                      <a:round/>
                      <a:headEnd type="none" w="med" len="med"/>
                      <a:tailEnd type="none" w="med" len="med"/>
                    </a:lnT>
                    <a:lnB w="6350" cap="flat" cmpd="sng" algn="ctr">
                      <a:solidFill>
                        <a:srgbClr val="E6E6E6"/>
                      </a:solidFill>
                      <a:prstDash val="solid"/>
                      <a:round/>
                      <a:headEnd type="none" w="med" len="med"/>
                      <a:tailEnd type="none" w="med" len="med"/>
                    </a:lnB>
                    <a:solidFill>
                      <a:srgbClr val="F5F5F5"/>
                    </a:solidFill>
                  </a:tcPr>
                </a:tc>
                <a:extLst>
                  <a:ext uri="{0D108BD9-81ED-4DB2-BD59-A6C34878D82A}">
                    <a16:rowId xmlns:a16="http://schemas.microsoft.com/office/drawing/2014/main" val="1585394189"/>
                  </a:ext>
                </a:extLst>
              </a:tr>
            </a:tbl>
          </a:graphicData>
        </a:graphic>
      </p:graphicFrame>
    </p:spTree>
    <p:extLst>
      <p:ext uri="{BB962C8B-B14F-4D97-AF65-F5344CB8AC3E}">
        <p14:creationId xmlns:p14="http://schemas.microsoft.com/office/powerpoint/2010/main" val="30393761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anim calcmode="lin" valueType="num">
                                      <p:cBhvr>
                                        <p:cTn id="8" dur="500" fill="hold"/>
                                        <p:tgtEl>
                                          <p:spTgt spid="2"/>
                                        </p:tgtEl>
                                        <p:attrNameLst>
                                          <p:attrName>ppt_x</p:attrName>
                                        </p:attrNameLst>
                                      </p:cBhvr>
                                      <p:tavLst>
                                        <p:tav tm="0">
                                          <p:val>
                                            <p:strVal val="#ppt_x"/>
                                          </p:val>
                                        </p:tav>
                                        <p:tav tm="100000">
                                          <p:val>
                                            <p:strVal val="#ppt_x"/>
                                          </p:val>
                                        </p:tav>
                                      </p:tavLst>
                                    </p:anim>
                                    <p:anim calcmode="lin" valueType="num">
                                      <p:cBhvr>
                                        <p:cTn id="9" dur="5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22" presetClass="entr" presetSubtype="8" fill="hold" grpId="0" nodeType="afterEffect" nodePh="1">
                                  <p:stCondLst>
                                    <p:cond delay="0"/>
                                  </p:stCondLst>
                                  <p:endCondLst>
                                    <p:cond evt="begin" delay="0">
                                      <p:tn val="11"/>
                                    </p:cond>
                                  </p:endCondLst>
                                  <p:childTnLst>
                                    <p:set>
                                      <p:cBhvr>
                                        <p:cTn id="12" dur="1" fill="hold">
                                          <p:stCondLst>
                                            <p:cond delay="0"/>
                                          </p:stCondLst>
                                        </p:cTn>
                                        <p:tgtEl>
                                          <p:spTgt spid="9"/>
                                        </p:tgtEl>
                                        <p:attrNameLst>
                                          <p:attrName>style.visibility</p:attrName>
                                        </p:attrNameLst>
                                      </p:cBhvr>
                                      <p:to>
                                        <p:strVal val="visible"/>
                                      </p:to>
                                    </p:set>
                                    <p:animEffect transition="in" filter="wipe(left)">
                                      <p:cBhvr>
                                        <p:cTn id="1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D41BE19-ADDB-9D35-B6EB-6621EEE4823D}"/>
              </a:ext>
            </a:extLst>
          </p:cNvPr>
          <p:cNvSpPr txBox="1"/>
          <p:nvPr/>
        </p:nvSpPr>
        <p:spPr>
          <a:xfrm>
            <a:off x="1883221" y="4484567"/>
            <a:ext cx="6141710" cy="769441"/>
          </a:xfrm>
          <a:prstGeom prst="rect">
            <a:avLst/>
          </a:prstGeom>
          <a:noFill/>
        </p:spPr>
        <p:txBody>
          <a:bodyPr wrap="square" rtlCol="0">
            <a:spAutoFit/>
          </a:bodyPr>
          <a:lstStyle/>
          <a:p>
            <a:r>
              <a:rPr lang="en-US" sz="4400" b="1" dirty="0">
                <a:solidFill>
                  <a:srgbClr val="004990"/>
                </a:solidFill>
                <a:latin typeface="+mj-lt"/>
              </a:rPr>
              <a:t>Contact Information</a:t>
            </a:r>
          </a:p>
        </p:txBody>
      </p:sp>
      <p:sp>
        <p:nvSpPr>
          <p:cNvPr id="3" name="TextBox 2">
            <a:extLst>
              <a:ext uri="{FF2B5EF4-FFF2-40B4-BE49-F238E27FC236}">
                <a16:creationId xmlns:a16="http://schemas.microsoft.com/office/drawing/2014/main" id="{96A230B6-B6A2-5DE8-0CDC-D51B27A651F0}"/>
              </a:ext>
            </a:extLst>
          </p:cNvPr>
          <p:cNvSpPr txBox="1"/>
          <p:nvPr/>
        </p:nvSpPr>
        <p:spPr>
          <a:xfrm>
            <a:off x="1938881" y="5254008"/>
            <a:ext cx="8879174" cy="1323439"/>
          </a:xfrm>
          <a:prstGeom prst="rect">
            <a:avLst/>
          </a:prstGeom>
          <a:noFill/>
        </p:spPr>
        <p:txBody>
          <a:bodyPr wrap="square" rtlCol="0">
            <a:spAutoFit/>
          </a:bodyPr>
          <a:lstStyle/>
          <a:p>
            <a:pPr>
              <a:buSzPct val="115000"/>
            </a:pPr>
            <a:r>
              <a:rPr lang="en-US" sz="2800" b="1" dirty="0">
                <a:solidFill>
                  <a:schemeClr val="tx1">
                    <a:lumMod val="75000"/>
                    <a:lumOff val="25000"/>
                  </a:schemeClr>
                </a:solidFill>
                <a:latin typeface="+mj-lt"/>
              </a:rPr>
              <a:t>Austin Hollabaugh</a:t>
            </a:r>
          </a:p>
          <a:p>
            <a:pPr>
              <a:buSzPct val="115000"/>
            </a:pPr>
            <a:r>
              <a:rPr lang="en-US" sz="2800" b="1" dirty="0">
                <a:solidFill>
                  <a:schemeClr val="tx1">
                    <a:lumMod val="75000"/>
                    <a:lumOff val="25000"/>
                  </a:schemeClr>
                </a:solidFill>
                <a:latin typeface="+mj-lt"/>
                <a:hlinkClick r:id="rId2"/>
              </a:rPr>
              <a:t>Austin.Hollabaugh@dcs.in.gov</a:t>
            </a:r>
            <a:endParaRPr lang="en-US" sz="2800" b="1" dirty="0">
              <a:solidFill>
                <a:schemeClr val="tx1">
                  <a:lumMod val="75000"/>
                  <a:lumOff val="25000"/>
                </a:schemeClr>
              </a:solidFill>
              <a:latin typeface="+mj-lt"/>
            </a:endParaRPr>
          </a:p>
          <a:p>
            <a:pPr>
              <a:buSzPct val="115000"/>
            </a:pPr>
            <a:endParaRPr lang="en-US" sz="2400" dirty="0">
              <a:solidFill>
                <a:schemeClr val="tx1">
                  <a:lumMod val="75000"/>
                  <a:lumOff val="25000"/>
                </a:schemeClr>
              </a:solidFill>
              <a:latin typeface="+mj-lt"/>
            </a:endParaRPr>
          </a:p>
        </p:txBody>
      </p:sp>
      <p:pic>
        <p:nvPicPr>
          <p:cNvPr id="9" name="Picture 8" descr="Pie chart and pencil percentage sign">
            <a:extLst>
              <a:ext uri="{FF2B5EF4-FFF2-40B4-BE49-F238E27FC236}">
                <a16:creationId xmlns:a16="http://schemas.microsoft.com/office/drawing/2014/main" id="{3D56127A-8DFC-953D-EBAC-EAC38C745A5F}"/>
              </a:ext>
            </a:extLst>
          </p:cNvPr>
          <p:cNvPicPr>
            <a:picLocks noChangeAspect="1"/>
          </p:cNvPicPr>
          <p:nvPr/>
        </p:nvPicPr>
        <p:blipFill>
          <a:blip r:embed="rId3">
            <a:extLst>
              <a:ext uri="{28A0092B-C50C-407E-A947-70E740481C1C}">
                <a14:useLocalDpi xmlns:a14="http://schemas.microsoft.com/office/drawing/2010/main" val="0"/>
              </a:ext>
            </a:extLst>
          </a:blip>
          <a:srcRect l="16653" r="16653"/>
          <a:stretch/>
        </p:blipFill>
        <p:spPr>
          <a:xfrm>
            <a:off x="363941" y="4624810"/>
            <a:ext cx="1410453" cy="1410453"/>
          </a:xfrm>
          <a:prstGeom prst="ellipse">
            <a:avLst/>
          </a:prstGeom>
        </p:spPr>
      </p:pic>
    </p:spTree>
    <p:extLst>
      <p:ext uri="{BB962C8B-B14F-4D97-AF65-F5344CB8AC3E}">
        <p14:creationId xmlns:p14="http://schemas.microsoft.com/office/powerpoint/2010/main" val="32433137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50"/>
                                        <p:tgtEl>
                                          <p:spTgt spid="2"/>
                                        </p:tgtEl>
                                      </p:cBhvr>
                                    </p:animEffect>
                                  </p:childTnLst>
                                </p:cTn>
                              </p:par>
                            </p:childTnLst>
                          </p:cTn>
                        </p:par>
                        <p:par>
                          <p:cTn id="8" fill="hold">
                            <p:stCondLst>
                              <p:cond delay="250"/>
                            </p:stCondLst>
                            <p:childTnLst>
                              <p:par>
                                <p:cTn id="9" presetID="10" presetClass="entr" presetSubtype="0"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250"/>
                                        <p:tgtEl>
                                          <p:spTgt spid="9"/>
                                        </p:tgtEl>
                                      </p:cBhvr>
                                    </p:animEffect>
                                  </p:childTnLst>
                                </p:cTn>
                              </p:par>
                            </p:childTnLst>
                          </p:cTn>
                        </p:par>
                        <p:par>
                          <p:cTn id="12" fill="hold">
                            <p:stCondLst>
                              <p:cond delay="500"/>
                            </p:stCondLst>
                            <p:childTnLst>
                              <p:par>
                                <p:cTn id="13" presetID="10" presetClass="entr" presetSubtype="0" fill="hold" grpId="0" nodeType="after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2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2891CE0-1437-052C-AE9C-0F1F5916ED36}"/>
              </a:ext>
            </a:extLst>
          </p:cNvPr>
          <p:cNvSpPr txBox="1"/>
          <p:nvPr/>
        </p:nvSpPr>
        <p:spPr>
          <a:xfrm>
            <a:off x="326903" y="1023425"/>
            <a:ext cx="11538194" cy="1015663"/>
          </a:xfrm>
          <a:prstGeom prst="rect">
            <a:avLst/>
          </a:prstGeom>
          <a:noFill/>
        </p:spPr>
        <p:txBody>
          <a:bodyPr wrap="square" rtlCol="0">
            <a:spAutoFit/>
          </a:bodyPr>
          <a:lstStyle/>
          <a:p>
            <a:pPr algn="ctr"/>
            <a:r>
              <a:rPr lang="en-US" sz="6000" b="1" dirty="0">
                <a:solidFill>
                  <a:schemeClr val="bg1"/>
                </a:solidFill>
                <a:latin typeface="Calibri" panose="020F0502020204030204" pitchFamily="34" charset="0"/>
                <a:cs typeface="Calibri" panose="020F0502020204030204" pitchFamily="34" charset="0"/>
              </a:rPr>
              <a:t>DCS Services and Executive Updates</a:t>
            </a:r>
          </a:p>
        </p:txBody>
      </p:sp>
    </p:spTree>
    <p:extLst>
      <p:ext uri="{BB962C8B-B14F-4D97-AF65-F5344CB8AC3E}">
        <p14:creationId xmlns:p14="http://schemas.microsoft.com/office/powerpoint/2010/main" val="3588180473"/>
      </p:ext>
    </p:extLst>
  </p:cSld>
  <p:clrMapOvr>
    <a:masterClrMapping/>
  </p:clrMapOvr>
  <mc:AlternateContent xmlns:mc="http://schemas.openxmlformats.org/markup-compatibility/2006" xmlns:p159="http://schemas.microsoft.com/office/powerpoint/2015/09/main">
    <mc:Choice Requires="p159">
      <p:transition>
        <p159:morph option="byObject"/>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anim calcmode="lin" valueType="num">
                                      <p:cBhvr>
                                        <p:cTn id="8" dur="500" fill="hold"/>
                                        <p:tgtEl>
                                          <p:spTgt spid="2"/>
                                        </p:tgtEl>
                                        <p:attrNameLst>
                                          <p:attrName>ppt_x</p:attrName>
                                        </p:attrNameLst>
                                      </p:cBhvr>
                                      <p:tavLst>
                                        <p:tav tm="0">
                                          <p:val>
                                            <p:strVal val="#ppt_x"/>
                                          </p:val>
                                        </p:tav>
                                        <p:tav tm="100000">
                                          <p:val>
                                            <p:strVal val="#ppt_x"/>
                                          </p:val>
                                        </p:tav>
                                      </p:tavLst>
                                    </p:anim>
                                    <p:anim calcmode="lin" valueType="num">
                                      <p:cBhvr>
                                        <p:cTn id="9" dur="5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40EEE897-91AE-0DF7-DC3F-890EACA32D92}"/>
              </a:ext>
            </a:extLst>
          </p:cNvPr>
          <p:cNvSpPr txBox="1"/>
          <p:nvPr/>
        </p:nvSpPr>
        <p:spPr>
          <a:xfrm>
            <a:off x="384517" y="448038"/>
            <a:ext cx="7951101" cy="769441"/>
          </a:xfrm>
          <a:prstGeom prst="rect">
            <a:avLst/>
          </a:prstGeom>
          <a:noFill/>
        </p:spPr>
        <p:txBody>
          <a:bodyPr wrap="square" rtlCol="0">
            <a:spAutoFit/>
          </a:bodyPr>
          <a:lstStyle/>
          <a:p>
            <a:r>
              <a:rPr lang="en-US" sz="4400" b="1" dirty="0">
                <a:solidFill>
                  <a:srgbClr val="004990"/>
                </a:solidFill>
                <a:latin typeface="Calibri" panose="020F0502020204030204" pitchFamily="34" charset="0"/>
                <a:cs typeface="Calibri" panose="020F0502020204030204" pitchFamily="34" charset="0"/>
              </a:rPr>
              <a:t>Topics</a:t>
            </a:r>
          </a:p>
        </p:txBody>
      </p:sp>
      <p:sp>
        <p:nvSpPr>
          <p:cNvPr id="7" name="TextBox 6">
            <a:extLst>
              <a:ext uri="{FF2B5EF4-FFF2-40B4-BE49-F238E27FC236}">
                <a16:creationId xmlns:a16="http://schemas.microsoft.com/office/drawing/2014/main" id="{B6EE2180-1049-9AA2-2C8A-3903518CC470}"/>
              </a:ext>
            </a:extLst>
          </p:cNvPr>
          <p:cNvSpPr txBox="1"/>
          <p:nvPr/>
        </p:nvSpPr>
        <p:spPr>
          <a:xfrm>
            <a:off x="1473692" y="2039145"/>
            <a:ext cx="10262587" cy="523220"/>
          </a:xfrm>
          <a:prstGeom prst="rect">
            <a:avLst/>
          </a:prstGeom>
          <a:noFill/>
        </p:spPr>
        <p:txBody>
          <a:bodyPr wrap="square" lIns="91440" tIns="45720" rIns="91440" bIns="45720" rtlCol="0" anchor="t">
            <a:spAutoFit/>
          </a:bodyPr>
          <a:lstStyle/>
          <a:p>
            <a:pPr marL="285750" indent="-285750">
              <a:buSzPct val="115000"/>
              <a:buFont typeface="Calibri Light" panose="020F0302020204030204" pitchFamily="34" charset="0"/>
              <a:buChar char="→"/>
              <a:defRPr/>
            </a:pPr>
            <a:r>
              <a:rPr lang="en-US" sz="2800" b="1" dirty="0">
                <a:solidFill>
                  <a:schemeClr val="tx1">
                    <a:lumMod val="75000"/>
                    <a:lumOff val="25000"/>
                  </a:schemeClr>
                </a:solidFill>
                <a:latin typeface="+mj-lt"/>
              </a:rPr>
              <a:t>Organizational Updates </a:t>
            </a:r>
          </a:p>
        </p:txBody>
      </p:sp>
      <p:sp>
        <p:nvSpPr>
          <p:cNvPr id="11" name="TextBox 10">
            <a:extLst>
              <a:ext uri="{FF2B5EF4-FFF2-40B4-BE49-F238E27FC236}">
                <a16:creationId xmlns:a16="http://schemas.microsoft.com/office/drawing/2014/main" id="{13328117-64D2-5826-335A-6F27737989C7}"/>
              </a:ext>
            </a:extLst>
          </p:cNvPr>
          <p:cNvSpPr txBox="1"/>
          <p:nvPr/>
        </p:nvSpPr>
        <p:spPr>
          <a:xfrm>
            <a:off x="1473692" y="3131098"/>
            <a:ext cx="10262587" cy="523220"/>
          </a:xfrm>
          <a:prstGeom prst="rect">
            <a:avLst/>
          </a:prstGeom>
          <a:noFill/>
        </p:spPr>
        <p:txBody>
          <a:bodyPr wrap="square" lIns="91440" tIns="45720" rIns="91440" bIns="45720" rtlCol="0" anchor="t">
            <a:spAutoFit/>
          </a:bodyPr>
          <a:lstStyle/>
          <a:p>
            <a:pPr marL="285750" indent="-285750">
              <a:buSzPct val="115000"/>
              <a:buFont typeface="Calibri Light" panose="020F0302020204030204" pitchFamily="34" charset="0"/>
              <a:buChar char="→"/>
              <a:defRPr/>
            </a:pPr>
            <a:r>
              <a:rPr lang="en-US" sz="2800" b="1" dirty="0">
                <a:solidFill>
                  <a:schemeClr val="tx1">
                    <a:lumMod val="75000"/>
                    <a:lumOff val="25000"/>
                  </a:schemeClr>
                </a:solidFill>
                <a:latin typeface="+mj-lt"/>
              </a:rPr>
              <a:t>Services Divisional Updates</a:t>
            </a:r>
          </a:p>
        </p:txBody>
      </p:sp>
      <p:sp>
        <p:nvSpPr>
          <p:cNvPr id="12" name="TextBox 11">
            <a:extLst>
              <a:ext uri="{FF2B5EF4-FFF2-40B4-BE49-F238E27FC236}">
                <a16:creationId xmlns:a16="http://schemas.microsoft.com/office/drawing/2014/main" id="{F89B0EC7-3DE7-AD05-2982-01BDC820C50D}"/>
              </a:ext>
            </a:extLst>
          </p:cNvPr>
          <p:cNvSpPr txBox="1"/>
          <p:nvPr/>
        </p:nvSpPr>
        <p:spPr>
          <a:xfrm>
            <a:off x="1473692" y="4223051"/>
            <a:ext cx="10262587" cy="523220"/>
          </a:xfrm>
          <a:prstGeom prst="rect">
            <a:avLst/>
          </a:prstGeom>
          <a:noFill/>
        </p:spPr>
        <p:txBody>
          <a:bodyPr wrap="square" lIns="91440" tIns="45720" rIns="91440" bIns="45720" rtlCol="0" anchor="t">
            <a:spAutoFit/>
          </a:bodyPr>
          <a:lstStyle/>
          <a:p>
            <a:pPr marL="285750" indent="-285750">
              <a:buSzPct val="115000"/>
              <a:buFont typeface="Calibri Light" panose="020F0302020204030204" pitchFamily="34" charset="0"/>
              <a:buChar char="→"/>
              <a:defRPr/>
            </a:pPr>
            <a:r>
              <a:rPr lang="en-US" sz="2800" b="1" dirty="0">
                <a:solidFill>
                  <a:schemeClr val="tx1">
                    <a:lumMod val="75000"/>
                    <a:lumOff val="25000"/>
                  </a:schemeClr>
                </a:solidFill>
                <a:latin typeface="+mj-lt"/>
                <a:cs typeface="Calibri Light"/>
              </a:rPr>
              <a:t>SEA 5 – Key Practice Indicators</a:t>
            </a:r>
            <a:endParaRPr lang="en-US" sz="2800" b="1" dirty="0">
              <a:solidFill>
                <a:schemeClr val="tx1">
                  <a:lumMod val="75000"/>
                  <a:lumOff val="25000"/>
                </a:schemeClr>
              </a:solidFill>
              <a:latin typeface="+mj-lt"/>
            </a:endParaRPr>
          </a:p>
        </p:txBody>
      </p:sp>
      <p:sp>
        <p:nvSpPr>
          <p:cNvPr id="13" name="TextBox 12">
            <a:extLst>
              <a:ext uri="{FF2B5EF4-FFF2-40B4-BE49-F238E27FC236}">
                <a16:creationId xmlns:a16="http://schemas.microsoft.com/office/drawing/2014/main" id="{66EE70CC-A1AF-497D-C288-888FAFE0E592}"/>
              </a:ext>
            </a:extLst>
          </p:cNvPr>
          <p:cNvSpPr txBox="1"/>
          <p:nvPr/>
        </p:nvSpPr>
        <p:spPr>
          <a:xfrm>
            <a:off x="1473691" y="5315004"/>
            <a:ext cx="10262587" cy="523220"/>
          </a:xfrm>
          <a:prstGeom prst="rect">
            <a:avLst/>
          </a:prstGeom>
          <a:noFill/>
        </p:spPr>
        <p:txBody>
          <a:bodyPr wrap="square" lIns="91440" tIns="45720" rIns="91440" bIns="45720" rtlCol="0" anchor="t">
            <a:spAutoFit/>
          </a:bodyPr>
          <a:lstStyle/>
          <a:p>
            <a:pPr marL="285750" indent="-285750">
              <a:buSzPct val="115000"/>
              <a:buFont typeface="Calibri Light" panose="020F0302020204030204" pitchFamily="34" charset="0"/>
              <a:buChar char="→"/>
              <a:defRPr/>
            </a:pPr>
            <a:r>
              <a:rPr lang="en-US" sz="2800" b="1" dirty="0">
                <a:solidFill>
                  <a:schemeClr val="tx1">
                    <a:lumMod val="75000"/>
                    <a:lumOff val="25000"/>
                  </a:schemeClr>
                </a:solidFill>
                <a:latin typeface="+mj-lt"/>
                <a:cs typeface="Calibri Light"/>
              </a:rPr>
              <a:t> INFPS Data</a:t>
            </a:r>
            <a:endParaRPr lang="en-US" sz="2800" b="1" dirty="0">
              <a:solidFill>
                <a:schemeClr val="tx1">
                  <a:lumMod val="75000"/>
                  <a:lumOff val="25000"/>
                </a:schemeClr>
              </a:solidFill>
              <a:latin typeface="+mj-lt"/>
            </a:endParaRPr>
          </a:p>
        </p:txBody>
      </p:sp>
    </p:spTree>
    <p:extLst>
      <p:ext uri="{BB962C8B-B14F-4D97-AF65-F5344CB8AC3E}">
        <p14:creationId xmlns:p14="http://schemas.microsoft.com/office/powerpoint/2010/main" val="28360052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anim calcmode="lin" valueType="num">
                                      <p:cBhvr>
                                        <p:cTn id="8" dur="500" fill="hold"/>
                                        <p:tgtEl>
                                          <p:spTgt spid="6"/>
                                        </p:tgtEl>
                                        <p:attrNameLst>
                                          <p:attrName>ppt_x</p:attrName>
                                        </p:attrNameLst>
                                      </p:cBhvr>
                                      <p:tavLst>
                                        <p:tav tm="0">
                                          <p:val>
                                            <p:strVal val="#ppt_x"/>
                                          </p:val>
                                        </p:tav>
                                        <p:tav tm="100000">
                                          <p:val>
                                            <p:strVal val="#ppt_x"/>
                                          </p:val>
                                        </p:tav>
                                      </p:tavLst>
                                    </p:anim>
                                    <p:anim calcmode="lin" valueType="num">
                                      <p:cBhvr>
                                        <p:cTn id="9" dur="500" fill="hold"/>
                                        <p:tgtEl>
                                          <p:spTgt spid="6"/>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22" presetClass="entr" presetSubtype="8" fill="hold" grpId="0" nodeType="after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wipe(left)">
                                      <p:cBhvr>
                                        <p:cTn id="13" dur="500"/>
                                        <p:tgtEl>
                                          <p:spTgt spid="7"/>
                                        </p:tgtEl>
                                      </p:cBhvr>
                                    </p:animEffect>
                                  </p:childTnLst>
                                </p:cTn>
                              </p:par>
                            </p:childTnLst>
                          </p:cTn>
                        </p:par>
                        <p:par>
                          <p:cTn id="14" fill="hold">
                            <p:stCondLst>
                              <p:cond delay="1000"/>
                            </p:stCondLst>
                            <p:childTnLst>
                              <p:par>
                                <p:cTn id="15" presetID="22" presetClass="entr" presetSubtype="8" fill="hold" grpId="0" nodeType="after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left)">
                                      <p:cBhvr>
                                        <p:cTn id="17" dur="500"/>
                                        <p:tgtEl>
                                          <p:spTgt spid="11"/>
                                        </p:tgtEl>
                                      </p:cBhvr>
                                    </p:animEffect>
                                  </p:childTnLst>
                                </p:cTn>
                              </p:par>
                            </p:childTnLst>
                          </p:cTn>
                        </p:par>
                        <p:par>
                          <p:cTn id="18" fill="hold">
                            <p:stCondLst>
                              <p:cond delay="1500"/>
                            </p:stCondLst>
                            <p:childTnLst>
                              <p:par>
                                <p:cTn id="19" presetID="22" presetClass="entr" presetSubtype="8" fill="hold" grpId="0" nodeType="after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wipe(left)">
                                      <p:cBhvr>
                                        <p:cTn id="21" dur="500"/>
                                        <p:tgtEl>
                                          <p:spTgt spid="12"/>
                                        </p:tgtEl>
                                      </p:cBhvr>
                                    </p:animEffect>
                                  </p:childTnLst>
                                </p:cTn>
                              </p:par>
                            </p:childTnLst>
                          </p:cTn>
                        </p:par>
                        <p:par>
                          <p:cTn id="22" fill="hold">
                            <p:stCondLst>
                              <p:cond delay="2000"/>
                            </p:stCondLst>
                            <p:childTnLst>
                              <p:par>
                                <p:cTn id="23" presetID="22" presetClass="entr" presetSubtype="8" fill="hold" grpId="0" nodeType="after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wipe(left)">
                                      <p:cBhvr>
                                        <p:cTn id="25"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11" grpId="0"/>
      <p:bldP spid="12" grpId="0"/>
      <p:bldP spid="1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9ECF90-E60F-23AB-9695-4AC081FA1AC0}"/>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99138150-1EF2-4C2B-4D22-75A4B2319DE3}"/>
              </a:ext>
            </a:extLst>
          </p:cNvPr>
          <p:cNvSpPr txBox="1"/>
          <p:nvPr/>
        </p:nvSpPr>
        <p:spPr>
          <a:xfrm>
            <a:off x="544315" y="448038"/>
            <a:ext cx="7916103"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800" b="1" dirty="0">
                <a:solidFill>
                  <a:srgbClr val="004990"/>
                </a:solidFill>
                <a:latin typeface="Calibri" panose="020F0502020204030204" pitchFamily="34" charset="0"/>
                <a:cs typeface="Calibri" panose="020F0502020204030204" pitchFamily="34" charset="0"/>
              </a:rPr>
              <a:t>Organizational Structure</a:t>
            </a:r>
            <a:endParaRPr kumimoji="0" lang="en-US" sz="4000" b="1" i="0" u="none" strike="noStrike" kern="1200" cap="none" spc="0" normalizeH="0" baseline="0" noProof="0" dirty="0">
              <a:ln>
                <a:noFill/>
              </a:ln>
              <a:solidFill>
                <a:srgbClr val="004990"/>
              </a:solidFill>
              <a:effectLst/>
              <a:uLnTx/>
              <a:uFillTx/>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488CC3A6-5C55-37DE-6614-B67D8B3BD2EC}"/>
              </a:ext>
            </a:extLst>
          </p:cNvPr>
          <p:cNvPicPr>
            <a:picLocks noChangeAspect="1"/>
          </p:cNvPicPr>
          <p:nvPr/>
        </p:nvPicPr>
        <p:blipFill>
          <a:blip r:embed="rId2"/>
          <a:stretch>
            <a:fillRect/>
          </a:stretch>
        </p:blipFill>
        <p:spPr>
          <a:xfrm>
            <a:off x="1260965" y="1279035"/>
            <a:ext cx="7199453" cy="4464901"/>
          </a:xfrm>
          <a:prstGeom prst="rect">
            <a:avLst/>
          </a:prstGeom>
        </p:spPr>
      </p:pic>
    </p:spTree>
    <p:extLst>
      <p:ext uri="{BB962C8B-B14F-4D97-AF65-F5344CB8AC3E}">
        <p14:creationId xmlns:p14="http://schemas.microsoft.com/office/powerpoint/2010/main" val="3282968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anim calcmode="lin" valueType="num">
                                      <p:cBhvr>
                                        <p:cTn id="8" dur="500" fill="hold"/>
                                        <p:tgtEl>
                                          <p:spTgt spid="2"/>
                                        </p:tgtEl>
                                        <p:attrNameLst>
                                          <p:attrName>ppt_x</p:attrName>
                                        </p:attrNameLst>
                                      </p:cBhvr>
                                      <p:tavLst>
                                        <p:tav tm="0">
                                          <p:val>
                                            <p:strVal val="#ppt_x"/>
                                          </p:val>
                                        </p:tav>
                                        <p:tav tm="100000">
                                          <p:val>
                                            <p:strVal val="#ppt_x"/>
                                          </p:val>
                                        </p:tav>
                                      </p:tavLst>
                                    </p:anim>
                                    <p:anim calcmode="lin" valueType="num">
                                      <p:cBhvr>
                                        <p:cTn id="9" dur="5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E25F1F3-8931-B896-7338-4E7F36241DC3}"/>
              </a:ext>
            </a:extLst>
          </p:cNvPr>
          <p:cNvSpPr txBox="1"/>
          <p:nvPr/>
        </p:nvSpPr>
        <p:spPr>
          <a:xfrm>
            <a:off x="384517" y="363631"/>
            <a:ext cx="7951101" cy="769441"/>
          </a:xfrm>
          <a:prstGeom prst="rect">
            <a:avLst/>
          </a:prstGeom>
          <a:noFill/>
        </p:spPr>
        <p:txBody>
          <a:bodyPr wrap="square" rtlCol="0">
            <a:spAutoFit/>
          </a:bodyPr>
          <a:lstStyle/>
          <a:p>
            <a:pPr algn="ctr"/>
            <a:r>
              <a:rPr lang="en-US" sz="4400" b="1" dirty="0">
                <a:solidFill>
                  <a:srgbClr val="004990"/>
                </a:solidFill>
                <a:latin typeface="Calibri" panose="020F0502020204030204" pitchFamily="34" charset="0"/>
                <a:cs typeface="Calibri" panose="020F0502020204030204" pitchFamily="34" charset="0"/>
              </a:rPr>
              <a:t>Referrals and Service Delivery</a:t>
            </a:r>
          </a:p>
        </p:txBody>
      </p:sp>
      <p:sp>
        <p:nvSpPr>
          <p:cNvPr id="9" name="TextBox 8">
            <a:extLst>
              <a:ext uri="{FF2B5EF4-FFF2-40B4-BE49-F238E27FC236}">
                <a16:creationId xmlns:a16="http://schemas.microsoft.com/office/drawing/2014/main" id="{3CE41836-EB54-651A-7A9E-7A41A874E635}"/>
              </a:ext>
            </a:extLst>
          </p:cNvPr>
          <p:cNvSpPr txBox="1"/>
          <p:nvPr/>
        </p:nvSpPr>
        <p:spPr>
          <a:xfrm>
            <a:off x="274451" y="1648427"/>
            <a:ext cx="9767303" cy="3553280"/>
          </a:xfrm>
          <a:prstGeom prst="rect">
            <a:avLst/>
          </a:prstGeom>
          <a:noFill/>
        </p:spPr>
        <p:txBody>
          <a:bodyPr wrap="square" rtlCol="0">
            <a:spAutoFit/>
          </a:bodyPr>
          <a:lstStyle/>
          <a:p>
            <a:pPr marL="457200" indent="-457200">
              <a:lnSpc>
                <a:spcPct val="150000"/>
              </a:lnSpc>
              <a:buSzPct val="115000"/>
              <a:buFont typeface="Calibri Light" panose="020F0302020204030204" pitchFamily="34" charset="0"/>
              <a:buChar char="→"/>
            </a:pPr>
            <a:r>
              <a:rPr lang="en-US" sz="2800" b="1" dirty="0">
                <a:solidFill>
                  <a:schemeClr val="tx1">
                    <a:lumMod val="75000"/>
                    <a:lumOff val="25000"/>
                  </a:schemeClr>
                </a:solidFill>
                <a:latin typeface="+mj-lt"/>
              </a:rPr>
              <a:t>Quality of referrals made -&gt; Feedback loop</a:t>
            </a:r>
          </a:p>
          <a:p>
            <a:pPr marL="457200" indent="-457200">
              <a:lnSpc>
                <a:spcPct val="150000"/>
              </a:lnSpc>
              <a:buSzPct val="115000"/>
              <a:buFont typeface="Calibri Light" panose="020F0302020204030204" pitchFamily="34" charset="0"/>
              <a:buChar char="→"/>
            </a:pPr>
            <a:r>
              <a:rPr lang="en-US" sz="2800" b="1" dirty="0">
                <a:solidFill>
                  <a:schemeClr val="tx1">
                    <a:lumMod val="75000"/>
                    <a:lumOff val="25000"/>
                  </a:schemeClr>
                </a:solidFill>
                <a:latin typeface="+mj-lt"/>
              </a:rPr>
              <a:t>Dashboards and monthly reports</a:t>
            </a:r>
            <a:endParaRPr lang="en-US" sz="2800" b="1" dirty="0">
              <a:solidFill>
                <a:schemeClr val="tx1">
                  <a:lumMod val="75000"/>
                  <a:lumOff val="25000"/>
                </a:schemeClr>
              </a:solidFill>
            </a:endParaRPr>
          </a:p>
          <a:p>
            <a:pPr marL="457200" indent="-457200">
              <a:lnSpc>
                <a:spcPct val="150000"/>
              </a:lnSpc>
              <a:buSzPct val="115000"/>
              <a:buFont typeface="Calibri Light" panose="020F0302020204030204" pitchFamily="34" charset="0"/>
              <a:buChar char="→"/>
            </a:pPr>
            <a:r>
              <a:rPr lang="en-US" sz="2800" b="1" dirty="0">
                <a:solidFill>
                  <a:schemeClr val="tx1">
                    <a:lumMod val="75000"/>
                    <a:lumOff val="25000"/>
                  </a:schemeClr>
                </a:solidFill>
              </a:rPr>
              <a:t>Utilization Support Service - New</a:t>
            </a:r>
          </a:p>
          <a:p>
            <a:pPr marL="457200" indent="-457200">
              <a:lnSpc>
                <a:spcPct val="150000"/>
              </a:lnSpc>
              <a:buSzPct val="115000"/>
              <a:buFont typeface="Calibri Light" panose="020F0302020204030204" pitchFamily="34" charset="0"/>
              <a:buChar char="→"/>
            </a:pPr>
            <a:r>
              <a:rPr lang="en-US" sz="2800" b="1" dirty="0">
                <a:solidFill>
                  <a:schemeClr val="tx1">
                    <a:lumMod val="75000"/>
                    <a:lumOff val="25000"/>
                  </a:schemeClr>
                </a:solidFill>
              </a:rPr>
              <a:t>Services Hub updates – Estimated deliverable October ‘26</a:t>
            </a:r>
          </a:p>
          <a:p>
            <a:pPr lvl="1">
              <a:lnSpc>
                <a:spcPct val="150000"/>
              </a:lnSpc>
              <a:buSzPct val="115000"/>
            </a:pPr>
            <a:endParaRPr lang="en-US" sz="2000" dirty="0">
              <a:solidFill>
                <a:schemeClr val="tx1">
                  <a:lumMod val="75000"/>
                  <a:lumOff val="25000"/>
                </a:schemeClr>
              </a:solidFill>
            </a:endParaRPr>
          </a:p>
          <a:p>
            <a:pPr marL="457200" indent="-457200">
              <a:lnSpc>
                <a:spcPct val="150000"/>
              </a:lnSpc>
              <a:buSzPct val="115000"/>
              <a:buFont typeface="Calibri Light" panose="020F0302020204030204" pitchFamily="34" charset="0"/>
              <a:buChar char="→"/>
            </a:pPr>
            <a:endParaRPr lang="en-US" sz="2000" dirty="0">
              <a:solidFill>
                <a:schemeClr val="tx1">
                  <a:lumMod val="75000"/>
                  <a:lumOff val="25000"/>
                </a:schemeClr>
              </a:solidFill>
            </a:endParaRPr>
          </a:p>
        </p:txBody>
      </p:sp>
    </p:spTree>
    <p:extLst>
      <p:ext uri="{BB962C8B-B14F-4D97-AF65-F5344CB8AC3E}">
        <p14:creationId xmlns:p14="http://schemas.microsoft.com/office/powerpoint/2010/main" val="26230554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anim calcmode="lin" valueType="num">
                                      <p:cBhvr>
                                        <p:cTn id="8" dur="500" fill="hold"/>
                                        <p:tgtEl>
                                          <p:spTgt spid="2"/>
                                        </p:tgtEl>
                                        <p:attrNameLst>
                                          <p:attrName>ppt_x</p:attrName>
                                        </p:attrNameLst>
                                      </p:cBhvr>
                                      <p:tavLst>
                                        <p:tav tm="0">
                                          <p:val>
                                            <p:strVal val="#ppt_x"/>
                                          </p:val>
                                        </p:tav>
                                        <p:tav tm="100000">
                                          <p:val>
                                            <p:strVal val="#ppt_x"/>
                                          </p:val>
                                        </p:tav>
                                      </p:tavLst>
                                    </p:anim>
                                    <p:anim calcmode="lin" valueType="num">
                                      <p:cBhvr>
                                        <p:cTn id="9" dur="5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22" presetClass="entr" presetSubtype="8" fill="hold" grpId="0" nodeType="after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wipe(left)">
                                      <p:cBhvr>
                                        <p:cTn id="1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B36B320-4CA7-CE55-54A0-3B3A2031CB66}"/>
              </a:ext>
            </a:extLst>
          </p:cNvPr>
          <p:cNvSpPr txBox="1"/>
          <p:nvPr/>
        </p:nvSpPr>
        <p:spPr>
          <a:xfrm>
            <a:off x="544315" y="448038"/>
            <a:ext cx="7916103" cy="769441"/>
          </a:xfrm>
          <a:prstGeom prst="rect">
            <a:avLst/>
          </a:prstGeom>
          <a:noFill/>
        </p:spPr>
        <p:txBody>
          <a:bodyPr wrap="square" rtlCol="0">
            <a:spAutoFit/>
          </a:bodyPr>
          <a:lstStyle/>
          <a:p>
            <a:pPr algn="ctr"/>
            <a:r>
              <a:rPr lang="en-US" sz="4400" b="1" dirty="0">
                <a:solidFill>
                  <a:srgbClr val="004990"/>
                </a:solidFill>
                <a:latin typeface="Calibri" panose="020F0502020204030204" pitchFamily="34" charset="0"/>
                <a:cs typeface="Calibri" panose="020F0502020204030204" pitchFamily="34" charset="0"/>
              </a:rPr>
              <a:t>Vendor Management (SEA 5)</a:t>
            </a:r>
          </a:p>
        </p:txBody>
      </p:sp>
      <p:sp>
        <p:nvSpPr>
          <p:cNvPr id="5" name="TextBox 4">
            <a:extLst>
              <a:ext uri="{FF2B5EF4-FFF2-40B4-BE49-F238E27FC236}">
                <a16:creationId xmlns:a16="http://schemas.microsoft.com/office/drawing/2014/main" id="{C8C03B62-1DF3-5CC4-481E-FA763BD2B6D1}"/>
              </a:ext>
            </a:extLst>
          </p:cNvPr>
          <p:cNvSpPr txBox="1"/>
          <p:nvPr/>
        </p:nvSpPr>
        <p:spPr>
          <a:xfrm>
            <a:off x="544315" y="1372833"/>
            <a:ext cx="8146924" cy="5307607"/>
          </a:xfrm>
          <a:prstGeom prst="rect">
            <a:avLst/>
          </a:prstGeom>
          <a:noFill/>
        </p:spPr>
        <p:txBody>
          <a:bodyPr wrap="square" rtlCol="0">
            <a:spAutoFit/>
          </a:bodyPr>
          <a:lstStyle/>
          <a:p>
            <a:pPr marL="457200" indent="-457200">
              <a:lnSpc>
                <a:spcPct val="150000"/>
              </a:lnSpc>
              <a:buSzPct val="115000"/>
              <a:buFont typeface="Calibri Light" panose="020F0302020204030204" pitchFamily="34" charset="0"/>
              <a:buChar char="→"/>
            </a:pPr>
            <a:r>
              <a:rPr lang="en-US" sz="2000" b="1" dirty="0"/>
              <a:t>Requires DCS to adopt new mandatory contract terms and IDOA templates for “clearly defined scopes and success metrics [KPIs]” for any new, renewed, and amended contracts worth &gt;$500K</a:t>
            </a:r>
            <a:r>
              <a:rPr lang="en-US" sz="2000" dirty="0"/>
              <a:t>.</a:t>
            </a:r>
          </a:p>
          <a:p>
            <a:pPr>
              <a:lnSpc>
                <a:spcPct val="150000"/>
              </a:lnSpc>
              <a:buSzPct val="115000"/>
            </a:pPr>
            <a:endParaRPr lang="en-US" sz="2800" b="1" dirty="0">
              <a:solidFill>
                <a:schemeClr val="tx1">
                  <a:lumMod val="75000"/>
                  <a:lumOff val="25000"/>
                </a:schemeClr>
              </a:solidFill>
            </a:endParaRPr>
          </a:p>
          <a:p>
            <a:pPr marL="457200" indent="-457200">
              <a:lnSpc>
                <a:spcPct val="150000"/>
              </a:lnSpc>
              <a:buSzPct val="115000"/>
              <a:buFont typeface="Calibri Light" panose="020F0302020204030204" pitchFamily="34" charset="0"/>
              <a:buChar char="→"/>
            </a:pPr>
            <a:r>
              <a:rPr lang="en-US" sz="2000" b="1" dirty="0"/>
              <a:t>Phase 1 includes Healthy Families Indiana, Intensive Foster Care, and community-based contracts with total contract amounts or spend-to-date of over $500K.</a:t>
            </a:r>
          </a:p>
          <a:p>
            <a:pPr>
              <a:lnSpc>
                <a:spcPct val="150000"/>
              </a:lnSpc>
              <a:buSzPct val="115000"/>
            </a:pPr>
            <a:endParaRPr lang="en-US" sz="2000" b="1" dirty="0">
              <a:solidFill>
                <a:schemeClr val="tx1">
                  <a:lumMod val="75000"/>
                  <a:lumOff val="25000"/>
                </a:schemeClr>
              </a:solidFill>
              <a:latin typeface="+mj-lt"/>
            </a:endParaRPr>
          </a:p>
          <a:p>
            <a:pPr marL="457200" indent="-457200">
              <a:lnSpc>
                <a:spcPct val="150000"/>
              </a:lnSpc>
              <a:buSzPct val="115000"/>
              <a:buFont typeface="Calibri Light" panose="020F0302020204030204" pitchFamily="34" charset="0"/>
              <a:buChar char="→"/>
            </a:pPr>
            <a:r>
              <a:rPr lang="en-US" sz="2000" b="1" dirty="0"/>
              <a:t>Most DCS contracts already have KPIs or equivalents, which may go by other names like performance standards, objectives, or outcome measures.</a:t>
            </a:r>
            <a:endParaRPr lang="en-US" sz="2000" b="1" dirty="0">
              <a:solidFill>
                <a:schemeClr val="tx1">
                  <a:lumMod val="75000"/>
                  <a:lumOff val="25000"/>
                </a:schemeClr>
              </a:solidFill>
            </a:endParaRPr>
          </a:p>
        </p:txBody>
      </p:sp>
    </p:spTree>
    <p:extLst>
      <p:ext uri="{BB962C8B-B14F-4D97-AF65-F5344CB8AC3E}">
        <p14:creationId xmlns:p14="http://schemas.microsoft.com/office/powerpoint/2010/main" val="3293346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anim calcmode="lin" valueType="num">
                                      <p:cBhvr>
                                        <p:cTn id="8" dur="500" fill="hold"/>
                                        <p:tgtEl>
                                          <p:spTgt spid="2"/>
                                        </p:tgtEl>
                                        <p:attrNameLst>
                                          <p:attrName>ppt_x</p:attrName>
                                        </p:attrNameLst>
                                      </p:cBhvr>
                                      <p:tavLst>
                                        <p:tav tm="0">
                                          <p:val>
                                            <p:strVal val="#ppt_x"/>
                                          </p:val>
                                        </p:tav>
                                        <p:tav tm="100000">
                                          <p:val>
                                            <p:strVal val="#ppt_x"/>
                                          </p:val>
                                        </p:tav>
                                      </p:tavLst>
                                    </p:anim>
                                    <p:anim calcmode="lin" valueType="num">
                                      <p:cBhvr>
                                        <p:cTn id="9" dur="5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22" presetClass="entr" presetSubtype="8" fill="hold" grpId="0" nodeType="after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ipe(left)">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B36B320-4CA7-CE55-54A0-3B3A2031CB66}"/>
              </a:ext>
            </a:extLst>
          </p:cNvPr>
          <p:cNvSpPr txBox="1"/>
          <p:nvPr/>
        </p:nvSpPr>
        <p:spPr>
          <a:xfrm>
            <a:off x="544315" y="448038"/>
            <a:ext cx="7916103"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800" b="1" dirty="0">
                <a:solidFill>
                  <a:srgbClr val="004990"/>
                </a:solidFill>
                <a:latin typeface="Calibri" panose="020F0502020204030204" pitchFamily="34" charset="0"/>
                <a:cs typeface="Calibri" panose="020F0502020204030204" pitchFamily="34" charset="0"/>
              </a:rPr>
              <a:t>Vendor Management II</a:t>
            </a:r>
            <a:endParaRPr kumimoji="0" lang="en-US" sz="4000" b="1" i="0" u="none" strike="noStrike" kern="1200" cap="none" spc="0" normalizeH="0" baseline="0" noProof="0" dirty="0">
              <a:ln>
                <a:noFill/>
              </a:ln>
              <a:solidFill>
                <a:srgbClr val="004990"/>
              </a:solidFill>
              <a:effectLst/>
              <a:uLnTx/>
              <a:uFillTx/>
              <a:latin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C8C03B62-1DF3-5CC4-481E-FA763BD2B6D1}"/>
              </a:ext>
            </a:extLst>
          </p:cNvPr>
          <p:cNvSpPr txBox="1"/>
          <p:nvPr/>
        </p:nvSpPr>
        <p:spPr>
          <a:xfrm>
            <a:off x="544315" y="1372833"/>
            <a:ext cx="8147298" cy="6119496"/>
          </a:xfrm>
          <a:prstGeom prst="rect">
            <a:avLst/>
          </a:prstGeom>
          <a:noFill/>
        </p:spPr>
        <p:txBody>
          <a:bodyPr wrap="square" rtlCol="0">
            <a:spAutoFit/>
          </a:bodyPr>
          <a:lstStyle/>
          <a:p>
            <a:pPr marL="457200" indent="-457200">
              <a:lnSpc>
                <a:spcPct val="150000"/>
              </a:lnSpc>
              <a:buSzPct val="115000"/>
              <a:buFont typeface="Calibri Light" panose="020F0302020204030204" pitchFamily="34" charset="0"/>
              <a:buChar char="→"/>
              <a:defRPr/>
            </a:pPr>
            <a:r>
              <a:rPr lang="en-US" sz="2000" b="1" dirty="0"/>
              <a:t>VM will leverage existing contract mechanisms, program processes, and performance standards where possible. </a:t>
            </a:r>
          </a:p>
          <a:p>
            <a:pPr marL="457200" indent="-457200">
              <a:lnSpc>
                <a:spcPct val="150000"/>
              </a:lnSpc>
              <a:buSzPct val="115000"/>
              <a:buFont typeface="Calibri Light" panose="020F0302020204030204" pitchFamily="34" charset="0"/>
              <a:buChar char="→"/>
              <a:defRPr/>
            </a:pPr>
            <a:endParaRPr lang="en-US" sz="2000" b="1" dirty="0"/>
          </a:p>
          <a:p>
            <a:pPr marL="457200" indent="-457200">
              <a:lnSpc>
                <a:spcPct val="150000"/>
              </a:lnSpc>
              <a:buSzPct val="115000"/>
              <a:buFont typeface="Calibri Light" panose="020F0302020204030204" pitchFamily="34" charset="0"/>
              <a:buChar char="→"/>
              <a:defRPr/>
            </a:pPr>
            <a:r>
              <a:rPr lang="en-US" sz="2000" b="1" dirty="0"/>
              <a:t>While VM will offer a new consolidated and standardized approach to evaluating vendor performance, it’s important to note that DCS will continue to take into account all aspects of a vendor’s performance (e.g., audit findings, client feedback, monitoring activities) and continue to employ other existing contract mechanisms for managing vendor’s performance or remedying non-compliance as needed. </a:t>
            </a:r>
          </a:p>
          <a:p>
            <a:pPr marL="457200" marR="0" lvl="0" indent="-457200" algn="l" defTabSz="914400" rtl="0" eaLnBrk="1" fontAlgn="auto" latinLnBrk="0" hangingPunct="1">
              <a:lnSpc>
                <a:spcPct val="150000"/>
              </a:lnSpc>
              <a:spcBef>
                <a:spcPts val="0"/>
              </a:spcBef>
              <a:spcAft>
                <a:spcPts val="0"/>
              </a:spcAft>
              <a:buClrTx/>
              <a:buSzPct val="115000"/>
              <a:buFont typeface="Calibri Light" panose="020F0302020204030204" pitchFamily="34" charset="0"/>
              <a:buChar char="→"/>
              <a:tabLst/>
              <a:defRPr/>
            </a:pPr>
            <a:endParaRPr kumimoji="0" lang="en-US" sz="2800" b="1" i="1" u="none" strike="noStrike" kern="1200" cap="none" spc="0" normalizeH="0" baseline="0" noProof="0" dirty="0">
              <a:ln>
                <a:noFill/>
              </a:ln>
              <a:solidFill>
                <a:prstClr val="black">
                  <a:lumMod val="75000"/>
                  <a:lumOff val="25000"/>
                </a:prstClr>
              </a:solidFill>
              <a:effectLst/>
              <a:uLnTx/>
              <a:uFillTx/>
              <a:latin typeface="Calibri Light"/>
            </a:endParaRPr>
          </a:p>
          <a:p>
            <a:pPr marL="457200" marR="0" lvl="0" indent="-457200" algn="l" defTabSz="914400" rtl="0" eaLnBrk="1" fontAlgn="auto" latinLnBrk="0" hangingPunct="1">
              <a:lnSpc>
                <a:spcPct val="150000"/>
              </a:lnSpc>
              <a:spcBef>
                <a:spcPts val="0"/>
              </a:spcBef>
              <a:spcAft>
                <a:spcPts val="0"/>
              </a:spcAft>
              <a:buClrTx/>
              <a:buSzPct val="115000"/>
              <a:buFont typeface="Calibri Light" panose="020F0302020204030204" pitchFamily="34" charset="0"/>
              <a:buChar char="→"/>
              <a:tabLst/>
              <a:defRPr/>
            </a:pPr>
            <a:endParaRPr kumimoji="0" lang="en-US" sz="2800" b="1" i="0" u="none" strike="noStrike" kern="1200" cap="none" spc="0" normalizeH="0" baseline="0" noProof="0" dirty="0">
              <a:ln>
                <a:noFill/>
              </a:ln>
              <a:solidFill>
                <a:prstClr val="black">
                  <a:lumMod val="75000"/>
                  <a:lumOff val="25000"/>
                </a:prstClr>
              </a:solidFill>
              <a:effectLst/>
              <a:uLnTx/>
              <a:uFillTx/>
              <a:latin typeface="Calibri Light"/>
              <a:ea typeface="+mn-ea"/>
              <a:cs typeface="+mn-cs"/>
            </a:endParaRPr>
          </a:p>
          <a:p>
            <a:pPr marL="457200" marR="0" lvl="0" indent="-457200" algn="l" defTabSz="914400" rtl="0" eaLnBrk="1" fontAlgn="auto" latinLnBrk="0" hangingPunct="1">
              <a:lnSpc>
                <a:spcPct val="150000"/>
              </a:lnSpc>
              <a:spcBef>
                <a:spcPts val="0"/>
              </a:spcBef>
              <a:spcAft>
                <a:spcPts val="0"/>
              </a:spcAft>
              <a:buClrTx/>
              <a:buSzPct val="115000"/>
              <a:buFont typeface="Calibri Light" panose="020F0302020204030204" pitchFamily="34" charset="0"/>
              <a:buChar char="→"/>
              <a:tabLst/>
              <a:defRPr/>
            </a:pPr>
            <a:endParaRPr kumimoji="0" lang="en-US" sz="2800" b="0" i="0" u="none" strike="noStrike" kern="1200" cap="none" spc="0" normalizeH="0" baseline="0" noProof="0" dirty="0">
              <a:ln>
                <a:noFill/>
              </a:ln>
              <a:solidFill>
                <a:prstClr val="black">
                  <a:lumMod val="75000"/>
                  <a:lumOff val="25000"/>
                </a:prstClr>
              </a:solidFill>
              <a:effectLst/>
              <a:uLnTx/>
              <a:uFillTx/>
              <a:latin typeface="Calibri Light"/>
              <a:ea typeface="+mn-ea"/>
              <a:cs typeface="+mn-cs"/>
            </a:endParaRPr>
          </a:p>
        </p:txBody>
      </p:sp>
    </p:spTree>
    <p:extLst>
      <p:ext uri="{BB962C8B-B14F-4D97-AF65-F5344CB8AC3E}">
        <p14:creationId xmlns:p14="http://schemas.microsoft.com/office/powerpoint/2010/main" val="20878823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anim calcmode="lin" valueType="num">
                                      <p:cBhvr>
                                        <p:cTn id="8" dur="500" fill="hold"/>
                                        <p:tgtEl>
                                          <p:spTgt spid="2"/>
                                        </p:tgtEl>
                                        <p:attrNameLst>
                                          <p:attrName>ppt_x</p:attrName>
                                        </p:attrNameLst>
                                      </p:cBhvr>
                                      <p:tavLst>
                                        <p:tav tm="0">
                                          <p:val>
                                            <p:strVal val="#ppt_x"/>
                                          </p:val>
                                        </p:tav>
                                        <p:tav tm="100000">
                                          <p:val>
                                            <p:strVal val="#ppt_x"/>
                                          </p:val>
                                        </p:tav>
                                      </p:tavLst>
                                    </p:anim>
                                    <p:anim calcmode="lin" valueType="num">
                                      <p:cBhvr>
                                        <p:cTn id="9" dur="5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22" presetClass="entr" presetSubtype="8" fill="hold" grpId="0" nodeType="after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ipe(left)">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51F961-6162-7C48-3075-8BD223FF019B}"/>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1BB45888-585F-D4DA-5AD5-DA53BDB379AA}"/>
              </a:ext>
            </a:extLst>
          </p:cNvPr>
          <p:cNvSpPr txBox="1"/>
          <p:nvPr/>
        </p:nvSpPr>
        <p:spPr>
          <a:xfrm>
            <a:off x="544315" y="448038"/>
            <a:ext cx="7916103"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800" b="1" dirty="0">
                <a:solidFill>
                  <a:srgbClr val="004990"/>
                </a:solidFill>
                <a:latin typeface="Calibri" panose="020F0502020204030204" pitchFamily="34" charset="0"/>
                <a:cs typeface="Calibri" panose="020F0502020204030204" pitchFamily="34" charset="0"/>
              </a:rPr>
              <a:t>Vendor Management III</a:t>
            </a:r>
            <a:endParaRPr kumimoji="0" lang="en-US" sz="4000" b="1" i="0" u="none" strike="noStrike" kern="1200" cap="none" spc="0" normalizeH="0" baseline="0" noProof="0" dirty="0">
              <a:ln>
                <a:noFill/>
              </a:ln>
              <a:solidFill>
                <a:srgbClr val="004990"/>
              </a:solidFill>
              <a:effectLst/>
              <a:uLnTx/>
              <a:uFillTx/>
              <a:latin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249CD6A9-EDA8-F7DE-823A-3B6AD6E3E841}"/>
              </a:ext>
            </a:extLst>
          </p:cNvPr>
          <p:cNvSpPr txBox="1"/>
          <p:nvPr/>
        </p:nvSpPr>
        <p:spPr>
          <a:xfrm>
            <a:off x="544315" y="1372833"/>
            <a:ext cx="8147298" cy="8427820"/>
          </a:xfrm>
          <a:prstGeom prst="rect">
            <a:avLst/>
          </a:prstGeom>
          <a:noFill/>
        </p:spPr>
        <p:txBody>
          <a:bodyPr wrap="square" rtlCol="0">
            <a:spAutoFit/>
          </a:bodyPr>
          <a:lstStyle/>
          <a:p>
            <a:pPr marL="457200" indent="-457200">
              <a:lnSpc>
                <a:spcPct val="150000"/>
              </a:lnSpc>
              <a:buSzPct val="115000"/>
              <a:buFont typeface="Calibri Light" panose="020F0302020204030204" pitchFamily="34" charset="0"/>
              <a:buChar char="→"/>
              <a:defRPr/>
            </a:pPr>
            <a:r>
              <a:rPr lang="en-US" sz="2000" b="1" dirty="0"/>
              <a:t>The general VM language will be the same across contracts and there will be a singular policy.</a:t>
            </a:r>
          </a:p>
          <a:p>
            <a:pPr marL="457200" indent="-457200">
              <a:lnSpc>
                <a:spcPct val="150000"/>
              </a:lnSpc>
              <a:buSzPct val="115000"/>
              <a:buFont typeface="Calibri Light" panose="020F0302020204030204" pitchFamily="34" charset="0"/>
              <a:buChar char="→"/>
              <a:defRPr/>
            </a:pPr>
            <a:endParaRPr lang="en-US" sz="2000" b="1" dirty="0"/>
          </a:p>
          <a:p>
            <a:pPr marL="457200" indent="-457200">
              <a:lnSpc>
                <a:spcPct val="150000"/>
              </a:lnSpc>
              <a:buSzPct val="115000"/>
              <a:buFont typeface="Calibri Light" panose="020F0302020204030204" pitchFamily="34" charset="0"/>
              <a:buChar char="→"/>
              <a:defRPr/>
            </a:pPr>
            <a:r>
              <a:rPr lang="en-US" sz="2000" b="1" dirty="0"/>
              <a:t>DCS contract owners will determine KPIs and review cycles for specific services in alignment with service standards and how the service is funded and provided. DCS aims to standardize KPIs across contracts within the same program area where possible and will be the ultimate arbiter of which KPIs are included in VM evaluation. </a:t>
            </a:r>
          </a:p>
          <a:p>
            <a:pPr marL="457200" indent="-457200">
              <a:lnSpc>
                <a:spcPct val="150000"/>
              </a:lnSpc>
              <a:buSzPct val="115000"/>
              <a:buFont typeface="Calibri Light" panose="020F0302020204030204" pitchFamily="34" charset="0"/>
              <a:buChar char="→"/>
              <a:defRPr/>
            </a:pPr>
            <a:endParaRPr lang="en-US" sz="2000" b="1" dirty="0"/>
          </a:p>
          <a:p>
            <a:pPr marL="457200" indent="-457200">
              <a:lnSpc>
                <a:spcPct val="150000"/>
              </a:lnSpc>
              <a:buSzPct val="115000"/>
              <a:buFont typeface="Calibri Light" panose="020F0302020204030204" pitchFamily="34" charset="0"/>
              <a:buChar char="→"/>
              <a:defRPr/>
            </a:pPr>
            <a:r>
              <a:rPr lang="en-US" sz="2000" b="1" dirty="0"/>
              <a:t>Consistent and standardized VM evaluations create a clear record of vendor performance over time that may be accessed and referenced, as needed, by either the vendor or DCS.</a:t>
            </a:r>
          </a:p>
          <a:p>
            <a:pPr marL="457200" indent="-457200">
              <a:lnSpc>
                <a:spcPct val="150000"/>
              </a:lnSpc>
              <a:buSzPct val="115000"/>
              <a:buFont typeface="Calibri Light" panose="020F0302020204030204" pitchFamily="34" charset="0"/>
              <a:buChar char="→"/>
              <a:defRPr/>
            </a:pPr>
            <a:endParaRPr lang="en-US" sz="2000" b="1" dirty="0"/>
          </a:p>
          <a:p>
            <a:pPr marL="457200" indent="-457200">
              <a:lnSpc>
                <a:spcPct val="150000"/>
              </a:lnSpc>
              <a:buSzPct val="115000"/>
              <a:buFont typeface="Calibri Light" panose="020F0302020204030204" pitchFamily="34" charset="0"/>
              <a:buChar char="→"/>
              <a:defRPr/>
            </a:pPr>
            <a:endParaRPr lang="en-US" sz="2000" b="1" dirty="0"/>
          </a:p>
          <a:p>
            <a:pPr marL="457200" marR="0" lvl="0" indent="-457200" algn="l" defTabSz="914400" rtl="0" eaLnBrk="1" fontAlgn="auto" latinLnBrk="0" hangingPunct="1">
              <a:lnSpc>
                <a:spcPct val="150000"/>
              </a:lnSpc>
              <a:spcBef>
                <a:spcPts val="0"/>
              </a:spcBef>
              <a:spcAft>
                <a:spcPts val="0"/>
              </a:spcAft>
              <a:buClrTx/>
              <a:buSzPct val="115000"/>
              <a:buFont typeface="Calibri Light" panose="020F0302020204030204" pitchFamily="34" charset="0"/>
              <a:buChar char="→"/>
              <a:tabLst/>
              <a:defRPr/>
            </a:pPr>
            <a:endParaRPr kumimoji="0" lang="en-US" sz="2800" b="1" i="1" u="none" strike="noStrike" kern="1200" cap="none" spc="0" normalizeH="0" baseline="0" noProof="0" dirty="0">
              <a:ln>
                <a:noFill/>
              </a:ln>
              <a:solidFill>
                <a:prstClr val="black">
                  <a:lumMod val="75000"/>
                  <a:lumOff val="25000"/>
                </a:prstClr>
              </a:solidFill>
              <a:effectLst/>
              <a:uLnTx/>
              <a:uFillTx/>
              <a:latin typeface="Calibri Light"/>
            </a:endParaRPr>
          </a:p>
          <a:p>
            <a:pPr marL="457200" marR="0" lvl="0" indent="-457200" algn="l" defTabSz="914400" rtl="0" eaLnBrk="1" fontAlgn="auto" latinLnBrk="0" hangingPunct="1">
              <a:lnSpc>
                <a:spcPct val="150000"/>
              </a:lnSpc>
              <a:spcBef>
                <a:spcPts val="0"/>
              </a:spcBef>
              <a:spcAft>
                <a:spcPts val="0"/>
              </a:spcAft>
              <a:buClrTx/>
              <a:buSzPct val="115000"/>
              <a:buFont typeface="Calibri Light" panose="020F0302020204030204" pitchFamily="34" charset="0"/>
              <a:buChar char="→"/>
              <a:tabLst/>
              <a:defRPr/>
            </a:pPr>
            <a:endParaRPr kumimoji="0" lang="en-US" sz="2800" b="1" i="0" u="none" strike="noStrike" kern="1200" cap="none" spc="0" normalizeH="0" baseline="0" noProof="0" dirty="0">
              <a:ln>
                <a:noFill/>
              </a:ln>
              <a:solidFill>
                <a:prstClr val="black">
                  <a:lumMod val="75000"/>
                  <a:lumOff val="25000"/>
                </a:prstClr>
              </a:solidFill>
              <a:effectLst/>
              <a:uLnTx/>
              <a:uFillTx/>
              <a:latin typeface="Calibri Light"/>
              <a:ea typeface="+mn-ea"/>
              <a:cs typeface="+mn-cs"/>
            </a:endParaRPr>
          </a:p>
          <a:p>
            <a:pPr marL="457200" marR="0" lvl="0" indent="-457200" algn="l" defTabSz="914400" rtl="0" eaLnBrk="1" fontAlgn="auto" latinLnBrk="0" hangingPunct="1">
              <a:lnSpc>
                <a:spcPct val="150000"/>
              </a:lnSpc>
              <a:spcBef>
                <a:spcPts val="0"/>
              </a:spcBef>
              <a:spcAft>
                <a:spcPts val="0"/>
              </a:spcAft>
              <a:buClrTx/>
              <a:buSzPct val="115000"/>
              <a:buFont typeface="Calibri Light" panose="020F0302020204030204" pitchFamily="34" charset="0"/>
              <a:buChar char="→"/>
              <a:tabLst/>
              <a:defRPr/>
            </a:pPr>
            <a:endParaRPr kumimoji="0" lang="en-US" sz="2800" b="0" i="0" u="none" strike="noStrike" kern="1200" cap="none" spc="0" normalizeH="0" baseline="0" noProof="0" dirty="0">
              <a:ln>
                <a:noFill/>
              </a:ln>
              <a:solidFill>
                <a:prstClr val="black">
                  <a:lumMod val="75000"/>
                  <a:lumOff val="25000"/>
                </a:prstClr>
              </a:solidFill>
              <a:effectLst/>
              <a:uLnTx/>
              <a:uFillTx/>
              <a:latin typeface="Calibri Light"/>
              <a:ea typeface="+mn-ea"/>
              <a:cs typeface="+mn-cs"/>
            </a:endParaRPr>
          </a:p>
        </p:txBody>
      </p:sp>
    </p:spTree>
    <p:extLst>
      <p:ext uri="{BB962C8B-B14F-4D97-AF65-F5344CB8AC3E}">
        <p14:creationId xmlns:p14="http://schemas.microsoft.com/office/powerpoint/2010/main" val="20116869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anim calcmode="lin" valueType="num">
                                      <p:cBhvr>
                                        <p:cTn id="8" dur="500" fill="hold"/>
                                        <p:tgtEl>
                                          <p:spTgt spid="2"/>
                                        </p:tgtEl>
                                        <p:attrNameLst>
                                          <p:attrName>ppt_x</p:attrName>
                                        </p:attrNameLst>
                                      </p:cBhvr>
                                      <p:tavLst>
                                        <p:tav tm="0">
                                          <p:val>
                                            <p:strVal val="#ppt_x"/>
                                          </p:val>
                                        </p:tav>
                                        <p:tav tm="100000">
                                          <p:val>
                                            <p:strVal val="#ppt_x"/>
                                          </p:val>
                                        </p:tav>
                                      </p:tavLst>
                                    </p:anim>
                                    <p:anim calcmode="lin" valueType="num">
                                      <p:cBhvr>
                                        <p:cTn id="9" dur="5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22" presetClass="entr" presetSubtype="8" fill="hold" grpId="0" nodeType="after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ipe(left)">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F570DA-D1FC-E537-2E91-E8053584FE60}"/>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9FA87EC0-11B1-5018-1BC8-F13731455515}"/>
              </a:ext>
            </a:extLst>
          </p:cNvPr>
          <p:cNvSpPr txBox="1"/>
          <p:nvPr/>
        </p:nvSpPr>
        <p:spPr>
          <a:xfrm>
            <a:off x="384517" y="363631"/>
            <a:ext cx="7951101" cy="769441"/>
          </a:xfrm>
          <a:prstGeom prst="rect">
            <a:avLst/>
          </a:prstGeom>
          <a:noFill/>
        </p:spPr>
        <p:txBody>
          <a:bodyPr wrap="square" rtlCol="0">
            <a:spAutoFit/>
          </a:bodyPr>
          <a:lstStyle/>
          <a:p>
            <a:pPr algn="ctr"/>
            <a:r>
              <a:rPr lang="en-US" sz="4400" b="1" dirty="0">
                <a:solidFill>
                  <a:srgbClr val="004990"/>
                </a:solidFill>
                <a:latin typeface="Calibri" panose="020F0502020204030204" pitchFamily="34" charset="0"/>
                <a:cs typeface="Calibri" panose="020F0502020204030204" pitchFamily="34" charset="0"/>
              </a:rPr>
              <a:t>INFPS Data - Total</a:t>
            </a:r>
          </a:p>
        </p:txBody>
      </p:sp>
      <p:sp>
        <p:nvSpPr>
          <p:cNvPr id="9" name="TextBox 8">
            <a:extLst>
              <a:ext uri="{FF2B5EF4-FFF2-40B4-BE49-F238E27FC236}">
                <a16:creationId xmlns:a16="http://schemas.microsoft.com/office/drawing/2014/main" id="{06F81292-9D2A-7BAD-BF81-A7F2E4B7DB8E}"/>
              </a:ext>
              <a:ext uri="{C183D7F6-B498-43B3-948B-1728B52AA6E4}">
                <adec:decorative xmlns:adec="http://schemas.microsoft.com/office/drawing/2017/decorative" val="1"/>
              </a:ext>
            </a:extLst>
          </p:cNvPr>
          <p:cNvSpPr txBox="1"/>
          <p:nvPr/>
        </p:nvSpPr>
        <p:spPr>
          <a:xfrm>
            <a:off x="274451" y="1648427"/>
            <a:ext cx="9767303" cy="967957"/>
          </a:xfrm>
          <a:prstGeom prst="rect">
            <a:avLst/>
          </a:prstGeom>
          <a:noFill/>
        </p:spPr>
        <p:txBody>
          <a:bodyPr wrap="square" rtlCol="0">
            <a:spAutoFit/>
          </a:bodyPr>
          <a:lstStyle/>
          <a:p>
            <a:pPr lvl="1">
              <a:lnSpc>
                <a:spcPct val="150000"/>
              </a:lnSpc>
              <a:buSzPct val="115000"/>
            </a:pPr>
            <a:endParaRPr lang="en-US" sz="2000" dirty="0">
              <a:solidFill>
                <a:schemeClr val="tx1">
                  <a:lumMod val="75000"/>
                  <a:lumOff val="25000"/>
                </a:schemeClr>
              </a:solidFill>
            </a:endParaRPr>
          </a:p>
          <a:p>
            <a:pPr marL="457200" indent="-457200">
              <a:lnSpc>
                <a:spcPct val="150000"/>
              </a:lnSpc>
              <a:buSzPct val="115000"/>
              <a:buFont typeface="Calibri Light" panose="020F0302020204030204" pitchFamily="34" charset="0"/>
              <a:buChar char="→"/>
            </a:pPr>
            <a:endParaRPr lang="en-US" sz="2000" dirty="0">
              <a:solidFill>
                <a:schemeClr val="tx1">
                  <a:lumMod val="75000"/>
                  <a:lumOff val="25000"/>
                </a:schemeClr>
              </a:solidFill>
            </a:endParaRPr>
          </a:p>
        </p:txBody>
      </p:sp>
      <p:graphicFrame>
        <p:nvGraphicFramePr>
          <p:cNvPr id="3" name="Table 2">
            <a:extLst>
              <a:ext uri="{FF2B5EF4-FFF2-40B4-BE49-F238E27FC236}">
                <a16:creationId xmlns:a16="http://schemas.microsoft.com/office/drawing/2014/main" id="{780886F5-ACFF-8F5C-43FB-5F98B797FB81}"/>
              </a:ext>
            </a:extLst>
          </p:cNvPr>
          <p:cNvGraphicFramePr>
            <a:graphicFrameLocks noGrp="1"/>
          </p:cNvGraphicFramePr>
          <p:nvPr>
            <p:extLst>
              <p:ext uri="{D42A27DB-BD31-4B8C-83A1-F6EECF244321}">
                <p14:modId xmlns:p14="http://schemas.microsoft.com/office/powerpoint/2010/main" val="4213099794"/>
              </p:ext>
            </p:extLst>
          </p:nvPr>
        </p:nvGraphicFramePr>
        <p:xfrm>
          <a:off x="885524" y="1133072"/>
          <a:ext cx="7170821" cy="5009442"/>
        </p:xfrm>
        <a:graphic>
          <a:graphicData uri="http://schemas.openxmlformats.org/drawingml/2006/table">
            <a:tbl>
              <a:tblPr/>
              <a:tblGrid>
                <a:gridCol w="7170821">
                  <a:extLst>
                    <a:ext uri="{9D8B030D-6E8A-4147-A177-3AD203B41FA5}">
                      <a16:colId xmlns:a16="http://schemas.microsoft.com/office/drawing/2014/main" val="2402834483"/>
                    </a:ext>
                  </a:extLst>
                </a:gridCol>
              </a:tblGrid>
              <a:tr h="5009442">
                <a:tc>
                  <a:txBody>
                    <a:bodyPr/>
                    <a:lstStyle/>
                    <a:p>
                      <a:pPr fontAlgn="t">
                        <a:lnSpc>
                          <a:spcPts val="1500"/>
                        </a:lnSpc>
                        <a:buNone/>
                      </a:pPr>
                      <a:r>
                        <a:rPr lang="en-US" sz="2000" b="1" i="0" dirty="0">
                          <a:solidFill>
                            <a:schemeClr val="accent1">
                              <a:lumMod val="50000"/>
                            </a:schemeClr>
                          </a:solidFill>
                          <a:effectLst/>
                          <a:latin typeface="Calibri Light" panose="020F0302020204030204" pitchFamily="34" charset="0"/>
                          <a:ea typeface="Calibri Light" panose="020F0302020204030204" pitchFamily="34" charset="0"/>
                          <a:cs typeface="Calibri Light" panose="020F0302020204030204" pitchFamily="34" charset="0"/>
                        </a:rPr>
                        <a:t>Family Preservation Program Summary</a:t>
                      </a:r>
                    </a:p>
                    <a:p>
                      <a:pPr fontAlgn="t">
                        <a:lnSpc>
                          <a:spcPts val="1500"/>
                        </a:lnSpc>
                        <a:buNone/>
                      </a:pPr>
                      <a:br>
                        <a:rPr lang="en-US" sz="2000" b="0" i="0" dirty="0">
                          <a:solidFill>
                            <a:schemeClr val="accent1">
                              <a:lumMod val="50000"/>
                            </a:schemeClr>
                          </a:solidFill>
                          <a:effectLst/>
                          <a:latin typeface="Calibri Light" panose="020F0302020204030204" pitchFamily="34" charset="0"/>
                          <a:ea typeface="Calibri Light" panose="020F0302020204030204" pitchFamily="34" charset="0"/>
                          <a:cs typeface="Calibri Light" panose="020F0302020204030204" pitchFamily="34" charset="0"/>
                        </a:rPr>
                      </a:br>
                      <a:r>
                        <a:rPr lang="en-US" sz="2000" b="0" i="0" dirty="0">
                          <a:solidFill>
                            <a:schemeClr val="accent1">
                              <a:lumMod val="50000"/>
                            </a:schemeClr>
                          </a:solidFill>
                          <a:effectLst/>
                          <a:latin typeface="Calibri Light" panose="020F0302020204030204" pitchFamily="34" charset="0"/>
                          <a:ea typeface="Calibri Light" panose="020F0302020204030204" pitchFamily="34" charset="0"/>
                          <a:cs typeface="Calibri Light" panose="020F0302020204030204" pitchFamily="34" charset="0"/>
                        </a:rPr>
                        <a:t>Cases • Removals • Assessments</a:t>
                      </a:r>
                    </a:p>
                    <a:p>
                      <a:pPr fontAlgn="t">
                        <a:lnSpc>
                          <a:spcPts val="1500"/>
                        </a:lnSpc>
                        <a:buNone/>
                      </a:pPr>
                      <a:br>
                        <a:rPr lang="en-US" sz="2000" b="0" i="0" dirty="0">
                          <a:solidFill>
                            <a:schemeClr val="accent1">
                              <a:lumMod val="50000"/>
                            </a:schemeClr>
                          </a:solidFill>
                          <a:effectLst/>
                          <a:latin typeface="Calibri Light" panose="020F0302020204030204" pitchFamily="34" charset="0"/>
                          <a:ea typeface="Calibri Light" panose="020F0302020204030204" pitchFamily="34" charset="0"/>
                          <a:cs typeface="Calibri Light" panose="020F0302020204030204" pitchFamily="34" charset="0"/>
                        </a:rPr>
                      </a:br>
                      <a:endParaRPr lang="en-US" sz="2000" b="0" i="0" dirty="0">
                        <a:solidFill>
                          <a:schemeClr val="accent1">
                            <a:lumMod val="50000"/>
                          </a:schemeClr>
                        </a:solidFill>
                        <a:effectLst/>
                        <a:latin typeface="Calibri Light" panose="020F0302020204030204" pitchFamily="34" charset="0"/>
                        <a:ea typeface="Calibri Light" panose="020F0302020204030204" pitchFamily="34" charset="0"/>
                        <a:cs typeface="Calibri Light" panose="020F0302020204030204" pitchFamily="34" charset="0"/>
                      </a:endParaRPr>
                    </a:p>
                    <a:p>
                      <a:pPr fontAlgn="t">
                        <a:lnSpc>
                          <a:spcPts val="1500"/>
                        </a:lnSpc>
                        <a:buNone/>
                      </a:pPr>
                      <a:r>
                        <a:rPr lang="en-US" sz="2000" b="1" i="0" dirty="0">
                          <a:solidFill>
                            <a:schemeClr val="accent1">
                              <a:lumMod val="50000"/>
                            </a:schemeClr>
                          </a:solidFill>
                          <a:effectLst/>
                          <a:latin typeface="Calibri Light" panose="020F0302020204030204" pitchFamily="34" charset="0"/>
                          <a:ea typeface="Calibri Light" panose="020F0302020204030204" pitchFamily="34" charset="0"/>
                          <a:cs typeface="Calibri Light" panose="020F0302020204030204" pitchFamily="34" charset="0"/>
                        </a:rPr>
                        <a:t>Caseload Overview</a:t>
                      </a:r>
                    </a:p>
                    <a:p>
                      <a:pPr fontAlgn="t">
                        <a:lnSpc>
                          <a:spcPts val="1500"/>
                        </a:lnSpc>
                        <a:buNone/>
                      </a:pPr>
                      <a:br>
                        <a:rPr lang="en-US" sz="2000" b="0" i="0" dirty="0">
                          <a:solidFill>
                            <a:schemeClr val="accent1">
                              <a:lumMod val="50000"/>
                            </a:schemeClr>
                          </a:solidFill>
                          <a:effectLst/>
                          <a:latin typeface="Calibri Light" panose="020F0302020204030204" pitchFamily="34" charset="0"/>
                          <a:ea typeface="Calibri Light" panose="020F0302020204030204" pitchFamily="34" charset="0"/>
                          <a:cs typeface="Calibri Light" panose="020F0302020204030204" pitchFamily="34" charset="0"/>
                        </a:rPr>
                      </a:br>
                      <a:r>
                        <a:rPr lang="en-US" sz="2000" b="0" i="0" dirty="0">
                          <a:solidFill>
                            <a:schemeClr val="accent1">
                              <a:lumMod val="50000"/>
                            </a:schemeClr>
                          </a:solidFill>
                          <a:effectLst/>
                          <a:latin typeface="Calibri Light" panose="020F0302020204030204" pitchFamily="34" charset="0"/>
                          <a:ea typeface="Calibri Light" panose="020F0302020204030204" pitchFamily="34" charset="0"/>
                          <a:cs typeface="Calibri Light" panose="020F0302020204030204" pitchFamily="34" charset="0"/>
                        </a:rPr>
                        <a:t>• Total Family Preservation Cases: 20,197</a:t>
                      </a:r>
                      <a:br>
                        <a:rPr lang="en-US" sz="2000" b="0" i="0" dirty="0">
                          <a:solidFill>
                            <a:schemeClr val="accent1">
                              <a:lumMod val="50000"/>
                            </a:schemeClr>
                          </a:solidFill>
                          <a:effectLst/>
                          <a:latin typeface="Calibri Light" panose="020F0302020204030204" pitchFamily="34" charset="0"/>
                          <a:ea typeface="Calibri Light" panose="020F0302020204030204" pitchFamily="34" charset="0"/>
                          <a:cs typeface="Calibri Light" panose="020F0302020204030204" pitchFamily="34" charset="0"/>
                        </a:rPr>
                      </a:br>
                      <a:r>
                        <a:rPr lang="en-US" sz="2000" b="0" i="0" dirty="0">
                          <a:solidFill>
                            <a:schemeClr val="accent1">
                              <a:lumMod val="50000"/>
                            </a:schemeClr>
                          </a:solidFill>
                          <a:effectLst/>
                          <a:latin typeface="Calibri Light" panose="020F0302020204030204" pitchFamily="34" charset="0"/>
                          <a:ea typeface="Calibri Light" panose="020F0302020204030204" pitchFamily="34" charset="0"/>
                          <a:cs typeface="Calibri Light" panose="020F0302020204030204" pitchFamily="34" charset="0"/>
                        </a:rPr>
                        <a:t>• Total Children Served: 38,745</a:t>
                      </a:r>
                      <a:br>
                        <a:rPr lang="en-US" sz="2000" b="0" i="0" dirty="0">
                          <a:solidFill>
                            <a:schemeClr val="accent1">
                              <a:lumMod val="50000"/>
                            </a:schemeClr>
                          </a:solidFill>
                          <a:effectLst/>
                          <a:latin typeface="Calibri Light" panose="020F0302020204030204" pitchFamily="34" charset="0"/>
                          <a:ea typeface="Calibri Light" panose="020F0302020204030204" pitchFamily="34" charset="0"/>
                          <a:cs typeface="Calibri Light" panose="020F0302020204030204" pitchFamily="34" charset="0"/>
                        </a:rPr>
                      </a:br>
                      <a:r>
                        <a:rPr lang="en-US" sz="2000" b="0" i="0" dirty="0">
                          <a:solidFill>
                            <a:schemeClr val="accent1">
                              <a:lumMod val="50000"/>
                            </a:schemeClr>
                          </a:solidFill>
                          <a:effectLst/>
                          <a:latin typeface="Calibri Light" panose="020F0302020204030204" pitchFamily="34" charset="0"/>
                          <a:ea typeface="Calibri Light" panose="020F0302020204030204" pitchFamily="34" charset="0"/>
                          <a:cs typeface="Calibri Light" panose="020F0302020204030204" pitchFamily="34" charset="0"/>
                        </a:rPr>
                        <a:t>• Cases Over 90 Days: 13,963</a:t>
                      </a:r>
                      <a:br>
                        <a:rPr lang="en-US" sz="2000" b="0" i="0" dirty="0">
                          <a:solidFill>
                            <a:schemeClr val="accent1">
                              <a:lumMod val="50000"/>
                            </a:schemeClr>
                          </a:solidFill>
                          <a:effectLst/>
                          <a:latin typeface="Calibri Light" panose="020F0302020204030204" pitchFamily="34" charset="0"/>
                          <a:ea typeface="Calibri Light" panose="020F0302020204030204" pitchFamily="34" charset="0"/>
                          <a:cs typeface="Calibri Light" panose="020F0302020204030204" pitchFamily="34" charset="0"/>
                        </a:rPr>
                      </a:br>
                      <a:r>
                        <a:rPr lang="en-US" sz="2000" b="0" i="0" dirty="0">
                          <a:solidFill>
                            <a:schemeClr val="accent1">
                              <a:lumMod val="50000"/>
                            </a:schemeClr>
                          </a:solidFill>
                          <a:effectLst/>
                          <a:latin typeface="Calibri Light" panose="020F0302020204030204" pitchFamily="34" charset="0"/>
                          <a:ea typeface="Calibri Light" panose="020F0302020204030204" pitchFamily="34" charset="0"/>
                          <a:cs typeface="Calibri Light" panose="020F0302020204030204" pitchFamily="34" charset="0"/>
                        </a:rPr>
                        <a:t>• Children Over 90 Days: 27,475</a:t>
                      </a:r>
                    </a:p>
                    <a:p>
                      <a:pPr fontAlgn="t">
                        <a:lnSpc>
                          <a:spcPts val="1500"/>
                        </a:lnSpc>
                        <a:buNone/>
                      </a:pPr>
                      <a:br>
                        <a:rPr lang="en-US" sz="2000" b="0" i="0" dirty="0">
                          <a:solidFill>
                            <a:schemeClr val="accent1">
                              <a:lumMod val="50000"/>
                            </a:schemeClr>
                          </a:solidFill>
                          <a:effectLst/>
                          <a:latin typeface="Calibri Light" panose="020F0302020204030204" pitchFamily="34" charset="0"/>
                          <a:ea typeface="Calibri Light" panose="020F0302020204030204" pitchFamily="34" charset="0"/>
                          <a:cs typeface="Calibri Light" panose="020F0302020204030204" pitchFamily="34" charset="0"/>
                        </a:rPr>
                      </a:br>
                      <a:endParaRPr lang="en-US" sz="2000" b="0" i="0" dirty="0">
                        <a:solidFill>
                          <a:schemeClr val="accent1">
                            <a:lumMod val="50000"/>
                          </a:schemeClr>
                        </a:solidFill>
                        <a:effectLst/>
                        <a:latin typeface="Calibri Light" panose="020F0302020204030204" pitchFamily="34" charset="0"/>
                        <a:ea typeface="Calibri Light" panose="020F0302020204030204" pitchFamily="34" charset="0"/>
                        <a:cs typeface="Calibri Light" panose="020F0302020204030204" pitchFamily="34" charset="0"/>
                      </a:endParaRPr>
                    </a:p>
                    <a:p>
                      <a:pPr fontAlgn="t">
                        <a:lnSpc>
                          <a:spcPts val="1500"/>
                        </a:lnSpc>
                        <a:buNone/>
                      </a:pPr>
                      <a:r>
                        <a:rPr lang="en-US" sz="2000" b="1" i="0" dirty="0">
                          <a:solidFill>
                            <a:schemeClr val="accent1">
                              <a:lumMod val="50000"/>
                            </a:schemeClr>
                          </a:solidFill>
                          <a:effectLst/>
                          <a:latin typeface="Calibri Light" panose="020F0302020204030204" pitchFamily="34" charset="0"/>
                          <a:ea typeface="Calibri Light" panose="020F0302020204030204" pitchFamily="34" charset="0"/>
                          <a:cs typeface="Calibri Light" panose="020F0302020204030204" pitchFamily="34" charset="0"/>
                        </a:rPr>
                        <a:t>Removals (After 90 Days)</a:t>
                      </a:r>
                    </a:p>
                    <a:p>
                      <a:pPr fontAlgn="t">
                        <a:lnSpc>
                          <a:spcPts val="1500"/>
                        </a:lnSpc>
                        <a:buNone/>
                      </a:pPr>
                      <a:br>
                        <a:rPr lang="en-US" sz="2000" b="0" i="0" dirty="0">
                          <a:solidFill>
                            <a:schemeClr val="accent1">
                              <a:lumMod val="50000"/>
                            </a:schemeClr>
                          </a:solidFill>
                          <a:effectLst/>
                          <a:latin typeface="Calibri Light" panose="020F0302020204030204" pitchFamily="34" charset="0"/>
                          <a:ea typeface="Calibri Light" panose="020F0302020204030204" pitchFamily="34" charset="0"/>
                          <a:cs typeface="Calibri Light" panose="020F0302020204030204" pitchFamily="34" charset="0"/>
                        </a:rPr>
                      </a:br>
                      <a:r>
                        <a:rPr lang="en-US" sz="2000" b="0" i="0" dirty="0">
                          <a:solidFill>
                            <a:schemeClr val="accent1">
                              <a:lumMod val="50000"/>
                            </a:schemeClr>
                          </a:solidFill>
                          <a:effectLst/>
                          <a:latin typeface="Calibri Light" panose="020F0302020204030204" pitchFamily="34" charset="0"/>
                          <a:ea typeface="Calibri Light" panose="020F0302020204030204" pitchFamily="34" charset="0"/>
                          <a:cs typeface="Calibri Light" panose="020F0302020204030204" pitchFamily="34" charset="0"/>
                        </a:rPr>
                        <a:t>• Cases with Removal After 90 Days: 2,314 </a:t>
                      </a:r>
                      <a:r>
                        <a:rPr lang="en-US" sz="2000" b="1" i="0" dirty="0">
                          <a:solidFill>
                            <a:schemeClr val="accent1">
                              <a:lumMod val="50000"/>
                            </a:schemeClr>
                          </a:solidFill>
                          <a:effectLst/>
                          <a:latin typeface="Calibri Light" panose="020F0302020204030204" pitchFamily="34" charset="0"/>
                          <a:ea typeface="Calibri Light" panose="020F0302020204030204" pitchFamily="34" charset="0"/>
                          <a:cs typeface="Calibri Light" panose="020F0302020204030204" pitchFamily="34" charset="0"/>
                        </a:rPr>
                        <a:t>(11.46%)</a:t>
                      </a:r>
                      <a:br>
                        <a:rPr lang="en-US" sz="2000" b="0" i="0" dirty="0">
                          <a:solidFill>
                            <a:schemeClr val="accent1">
                              <a:lumMod val="50000"/>
                            </a:schemeClr>
                          </a:solidFill>
                          <a:effectLst/>
                          <a:latin typeface="Calibri Light" panose="020F0302020204030204" pitchFamily="34" charset="0"/>
                          <a:ea typeface="Calibri Light" panose="020F0302020204030204" pitchFamily="34" charset="0"/>
                          <a:cs typeface="Calibri Light" panose="020F0302020204030204" pitchFamily="34" charset="0"/>
                        </a:rPr>
                      </a:br>
                      <a:r>
                        <a:rPr lang="en-US" sz="2000" b="0" i="0" dirty="0">
                          <a:solidFill>
                            <a:schemeClr val="accent1">
                              <a:lumMod val="50000"/>
                            </a:schemeClr>
                          </a:solidFill>
                          <a:effectLst/>
                          <a:latin typeface="Calibri Light" panose="020F0302020204030204" pitchFamily="34" charset="0"/>
                          <a:ea typeface="Calibri Light" panose="020F0302020204030204" pitchFamily="34" charset="0"/>
                          <a:cs typeface="Calibri Light" panose="020F0302020204030204" pitchFamily="34" charset="0"/>
                        </a:rPr>
                        <a:t>• Children with Removal After 90 Days: 4,446 </a:t>
                      </a:r>
                      <a:r>
                        <a:rPr lang="en-US" sz="2000" b="1" i="0" dirty="0">
                          <a:solidFill>
                            <a:schemeClr val="accent1">
                              <a:lumMod val="50000"/>
                            </a:schemeClr>
                          </a:solidFill>
                          <a:effectLst/>
                          <a:latin typeface="Calibri Light" panose="020F0302020204030204" pitchFamily="34" charset="0"/>
                          <a:ea typeface="Calibri Light" panose="020F0302020204030204" pitchFamily="34" charset="0"/>
                          <a:cs typeface="Calibri Light" panose="020F0302020204030204" pitchFamily="34" charset="0"/>
                        </a:rPr>
                        <a:t>(11.48%)</a:t>
                      </a:r>
                      <a:endParaRPr lang="en-US" sz="2000" b="0" i="0" dirty="0">
                        <a:solidFill>
                          <a:schemeClr val="accent1">
                            <a:lumMod val="50000"/>
                          </a:schemeClr>
                        </a:solidFill>
                        <a:effectLst/>
                        <a:latin typeface="Calibri Light" panose="020F0302020204030204" pitchFamily="34" charset="0"/>
                        <a:ea typeface="Calibri Light" panose="020F0302020204030204" pitchFamily="34" charset="0"/>
                        <a:cs typeface="Calibri Light" panose="020F0302020204030204" pitchFamily="34" charset="0"/>
                      </a:endParaRPr>
                    </a:p>
                    <a:p>
                      <a:pPr fontAlgn="t">
                        <a:lnSpc>
                          <a:spcPts val="1500"/>
                        </a:lnSpc>
                        <a:buNone/>
                      </a:pPr>
                      <a:br>
                        <a:rPr lang="en-US" sz="2000" b="0" i="0" dirty="0">
                          <a:solidFill>
                            <a:schemeClr val="accent1">
                              <a:lumMod val="50000"/>
                            </a:schemeClr>
                          </a:solidFill>
                          <a:effectLst/>
                          <a:latin typeface="Calibri Light" panose="020F0302020204030204" pitchFamily="34" charset="0"/>
                          <a:ea typeface="Calibri Light" panose="020F0302020204030204" pitchFamily="34" charset="0"/>
                          <a:cs typeface="Calibri Light" panose="020F0302020204030204" pitchFamily="34" charset="0"/>
                        </a:rPr>
                      </a:br>
                      <a:endParaRPr lang="en-US" sz="2000" b="0" i="0" dirty="0">
                        <a:solidFill>
                          <a:schemeClr val="accent1">
                            <a:lumMod val="50000"/>
                          </a:schemeClr>
                        </a:solidFill>
                        <a:effectLst/>
                        <a:latin typeface="Calibri Light" panose="020F0302020204030204" pitchFamily="34" charset="0"/>
                        <a:ea typeface="Calibri Light" panose="020F0302020204030204" pitchFamily="34" charset="0"/>
                        <a:cs typeface="Calibri Light" panose="020F0302020204030204" pitchFamily="34" charset="0"/>
                      </a:endParaRPr>
                    </a:p>
                    <a:p>
                      <a:pPr fontAlgn="t">
                        <a:lnSpc>
                          <a:spcPts val="1500"/>
                        </a:lnSpc>
                        <a:buNone/>
                      </a:pPr>
                      <a:r>
                        <a:rPr lang="en-US" sz="2000" b="1" i="0" dirty="0">
                          <a:solidFill>
                            <a:schemeClr val="accent1">
                              <a:lumMod val="50000"/>
                            </a:schemeClr>
                          </a:solidFill>
                          <a:effectLst/>
                          <a:latin typeface="Calibri Light" panose="020F0302020204030204" pitchFamily="34" charset="0"/>
                          <a:ea typeface="Calibri Light" panose="020F0302020204030204" pitchFamily="34" charset="0"/>
                          <a:cs typeface="Calibri Light" panose="020F0302020204030204" pitchFamily="34" charset="0"/>
                        </a:rPr>
                        <a:t>Assessments Substantiated (After 90 Days)</a:t>
                      </a:r>
                    </a:p>
                    <a:p>
                      <a:pPr fontAlgn="t">
                        <a:lnSpc>
                          <a:spcPts val="1500"/>
                        </a:lnSpc>
                        <a:buNone/>
                      </a:pPr>
                      <a:br>
                        <a:rPr lang="en-US" sz="2000" b="0" i="0" dirty="0">
                          <a:solidFill>
                            <a:schemeClr val="accent1">
                              <a:lumMod val="50000"/>
                            </a:schemeClr>
                          </a:solidFill>
                          <a:effectLst/>
                          <a:latin typeface="Calibri Light" panose="020F0302020204030204" pitchFamily="34" charset="0"/>
                          <a:ea typeface="Calibri Light" panose="020F0302020204030204" pitchFamily="34" charset="0"/>
                          <a:cs typeface="Calibri Light" panose="020F0302020204030204" pitchFamily="34" charset="0"/>
                        </a:rPr>
                      </a:br>
                      <a:r>
                        <a:rPr lang="en-US" sz="2000" b="0" i="0" dirty="0">
                          <a:solidFill>
                            <a:schemeClr val="accent1">
                              <a:lumMod val="50000"/>
                            </a:schemeClr>
                          </a:solidFill>
                          <a:effectLst/>
                          <a:latin typeface="Calibri Light" panose="020F0302020204030204" pitchFamily="34" charset="0"/>
                          <a:ea typeface="Calibri Light" panose="020F0302020204030204" pitchFamily="34" charset="0"/>
                          <a:cs typeface="Calibri Light" panose="020F0302020204030204" pitchFamily="34" charset="0"/>
                        </a:rPr>
                        <a:t>• Cases with substantiated Assessment &gt; 90 Days: 2,349 </a:t>
                      </a:r>
                      <a:r>
                        <a:rPr lang="en-US" sz="2000" b="1" i="0" dirty="0">
                          <a:solidFill>
                            <a:schemeClr val="accent1">
                              <a:lumMod val="50000"/>
                            </a:schemeClr>
                          </a:solidFill>
                          <a:effectLst/>
                          <a:latin typeface="Calibri Light" panose="020F0302020204030204" pitchFamily="34" charset="0"/>
                          <a:ea typeface="Calibri Light" panose="020F0302020204030204" pitchFamily="34" charset="0"/>
                          <a:cs typeface="Calibri Light" panose="020F0302020204030204" pitchFamily="34" charset="0"/>
                        </a:rPr>
                        <a:t>(11.63%)</a:t>
                      </a:r>
                      <a:br>
                        <a:rPr lang="en-US" sz="2000" b="0" i="0" dirty="0">
                          <a:solidFill>
                            <a:schemeClr val="accent1">
                              <a:lumMod val="50000"/>
                            </a:schemeClr>
                          </a:solidFill>
                          <a:effectLst/>
                          <a:latin typeface="Calibri Light" panose="020F0302020204030204" pitchFamily="34" charset="0"/>
                          <a:ea typeface="Calibri Light" panose="020F0302020204030204" pitchFamily="34" charset="0"/>
                          <a:cs typeface="Calibri Light" panose="020F0302020204030204" pitchFamily="34" charset="0"/>
                        </a:rPr>
                      </a:br>
                      <a:r>
                        <a:rPr lang="en-US" sz="2000" b="0" i="0" dirty="0">
                          <a:solidFill>
                            <a:schemeClr val="accent1">
                              <a:lumMod val="50000"/>
                            </a:schemeClr>
                          </a:solidFill>
                          <a:effectLst/>
                          <a:latin typeface="Calibri Light" panose="020F0302020204030204" pitchFamily="34" charset="0"/>
                          <a:ea typeface="Calibri Light" panose="020F0302020204030204" pitchFamily="34" charset="0"/>
                          <a:cs typeface="Calibri Light" panose="020F0302020204030204" pitchFamily="34" charset="0"/>
                        </a:rPr>
                        <a:t>• Children with Substantiated Assessments: 4,185 </a:t>
                      </a:r>
                      <a:r>
                        <a:rPr lang="en-US" sz="2000" b="1" i="0" dirty="0">
                          <a:solidFill>
                            <a:schemeClr val="accent1">
                              <a:lumMod val="50000"/>
                            </a:schemeClr>
                          </a:solidFill>
                          <a:effectLst/>
                          <a:latin typeface="Calibri Light" panose="020F0302020204030204" pitchFamily="34" charset="0"/>
                          <a:ea typeface="Calibri Light" panose="020F0302020204030204" pitchFamily="34" charset="0"/>
                          <a:cs typeface="Calibri Light" panose="020F0302020204030204" pitchFamily="34" charset="0"/>
                        </a:rPr>
                        <a:t>(10.80%)</a:t>
                      </a:r>
                    </a:p>
                    <a:p>
                      <a:pPr fontAlgn="t">
                        <a:lnSpc>
                          <a:spcPts val="1500"/>
                        </a:lnSpc>
                        <a:buNone/>
                      </a:pPr>
                      <a:endParaRPr lang="en-US" sz="1050" b="0" i="0" dirty="0">
                        <a:effectLst/>
                        <a:latin typeface="Segoe UI" panose="020B0502040204020203" pitchFamily="34" charset="0"/>
                      </a:endParaRPr>
                    </a:p>
                  </a:txBody>
                  <a:tcPr>
                    <a:lnL w="6350" cap="flat" cmpd="sng" algn="ctr">
                      <a:solidFill>
                        <a:srgbClr val="E6E6E6"/>
                      </a:solidFill>
                      <a:prstDash val="solid"/>
                      <a:round/>
                      <a:headEnd type="none" w="med" len="med"/>
                      <a:tailEnd type="none" w="med" len="med"/>
                    </a:lnL>
                    <a:lnR w="6350" cap="flat" cmpd="sng" algn="ctr">
                      <a:solidFill>
                        <a:srgbClr val="E6E6E6"/>
                      </a:solidFill>
                      <a:prstDash val="solid"/>
                      <a:round/>
                      <a:headEnd type="none" w="med" len="med"/>
                      <a:tailEnd type="none" w="med" len="med"/>
                    </a:lnR>
                    <a:lnT w="6350" cap="flat" cmpd="sng" algn="ctr">
                      <a:solidFill>
                        <a:srgbClr val="E6E6E6"/>
                      </a:solidFill>
                      <a:prstDash val="solid"/>
                      <a:round/>
                      <a:headEnd type="none" w="med" len="med"/>
                      <a:tailEnd type="none" w="med" len="med"/>
                    </a:lnT>
                    <a:lnB w="6350" cap="flat" cmpd="sng" algn="ctr">
                      <a:solidFill>
                        <a:srgbClr val="E6E6E6"/>
                      </a:solidFill>
                      <a:prstDash val="solid"/>
                      <a:round/>
                      <a:headEnd type="none" w="med" len="med"/>
                      <a:tailEnd type="none" w="med" len="med"/>
                    </a:lnB>
                    <a:solidFill>
                      <a:srgbClr val="F5F5F5"/>
                    </a:solidFill>
                  </a:tcPr>
                </a:tc>
                <a:extLst>
                  <a:ext uri="{0D108BD9-81ED-4DB2-BD59-A6C34878D82A}">
                    <a16:rowId xmlns:a16="http://schemas.microsoft.com/office/drawing/2014/main" val="1585394189"/>
                  </a:ext>
                </a:extLst>
              </a:tr>
            </a:tbl>
          </a:graphicData>
        </a:graphic>
      </p:graphicFrame>
    </p:spTree>
    <p:extLst>
      <p:ext uri="{BB962C8B-B14F-4D97-AF65-F5344CB8AC3E}">
        <p14:creationId xmlns:p14="http://schemas.microsoft.com/office/powerpoint/2010/main" val="12590767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anim calcmode="lin" valueType="num">
                                      <p:cBhvr>
                                        <p:cTn id="8" dur="500" fill="hold"/>
                                        <p:tgtEl>
                                          <p:spTgt spid="2"/>
                                        </p:tgtEl>
                                        <p:attrNameLst>
                                          <p:attrName>ppt_x</p:attrName>
                                        </p:attrNameLst>
                                      </p:cBhvr>
                                      <p:tavLst>
                                        <p:tav tm="0">
                                          <p:val>
                                            <p:strVal val="#ppt_x"/>
                                          </p:val>
                                        </p:tav>
                                        <p:tav tm="100000">
                                          <p:val>
                                            <p:strVal val="#ppt_x"/>
                                          </p:val>
                                        </p:tav>
                                      </p:tavLst>
                                    </p:anim>
                                    <p:anim calcmode="lin" valueType="num">
                                      <p:cBhvr>
                                        <p:cTn id="9" dur="5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22" presetClass="entr" presetSubtype="8" fill="hold" grpId="0" nodeType="afterEffect" nodePh="1">
                                  <p:stCondLst>
                                    <p:cond delay="0"/>
                                  </p:stCondLst>
                                  <p:endCondLst>
                                    <p:cond evt="begin" delay="0">
                                      <p:tn val="11"/>
                                    </p:cond>
                                  </p:endCondLst>
                                  <p:childTnLst>
                                    <p:set>
                                      <p:cBhvr>
                                        <p:cTn id="12" dur="1" fill="hold">
                                          <p:stCondLst>
                                            <p:cond delay="0"/>
                                          </p:stCondLst>
                                        </p:cTn>
                                        <p:tgtEl>
                                          <p:spTgt spid="9"/>
                                        </p:tgtEl>
                                        <p:attrNameLst>
                                          <p:attrName>style.visibility</p:attrName>
                                        </p:attrNameLst>
                                      </p:cBhvr>
                                      <p:to>
                                        <p:strVal val="visible"/>
                                      </p:to>
                                    </p:set>
                                    <p:animEffect transition="in" filter="wipe(left)">
                                      <p:cBhvr>
                                        <p:cTn id="1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p:bldLst>
  </p:timing>
</p:sld>
</file>

<file path=ppt/theme/theme1.xml><?xml version="1.0" encoding="utf-8"?>
<a:theme xmlns:a="http://schemas.openxmlformats.org/drawingml/2006/main" name="DC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DCS Calibri">
      <a:majorFont>
        <a:latin typeface="Calibri Light"/>
        <a:ea typeface=""/>
        <a:cs typeface=""/>
      </a:majorFont>
      <a:minorFont>
        <a:latin typeface="Calibri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CS" id="{C049B650-8DBA-4AB0-AE65-3CE5D3D55A3E}" vid="{CA179220-D1E6-46E1-9BF1-5A56ABF9F8E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325C0C905379B4588DAE07F366811C3" ma:contentTypeVersion="17" ma:contentTypeDescription="Create a new document." ma:contentTypeScope="" ma:versionID="ed783c3b01c42349f74093c97cb5d4a6">
  <xsd:schema xmlns:xsd="http://www.w3.org/2001/XMLSchema" xmlns:xs="http://www.w3.org/2001/XMLSchema" xmlns:p="http://schemas.microsoft.com/office/2006/metadata/properties" xmlns:ns2="cc2b153c-4ba1-4896-805a-f2d93f12c801" xmlns:ns3="a566ba71-bb87-4238-abdd-d6b1513fd4a7" targetNamespace="http://schemas.microsoft.com/office/2006/metadata/properties" ma:root="true" ma:fieldsID="eeae05d21a7a75efbcc6a85a199da348" ns2:_="" ns3:_="">
    <xsd:import namespace="cc2b153c-4ba1-4896-805a-f2d93f12c801"/>
    <xsd:import namespace="a566ba71-bb87-4238-abdd-d6b1513fd4a7"/>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3:SharedWithUsers" minOccurs="0"/>
                <xsd:element ref="ns3:SharedWithDetails" minOccurs="0"/>
                <xsd:element ref="ns2:MediaLengthInSeconds" minOccurs="0"/>
                <xsd:element ref="ns2:MediaServiceOCR" minOccurs="0"/>
                <xsd:element ref="ns2:MediaServiceObjectDetectorVersions" minOccurs="0"/>
                <xsd:element ref="ns2:MediaServiceLocation"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c2b153c-4ba1-4896-805a-f2d93f12c80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4a80b76f-01be-42c5-bab9-635dc36c6e1b"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OCR" ma:index="21" nillable="true" ma:displayName="Extracted Text" ma:internalName="MediaServiceOCR" ma:readOnly="true">
      <xsd:simpleType>
        <xsd:restriction base="dms:Note">
          <xsd:maxLength value="255"/>
        </xsd:restriction>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Location" ma:index="23" nillable="true" ma:displayName="Location" ma:indexed="true" ma:internalName="MediaServiceLocation"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566ba71-bb87-4238-abdd-d6b1513fd4a7"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e95ec025-b9d8-4f7e-83ba-0dba01410707}" ma:internalName="TaxCatchAll" ma:showField="CatchAllData" ma:web="a566ba71-bb87-4238-abdd-d6b1513fd4a7">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haredWithUsers xmlns="a566ba71-bb87-4238-abdd-d6b1513fd4a7">
      <UserInfo>
        <DisplayName>Heinemann, Brian</DisplayName>
        <AccountId>18</AccountId>
        <AccountType/>
      </UserInfo>
      <UserInfo>
        <DisplayName>Faulkner, Sarah</DisplayName>
        <AccountId>1324</AccountId>
        <AccountType/>
      </UserInfo>
      <UserInfo>
        <DisplayName>Stigdon, Terry</DisplayName>
        <AccountId>26</AccountId>
        <AccountType/>
      </UserInfo>
      <UserInfo>
        <DisplayName>Krumbach, Ashley</DisplayName>
        <AccountId>1275</AccountId>
        <AccountType/>
      </UserInfo>
      <UserInfo>
        <DisplayName>Gist, Harmony</DisplayName>
        <AccountId>674</AccountId>
        <AccountType/>
      </UserInfo>
      <UserInfo>
        <DisplayName>Reed, David L</DisplayName>
        <AccountId>95</AccountId>
        <AccountType/>
      </UserInfo>
    </SharedWithUsers>
    <lcf76f155ced4ddcb4097134ff3c332f xmlns="cc2b153c-4ba1-4896-805a-f2d93f12c801">
      <Terms xmlns="http://schemas.microsoft.com/office/infopath/2007/PartnerControls"/>
    </lcf76f155ced4ddcb4097134ff3c332f>
    <TaxCatchAll xmlns="a566ba71-bb87-4238-abdd-d6b1513fd4a7" xsi:nil="true"/>
  </documentManagement>
</p:properties>
</file>

<file path=customXml/itemProps1.xml><?xml version="1.0" encoding="utf-8"?>
<ds:datastoreItem xmlns:ds="http://schemas.openxmlformats.org/officeDocument/2006/customXml" ds:itemID="{72E4D102-B7EA-4BCA-A1B5-39F51E51581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c2b153c-4ba1-4896-805a-f2d93f12c801"/>
    <ds:schemaRef ds:uri="a566ba71-bb87-4238-abdd-d6b1513fd4a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AD4A8CD-5153-484C-840E-7DD4379DEED1}">
  <ds:schemaRefs>
    <ds:schemaRef ds:uri="http://schemas.microsoft.com/sharepoint/v3/contenttype/forms"/>
  </ds:schemaRefs>
</ds:datastoreItem>
</file>

<file path=customXml/itemProps3.xml><?xml version="1.0" encoding="utf-8"?>
<ds:datastoreItem xmlns:ds="http://schemas.openxmlformats.org/officeDocument/2006/customXml" ds:itemID="{F222EE27-033A-4C9D-84B8-199745B4FEAA}">
  <ds:schemaRefs>
    <ds:schemaRef ds:uri="http://purl.org/dc/terms/"/>
    <ds:schemaRef ds:uri="http://schemas.microsoft.com/office/2006/metadata/properties"/>
    <ds:schemaRef ds:uri="http://www.w3.org/XML/1998/namespace"/>
    <ds:schemaRef ds:uri="98d9a2d4-3a43-4ad9-a522-a1cf01de49bf"/>
    <ds:schemaRef ds:uri="http://purl.org/dc/dcmitype/"/>
    <ds:schemaRef ds:uri="http://schemas.openxmlformats.org/package/2006/metadata/core-properties"/>
    <ds:schemaRef ds:uri="http://schemas.microsoft.com/office/2006/documentManagement/types"/>
    <ds:schemaRef ds:uri="http://purl.org/dc/elements/1.1/"/>
    <ds:schemaRef ds:uri="http://schemas.microsoft.com/office/infopath/2007/PartnerControls"/>
    <ds:schemaRef ds:uri="68cf2b42-6c85-42f3-9286-18982b1ed100"/>
    <ds:schemaRef ds:uri="a566ba71-bb87-4238-abdd-d6b1513fd4a7"/>
    <ds:schemaRef ds:uri="cc2b153c-4ba1-4896-805a-f2d93f12c801"/>
  </ds:schemaRefs>
</ds:datastoreItem>
</file>

<file path=docMetadata/LabelInfo.xml><?xml version="1.0" encoding="utf-8"?>
<clbl:labelList xmlns:clbl="http://schemas.microsoft.com/office/2020/mipLabelMetadata">
  <clbl:label id="{61ac50ab-be94-440d-ab03-d72db3aaa6e9}" enabled="1" method="Privileged" siteId="{2199bfba-a409-4f13-b0c4-18b45933d88d}" removed="0"/>
</clbl:labelList>
</file>

<file path=docProps/app.xml><?xml version="1.0" encoding="utf-8"?>
<Properties xmlns="http://schemas.openxmlformats.org/officeDocument/2006/extended-properties" xmlns:vt="http://schemas.openxmlformats.org/officeDocument/2006/docPropsVTypes">
  <Template/>
  <TotalTime>3535</TotalTime>
  <Words>699</Words>
  <Application>Microsoft Office PowerPoint</Application>
  <PresentationFormat>Widescreen</PresentationFormat>
  <Paragraphs>71</Paragraphs>
  <Slides>12</Slides>
  <Notes>1</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DCS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Rebecca Tabor</dc:creator>
  <cp:lastModifiedBy>Hollabaugh, Austin</cp:lastModifiedBy>
  <cp:revision>43</cp:revision>
  <dcterms:created xsi:type="dcterms:W3CDTF">2022-08-22T16:49:22Z</dcterms:created>
  <dcterms:modified xsi:type="dcterms:W3CDTF">2026-07-09T13:21:57Z</dcterms:modified>
  <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0x010100F325C0C905379B4588DAE07F366811C3</vt:lpwstr>
  </property>
</Properties>
</file>