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4"/>
  </p:sldMasterIdLst>
  <p:notesMasterIdLst>
    <p:notesMasterId r:id="rId45"/>
  </p:notesMasterIdLst>
  <p:sldIdLst>
    <p:sldId id="257" r:id="rId5"/>
    <p:sldId id="258" r:id="rId6"/>
    <p:sldId id="356" r:id="rId7"/>
    <p:sldId id="310" r:id="rId8"/>
    <p:sldId id="358" r:id="rId9"/>
    <p:sldId id="332" r:id="rId10"/>
    <p:sldId id="323" r:id="rId11"/>
    <p:sldId id="309" r:id="rId12"/>
    <p:sldId id="328" r:id="rId13"/>
    <p:sldId id="365" r:id="rId14"/>
    <p:sldId id="367" r:id="rId15"/>
    <p:sldId id="368" r:id="rId16"/>
    <p:sldId id="329" r:id="rId17"/>
    <p:sldId id="369" r:id="rId18"/>
    <p:sldId id="370" r:id="rId19"/>
    <p:sldId id="371" r:id="rId20"/>
    <p:sldId id="372" r:id="rId21"/>
    <p:sldId id="312" r:id="rId22"/>
    <p:sldId id="313" r:id="rId23"/>
    <p:sldId id="357" r:id="rId24"/>
    <p:sldId id="318" r:id="rId25"/>
    <p:sldId id="314" r:id="rId26"/>
    <p:sldId id="315" r:id="rId27"/>
    <p:sldId id="316" r:id="rId28"/>
    <p:sldId id="317" r:id="rId29"/>
    <p:sldId id="333" r:id="rId30"/>
    <p:sldId id="330" r:id="rId31"/>
    <p:sldId id="346" r:id="rId32"/>
    <p:sldId id="347" r:id="rId33"/>
    <p:sldId id="348" r:id="rId34"/>
    <p:sldId id="359" r:id="rId35"/>
    <p:sldId id="375" r:id="rId36"/>
    <p:sldId id="360" r:id="rId37"/>
    <p:sldId id="373" r:id="rId38"/>
    <p:sldId id="361" r:id="rId39"/>
    <p:sldId id="362" r:id="rId40"/>
    <p:sldId id="364" r:id="rId41"/>
    <p:sldId id="363" r:id="rId42"/>
    <p:sldId id="351" r:id="rId43"/>
    <p:sldId id="374"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17" autoAdjust="0"/>
    <p:restoredTop sz="94660"/>
  </p:normalViewPr>
  <p:slideViewPr>
    <p:cSldViewPr snapToGrid="0">
      <p:cViewPr varScale="1">
        <p:scale>
          <a:sx n="82" d="100"/>
          <a:sy n="82" d="100"/>
        </p:scale>
        <p:origin x="76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chac, Neil" userId="9838ca04-09ae-4359-a059-33d9bf8edbef" providerId="ADAL" clId="{AFD2C4A0-1960-432B-8A6F-63018AA2C55D}"/>
    <pc:docChg chg="modSld">
      <pc:chgData name="Duchac, Neil" userId="9838ca04-09ae-4359-a059-33d9bf8edbef" providerId="ADAL" clId="{AFD2C4A0-1960-432B-8A6F-63018AA2C55D}" dt="2026-07-06T13:50:18.933" v="3" actId="14100"/>
      <pc:docMkLst>
        <pc:docMk/>
      </pc:docMkLst>
      <pc:sldChg chg="addSp modSp mod">
        <pc:chgData name="Duchac, Neil" userId="9838ca04-09ae-4359-a059-33d9bf8edbef" providerId="ADAL" clId="{AFD2C4A0-1960-432B-8A6F-63018AA2C55D}" dt="2026-07-06T13:50:18.933" v="3" actId="14100"/>
        <pc:sldMkLst>
          <pc:docMk/>
          <pc:sldMk cId="499340732" sldId="361"/>
        </pc:sldMkLst>
        <pc:picChg chg="add mod">
          <ac:chgData name="Duchac, Neil" userId="9838ca04-09ae-4359-a059-33d9bf8edbef" providerId="ADAL" clId="{AFD2C4A0-1960-432B-8A6F-63018AA2C55D}" dt="2026-07-06T13:50:18.933" v="3" actId="14100"/>
          <ac:picMkLst>
            <pc:docMk/>
            <pc:sldMk cId="499340732" sldId="361"/>
            <ac:picMk id="5" creationId="{CD27611F-3160-AD7B-96ED-C542C5588717}"/>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F09C3C-4187-4FF0-A441-10FA8E47B03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7975B5C-7BFB-4EC8-9276-17852456FDFA}">
      <dgm:prSet/>
      <dgm:spPr/>
      <dgm:t>
        <a:bodyPr/>
        <a:lstStyle/>
        <a:p>
          <a:pPr>
            <a:defRPr cap="all"/>
          </a:pPr>
          <a:r>
            <a:rPr lang="en-US"/>
            <a:t>Mental Health</a:t>
          </a:r>
        </a:p>
      </dgm:t>
    </dgm:pt>
    <dgm:pt modelId="{4807E6B4-0543-4E51-9076-A869D00361C2}" type="parTrans" cxnId="{2E828EEE-59BB-4E5C-8E68-D89545E8773E}">
      <dgm:prSet/>
      <dgm:spPr/>
      <dgm:t>
        <a:bodyPr/>
        <a:lstStyle/>
        <a:p>
          <a:endParaRPr lang="en-US"/>
        </a:p>
      </dgm:t>
    </dgm:pt>
    <dgm:pt modelId="{21D1DFE0-AAEB-464E-9838-3894A3B50CF7}" type="sibTrans" cxnId="{2E828EEE-59BB-4E5C-8E68-D89545E8773E}">
      <dgm:prSet/>
      <dgm:spPr/>
      <dgm:t>
        <a:bodyPr/>
        <a:lstStyle/>
        <a:p>
          <a:endParaRPr lang="en-US"/>
        </a:p>
      </dgm:t>
    </dgm:pt>
    <dgm:pt modelId="{ED31197D-B92C-4594-A905-C2228E7D61E6}">
      <dgm:prSet/>
      <dgm:spPr/>
      <dgm:t>
        <a:bodyPr/>
        <a:lstStyle/>
        <a:p>
          <a:pPr>
            <a:defRPr cap="all"/>
          </a:pPr>
          <a:r>
            <a:rPr lang="en-US"/>
            <a:t>Addiction and Recovery Services</a:t>
          </a:r>
        </a:p>
      </dgm:t>
    </dgm:pt>
    <dgm:pt modelId="{CA54563C-FD0D-4D7F-8609-D85F53B7DF03}" type="parTrans" cxnId="{A2B72B17-09B9-4DC3-A843-60D01237B259}">
      <dgm:prSet/>
      <dgm:spPr/>
      <dgm:t>
        <a:bodyPr/>
        <a:lstStyle/>
        <a:p>
          <a:endParaRPr lang="en-US"/>
        </a:p>
      </dgm:t>
    </dgm:pt>
    <dgm:pt modelId="{FC61C612-49A7-41D0-97E2-907B9A6EB864}" type="sibTrans" cxnId="{A2B72B17-09B9-4DC3-A843-60D01237B259}">
      <dgm:prSet/>
      <dgm:spPr/>
      <dgm:t>
        <a:bodyPr/>
        <a:lstStyle/>
        <a:p>
          <a:endParaRPr lang="en-US"/>
        </a:p>
      </dgm:t>
    </dgm:pt>
    <dgm:pt modelId="{5B94E32B-3AA2-43C2-A0BD-0F361F4C8B0D}">
      <dgm:prSet/>
      <dgm:spPr/>
      <dgm:t>
        <a:bodyPr/>
        <a:lstStyle/>
        <a:p>
          <a:pPr>
            <a:defRPr cap="all"/>
          </a:pPr>
          <a:r>
            <a:rPr lang="en-US"/>
            <a:t>Staff wellness</a:t>
          </a:r>
        </a:p>
      </dgm:t>
    </dgm:pt>
    <dgm:pt modelId="{31767198-3FB2-418E-ACA6-5E8D9C1F29AA}" type="parTrans" cxnId="{5D82BDE4-3B4E-4960-AA4D-6EADD9A49FD1}">
      <dgm:prSet/>
      <dgm:spPr/>
      <dgm:t>
        <a:bodyPr/>
        <a:lstStyle/>
        <a:p>
          <a:endParaRPr lang="en-US"/>
        </a:p>
      </dgm:t>
    </dgm:pt>
    <dgm:pt modelId="{A3588C0E-C38F-43F4-B58E-82C613301FE0}" type="sibTrans" cxnId="{5D82BDE4-3B4E-4960-AA4D-6EADD9A49FD1}">
      <dgm:prSet/>
      <dgm:spPr/>
      <dgm:t>
        <a:bodyPr/>
        <a:lstStyle/>
        <a:p>
          <a:endParaRPr lang="en-US"/>
        </a:p>
      </dgm:t>
    </dgm:pt>
    <dgm:pt modelId="{782BFF4E-77DA-471D-8D59-BCCDED9B531E}" type="pres">
      <dgm:prSet presAssocID="{99F09C3C-4187-4FF0-A441-10FA8E47B03B}" presName="root" presStyleCnt="0">
        <dgm:presLayoutVars>
          <dgm:dir/>
          <dgm:resizeHandles val="exact"/>
        </dgm:presLayoutVars>
      </dgm:prSet>
      <dgm:spPr/>
    </dgm:pt>
    <dgm:pt modelId="{016A617C-9277-4313-B5FA-A20823ECB1A0}" type="pres">
      <dgm:prSet presAssocID="{87975B5C-7BFB-4EC8-9276-17852456FDFA}" presName="compNode" presStyleCnt="0"/>
      <dgm:spPr/>
    </dgm:pt>
    <dgm:pt modelId="{F2716C41-9EEA-4872-BA3E-FAB10C2E29FC}" type="pres">
      <dgm:prSet presAssocID="{87975B5C-7BFB-4EC8-9276-17852456FDFA}" presName="iconBgRect" presStyleLbl="bgShp" presStyleIdx="0" presStyleCnt="3"/>
      <dgm:spPr/>
    </dgm:pt>
    <dgm:pt modelId="{15784DF3-B4C6-4190-BBF3-97D09179EB66}" type="pres">
      <dgm:prSet presAssocID="{87975B5C-7BFB-4EC8-9276-17852456FDF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rain in head"/>
        </a:ext>
      </dgm:extLst>
    </dgm:pt>
    <dgm:pt modelId="{E357F8E3-DFC9-4AEC-9915-E4536CD9094D}" type="pres">
      <dgm:prSet presAssocID="{87975B5C-7BFB-4EC8-9276-17852456FDFA}" presName="spaceRect" presStyleCnt="0"/>
      <dgm:spPr/>
    </dgm:pt>
    <dgm:pt modelId="{F31036F2-8EB1-4B54-B469-69E8D4FE1216}" type="pres">
      <dgm:prSet presAssocID="{87975B5C-7BFB-4EC8-9276-17852456FDFA}" presName="textRect" presStyleLbl="revTx" presStyleIdx="0" presStyleCnt="3">
        <dgm:presLayoutVars>
          <dgm:chMax val="1"/>
          <dgm:chPref val="1"/>
        </dgm:presLayoutVars>
      </dgm:prSet>
      <dgm:spPr/>
    </dgm:pt>
    <dgm:pt modelId="{9FB526CB-A9E6-4CBF-A2D5-EE28885333C7}" type="pres">
      <dgm:prSet presAssocID="{21D1DFE0-AAEB-464E-9838-3894A3B50CF7}" presName="sibTrans" presStyleCnt="0"/>
      <dgm:spPr/>
    </dgm:pt>
    <dgm:pt modelId="{097F2B4E-A5E1-46B0-9EC9-16F789301E14}" type="pres">
      <dgm:prSet presAssocID="{ED31197D-B92C-4594-A905-C2228E7D61E6}" presName="compNode" presStyleCnt="0"/>
      <dgm:spPr/>
    </dgm:pt>
    <dgm:pt modelId="{E4EC5C46-AE44-45CA-A7DE-DB21BFCF40C5}" type="pres">
      <dgm:prSet presAssocID="{ED31197D-B92C-4594-A905-C2228E7D61E6}" presName="iconBgRect" presStyleLbl="bgShp" presStyleIdx="1" presStyleCnt="3"/>
      <dgm:spPr/>
    </dgm:pt>
    <dgm:pt modelId="{01056787-DED5-4614-B59D-ADA5B6DCCB82}" type="pres">
      <dgm:prSet presAssocID="{ED31197D-B92C-4594-A905-C2228E7D61E6}"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205A0BF8-798A-4576-867A-39C6AAB4EE50}" type="pres">
      <dgm:prSet presAssocID="{ED31197D-B92C-4594-A905-C2228E7D61E6}" presName="spaceRect" presStyleCnt="0"/>
      <dgm:spPr/>
    </dgm:pt>
    <dgm:pt modelId="{BEF63EA0-3314-4650-8AA0-3F97AD86E071}" type="pres">
      <dgm:prSet presAssocID="{ED31197D-B92C-4594-A905-C2228E7D61E6}" presName="textRect" presStyleLbl="revTx" presStyleIdx="1" presStyleCnt="3">
        <dgm:presLayoutVars>
          <dgm:chMax val="1"/>
          <dgm:chPref val="1"/>
        </dgm:presLayoutVars>
      </dgm:prSet>
      <dgm:spPr/>
    </dgm:pt>
    <dgm:pt modelId="{54295F86-B948-485F-9911-1D32E0C118D5}" type="pres">
      <dgm:prSet presAssocID="{FC61C612-49A7-41D0-97E2-907B9A6EB864}" presName="sibTrans" presStyleCnt="0"/>
      <dgm:spPr/>
    </dgm:pt>
    <dgm:pt modelId="{376255AD-8C96-41C0-B992-744F1C5E8F2F}" type="pres">
      <dgm:prSet presAssocID="{5B94E32B-3AA2-43C2-A0BD-0F361F4C8B0D}" presName="compNode" presStyleCnt="0"/>
      <dgm:spPr/>
    </dgm:pt>
    <dgm:pt modelId="{2C3EB14A-AA84-49EB-BE10-374808A18DD5}" type="pres">
      <dgm:prSet presAssocID="{5B94E32B-3AA2-43C2-A0BD-0F361F4C8B0D}" presName="iconBgRect" presStyleLbl="bgShp" presStyleIdx="2" presStyleCnt="3"/>
      <dgm:spPr/>
    </dgm:pt>
    <dgm:pt modelId="{07935F26-02EF-4D50-BCEC-71F25C6F3DF9}" type="pres">
      <dgm:prSet presAssocID="{5B94E32B-3AA2-43C2-A0BD-0F361F4C8B0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roup"/>
        </a:ext>
      </dgm:extLst>
    </dgm:pt>
    <dgm:pt modelId="{9544E385-ACD9-41CC-8619-ACD0B5769BB6}" type="pres">
      <dgm:prSet presAssocID="{5B94E32B-3AA2-43C2-A0BD-0F361F4C8B0D}" presName="spaceRect" presStyleCnt="0"/>
      <dgm:spPr/>
    </dgm:pt>
    <dgm:pt modelId="{DCCB9F56-D5BF-4148-9B51-F8D5C75634E0}" type="pres">
      <dgm:prSet presAssocID="{5B94E32B-3AA2-43C2-A0BD-0F361F4C8B0D}" presName="textRect" presStyleLbl="revTx" presStyleIdx="2" presStyleCnt="3">
        <dgm:presLayoutVars>
          <dgm:chMax val="1"/>
          <dgm:chPref val="1"/>
        </dgm:presLayoutVars>
      </dgm:prSet>
      <dgm:spPr/>
    </dgm:pt>
  </dgm:ptLst>
  <dgm:cxnLst>
    <dgm:cxn modelId="{A2B72B17-09B9-4DC3-A843-60D01237B259}" srcId="{99F09C3C-4187-4FF0-A441-10FA8E47B03B}" destId="{ED31197D-B92C-4594-A905-C2228E7D61E6}" srcOrd="1" destOrd="0" parTransId="{CA54563C-FD0D-4D7F-8609-D85F53B7DF03}" sibTransId="{FC61C612-49A7-41D0-97E2-907B9A6EB864}"/>
    <dgm:cxn modelId="{944DC151-FA01-4F1C-92BA-052AF70737FB}" type="presOf" srcId="{ED31197D-B92C-4594-A905-C2228E7D61E6}" destId="{BEF63EA0-3314-4650-8AA0-3F97AD86E071}" srcOrd="0" destOrd="0" presId="urn:microsoft.com/office/officeart/2018/5/layout/IconCircleLabelList"/>
    <dgm:cxn modelId="{4FE6C69E-6F7C-4895-B28B-50398F2D716A}" type="presOf" srcId="{99F09C3C-4187-4FF0-A441-10FA8E47B03B}" destId="{782BFF4E-77DA-471D-8D59-BCCDED9B531E}" srcOrd="0" destOrd="0" presId="urn:microsoft.com/office/officeart/2018/5/layout/IconCircleLabelList"/>
    <dgm:cxn modelId="{E38881C6-3C57-4485-91B4-64DC873C0525}" type="presOf" srcId="{87975B5C-7BFB-4EC8-9276-17852456FDFA}" destId="{F31036F2-8EB1-4B54-B469-69E8D4FE1216}" srcOrd="0" destOrd="0" presId="urn:microsoft.com/office/officeart/2018/5/layout/IconCircleLabelList"/>
    <dgm:cxn modelId="{47D0F1E2-BF62-460B-8D35-0FE1A3F521E7}" type="presOf" srcId="{5B94E32B-3AA2-43C2-A0BD-0F361F4C8B0D}" destId="{DCCB9F56-D5BF-4148-9B51-F8D5C75634E0}" srcOrd="0" destOrd="0" presId="urn:microsoft.com/office/officeart/2018/5/layout/IconCircleLabelList"/>
    <dgm:cxn modelId="{5D82BDE4-3B4E-4960-AA4D-6EADD9A49FD1}" srcId="{99F09C3C-4187-4FF0-A441-10FA8E47B03B}" destId="{5B94E32B-3AA2-43C2-A0BD-0F361F4C8B0D}" srcOrd="2" destOrd="0" parTransId="{31767198-3FB2-418E-ACA6-5E8D9C1F29AA}" sibTransId="{A3588C0E-C38F-43F4-B58E-82C613301FE0}"/>
    <dgm:cxn modelId="{2E828EEE-59BB-4E5C-8E68-D89545E8773E}" srcId="{99F09C3C-4187-4FF0-A441-10FA8E47B03B}" destId="{87975B5C-7BFB-4EC8-9276-17852456FDFA}" srcOrd="0" destOrd="0" parTransId="{4807E6B4-0543-4E51-9076-A869D00361C2}" sibTransId="{21D1DFE0-AAEB-464E-9838-3894A3B50CF7}"/>
    <dgm:cxn modelId="{DE3E21D3-E4A5-41E0-8192-AE1A11BAEEEC}" type="presParOf" srcId="{782BFF4E-77DA-471D-8D59-BCCDED9B531E}" destId="{016A617C-9277-4313-B5FA-A20823ECB1A0}" srcOrd="0" destOrd="0" presId="urn:microsoft.com/office/officeart/2018/5/layout/IconCircleLabelList"/>
    <dgm:cxn modelId="{990DFBC3-586A-434C-980D-1C0F3EAD7F2F}" type="presParOf" srcId="{016A617C-9277-4313-B5FA-A20823ECB1A0}" destId="{F2716C41-9EEA-4872-BA3E-FAB10C2E29FC}" srcOrd="0" destOrd="0" presId="urn:microsoft.com/office/officeart/2018/5/layout/IconCircleLabelList"/>
    <dgm:cxn modelId="{09A65980-1414-4950-8846-F559FBFDBCA2}" type="presParOf" srcId="{016A617C-9277-4313-B5FA-A20823ECB1A0}" destId="{15784DF3-B4C6-4190-BBF3-97D09179EB66}" srcOrd="1" destOrd="0" presId="urn:microsoft.com/office/officeart/2018/5/layout/IconCircleLabelList"/>
    <dgm:cxn modelId="{2309A36D-6FF5-47FB-AA54-95192DE762F0}" type="presParOf" srcId="{016A617C-9277-4313-B5FA-A20823ECB1A0}" destId="{E357F8E3-DFC9-4AEC-9915-E4536CD9094D}" srcOrd="2" destOrd="0" presId="urn:microsoft.com/office/officeart/2018/5/layout/IconCircleLabelList"/>
    <dgm:cxn modelId="{0921FB66-E90C-4F83-9871-437734C62D8D}" type="presParOf" srcId="{016A617C-9277-4313-B5FA-A20823ECB1A0}" destId="{F31036F2-8EB1-4B54-B469-69E8D4FE1216}" srcOrd="3" destOrd="0" presId="urn:microsoft.com/office/officeart/2018/5/layout/IconCircleLabelList"/>
    <dgm:cxn modelId="{0A3E64E2-051B-4ADE-8581-F309AC498D62}" type="presParOf" srcId="{782BFF4E-77DA-471D-8D59-BCCDED9B531E}" destId="{9FB526CB-A9E6-4CBF-A2D5-EE28885333C7}" srcOrd="1" destOrd="0" presId="urn:microsoft.com/office/officeart/2018/5/layout/IconCircleLabelList"/>
    <dgm:cxn modelId="{A170D06E-20E3-4323-A31E-3D2B25676F51}" type="presParOf" srcId="{782BFF4E-77DA-471D-8D59-BCCDED9B531E}" destId="{097F2B4E-A5E1-46B0-9EC9-16F789301E14}" srcOrd="2" destOrd="0" presId="urn:microsoft.com/office/officeart/2018/5/layout/IconCircleLabelList"/>
    <dgm:cxn modelId="{46E22D4B-6A89-4AF7-A62B-04CD34EF3B8A}" type="presParOf" srcId="{097F2B4E-A5E1-46B0-9EC9-16F789301E14}" destId="{E4EC5C46-AE44-45CA-A7DE-DB21BFCF40C5}" srcOrd="0" destOrd="0" presId="urn:microsoft.com/office/officeart/2018/5/layout/IconCircleLabelList"/>
    <dgm:cxn modelId="{B1292C70-5F15-4171-8635-0D263D5B34A6}" type="presParOf" srcId="{097F2B4E-A5E1-46B0-9EC9-16F789301E14}" destId="{01056787-DED5-4614-B59D-ADA5B6DCCB82}" srcOrd="1" destOrd="0" presId="urn:microsoft.com/office/officeart/2018/5/layout/IconCircleLabelList"/>
    <dgm:cxn modelId="{1E74A96B-AEA4-412F-9D59-8FA6812D6542}" type="presParOf" srcId="{097F2B4E-A5E1-46B0-9EC9-16F789301E14}" destId="{205A0BF8-798A-4576-867A-39C6AAB4EE50}" srcOrd="2" destOrd="0" presId="urn:microsoft.com/office/officeart/2018/5/layout/IconCircleLabelList"/>
    <dgm:cxn modelId="{52A90060-EDDE-46B3-B14C-D538334A47FE}" type="presParOf" srcId="{097F2B4E-A5E1-46B0-9EC9-16F789301E14}" destId="{BEF63EA0-3314-4650-8AA0-3F97AD86E071}" srcOrd="3" destOrd="0" presId="urn:microsoft.com/office/officeart/2018/5/layout/IconCircleLabelList"/>
    <dgm:cxn modelId="{93DDE811-DEED-465A-897D-B0AE2D29D9E4}" type="presParOf" srcId="{782BFF4E-77DA-471D-8D59-BCCDED9B531E}" destId="{54295F86-B948-485F-9911-1D32E0C118D5}" srcOrd="3" destOrd="0" presId="urn:microsoft.com/office/officeart/2018/5/layout/IconCircleLabelList"/>
    <dgm:cxn modelId="{AAC47E63-CDC3-4955-AEF6-D47E79481EC2}" type="presParOf" srcId="{782BFF4E-77DA-471D-8D59-BCCDED9B531E}" destId="{376255AD-8C96-41C0-B992-744F1C5E8F2F}" srcOrd="4" destOrd="0" presId="urn:microsoft.com/office/officeart/2018/5/layout/IconCircleLabelList"/>
    <dgm:cxn modelId="{71560BA3-61ED-487D-AF84-3351A4A327B9}" type="presParOf" srcId="{376255AD-8C96-41C0-B992-744F1C5E8F2F}" destId="{2C3EB14A-AA84-49EB-BE10-374808A18DD5}" srcOrd="0" destOrd="0" presId="urn:microsoft.com/office/officeart/2018/5/layout/IconCircleLabelList"/>
    <dgm:cxn modelId="{75EC8684-D197-4D9B-B668-B6AE7194F26F}" type="presParOf" srcId="{376255AD-8C96-41C0-B992-744F1C5E8F2F}" destId="{07935F26-02EF-4D50-BCEC-71F25C6F3DF9}" srcOrd="1" destOrd="0" presId="urn:microsoft.com/office/officeart/2018/5/layout/IconCircleLabelList"/>
    <dgm:cxn modelId="{96728AB7-A9D7-4066-9326-F465CB6C9A85}" type="presParOf" srcId="{376255AD-8C96-41C0-B992-744F1C5E8F2F}" destId="{9544E385-ACD9-41CC-8619-ACD0B5769BB6}" srcOrd="2" destOrd="0" presId="urn:microsoft.com/office/officeart/2018/5/layout/IconCircleLabelList"/>
    <dgm:cxn modelId="{34DB0D44-101A-4C59-A852-ECA57890406D}" type="presParOf" srcId="{376255AD-8C96-41C0-B992-744F1C5E8F2F}" destId="{DCCB9F56-D5BF-4148-9B51-F8D5C75634E0}"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EBF275-AD44-456B-81DA-F067479AD637}"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A0CDF045-A9C8-44C0-BD2B-B0E422B61D48}">
      <dgm:prSet/>
      <dgm:spPr/>
      <dgm:t>
        <a:bodyPr/>
        <a:lstStyle/>
        <a:p>
          <a:r>
            <a:rPr lang="en-US" dirty="0"/>
            <a:t>There are a total of 21 institutions statewide. </a:t>
          </a:r>
        </a:p>
      </dgm:t>
    </dgm:pt>
    <dgm:pt modelId="{17C83DDF-AB0A-44B8-8E3E-C71360F99D03}" type="parTrans" cxnId="{0403FC2A-74F1-469C-B4FB-E338EC7A8F82}">
      <dgm:prSet/>
      <dgm:spPr/>
      <dgm:t>
        <a:bodyPr/>
        <a:lstStyle/>
        <a:p>
          <a:endParaRPr lang="en-US"/>
        </a:p>
      </dgm:t>
    </dgm:pt>
    <dgm:pt modelId="{228A0ED2-7BE8-4B1C-AFA0-1B74E13693B9}" type="sibTrans" cxnId="{0403FC2A-74F1-469C-B4FB-E338EC7A8F82}">
      <dgm:prSet/>
      <dgm:spPr/>
      <dgm:t>
        <a:bodyPr/>
        <a:lstStyle/>
        <a:p>
          <a:endParaRPr lang="en-US"/>
        </a:p>
      </dgm:t>
    </dgm:pt>
    <dgm:pt modelId="{5D9DAA41-68D9-4C69-A7C3-7F40EB6C34DA}">
      <dgm:prSet/>
      <dgm:spPr/>
      <dgm:t>
        <a:bodyPr/>
        <a:lstStyle/>
        <a:p>
          <a:r>
            <a:rPr lang="en-US" dirty="0"/>
            <a:t>Vary in security levels from re-entry to maximum security.</a:t>
          </a:r>
        </a:p>
      </dgm:t>
    </dgm:pt>
    <dgm:pt modelId="{9CC0233D-DF8E-4915-AB4B-228E9B349E70}" type="parTrans" cxnId="{95933803-5581-441A-9013-AD6B0B2BE75A}">
      <dgm:prSet/>
      <dgm:spPr/>
      <dgm:t>
        <a:bodyPr/>
        <a:lstStyle/>
        <a:p>
          <a:endParaRPr lang="en-US"/>
        </a:p>
      </dgm:t>
    </dgm:pt>
    <dgm:pt modelId="{FEA1F1F5-7DB7-4264-9BA2-ABB04D188E48}" type="sibTrans" cxnId="{95933803-5581-441A-9013-AD6B0B2BE75A}">
      <dgm:prSet/>
      <dgm:spPr/>
      <dgm:t>
        <a:bodyPr/>
        <a:lstStyle/>
        <a:p>
          <a:endParaRPr lang="en-US"/>
        </a:p>
      </dgm:t>
    </dgm:pt>
    <dgm:pt modelId="{8FA1C6E6-C018-4382-8839-FE09491AD112}" type="pres">
      <dgm:prSet presAssocID="{89EBF275-AD44-456B-81DA-F067479AD637}" presName="hierChild1" presStyleCnt="0">
        <dgm:presLayoutVars>
          <dgm:chPref val="1"/>
          <dgm:dir/>
          <dgm:animOne val="branch"/>
          <dgm:animLvl val="lvl"/>
          <dgm:resizeHandles/>
        </dgm:presLayoutVars>
      </dgm:prSet>
      <dgm:spPr/>
    </dgm:pt>
    <dgm:pt modelId="{B771A486-0C19-4831-930D-F8AAF1A04E56}" type="pres">
      <dgm:prSet presAssocID="{A0CDF045-A9C8-44C0-BD2B-B0E422B61D48}" presName="hierRoot1" presStyleCnt="0"/>
      <dgm:spPr/>
    </dgm:pt>
    <dgm:pt modelId="{30CE1318-77BD-44E4-8566-5F188231D2E4}" type="pres">
      <dgm:prSet presAssocID="{A0CDF045-A9C8-44C0-BD2B-B0E422B61D48}" presName="composite" presStyleCnt="0"/>
      <dgm:spPr/>
    </dgm:pt>
    <dgm:pt modelId="{1B03C246-4B60-4CF4-A83F-D7914CF62E47}" type="pres">
      <dgm:prSet presAssocID="{A0CDF045-A9C8-44C0-BD2B-B0E422B61D48}" presName="background" presStyleLbl="node0" presStyleIdx="0" presStyleCnt="2"/>
      <dgm:spPr/>
    </dgm:pt>
    <dgm:pt modelId="{D48AEF78-303E-4CAD-8D92-ECBA0AB48FC6}" type="pres">
      <dgm:prSet presAssocID="{A0CDF045-A9C8-44C0-BD2B-B0E422B61D48}" presName="text" presStyleLbl="fgAcc0" presStyleIdx="0" presStyleCnt="2">
        <dgm:presLayoutVars>
          <dgm:chPref val="3"/>
        </dgm:presLayoutVars>
      </dgm:prSet>
      <dgm:spPr/>
    </dgm:pt>
    <dgm:pt modelId="{1A5F7A61-448E-499A-8094-BBD7493C2F42}" type="pres">
      <dgm:prSet presAssocID="{A0CDF045-A9C8-44C0-BD2B-B0E422B61D48}" presName="hierChild2" presStyleCnt="0"/>
      <dgm:spPr/>
    </dgm:pt>
    <dgm:pt modelId="{D2F0059D-CFA2-4DC0-9270-E7C64D5D71BA}" type="pres">
      <dgm:prSet presAssocID="{5D9DAA41-68D9-4C69-A7C3-7F40EB6C34DA}" presName="hierRoot1" presStyleCnt="0"/>
      <dgm:spPr/>
    </dgm:pt>
    <dgm:pt modelId="{13FCFCCB-CB25-4ABC-AFD5-C062BEE235BE}" type="pres">
      <dgm:prSet presAssocID="{5D9DAA41-68D9-4C69-A7C3-7F40EB6C34DA}" presName="composite" presStyleCnt="0"/>
      <dgm:spPr/>
    </dgm:pt>
    <dgm:pt modelId="{37105651-95B0-4878-9D69-F78B060A09FE}" type="pres">
      <dgm:prSet presAssocID="{5D9DAA41-68D9-4C69-A7C3-7F40EB6C34DA}" presName="background" presStyleLbl="node0" presStyleIdx="1" presStyleCnt="2"/>
      <dgm:spPr/>
    </dgm:pt>
    <dgm:pt modelId="{B98DC061-E13E-4582-953D-4AF852E02122}" type="pres">
      <dgm:prSet presAssocID="{5D9DAA41-68D9-4C69-A7C3-7F40EB6C34DA}" presName="text" presStyleLbl="fgAcc0" presStyleIdx="1" presStyleCnt="2">
        <dgm:presLayoutVars>
          <dgm:chPref val="3"/>
        </dgm:presLayoutVars>
      </dgm:prSet>
      <dgm:spPr/>
    </dgm:pt>
    <dgm:pt modelId="{ED473440-F166-4C44-A95E-FC4FA7C13F22}" type="pres">
      <dgm:prSet presAssocID="{5D9DAA41-68D9-4C69-A7C3-7F40EB6C34DA}" presName="hierChild2" presStyleCnt="0"/>
      <dgm:spPr/>
    </dgm:pt>
  </dgm:ptLst>
  <dgm:cxnLst>
    <dgm:cxn modelId="{95933803-5581-441A-9013-AD6B0B2BE75A}" srcId="{89EBF275-AD44-456B-81DA-F067479AD637}" destId="{5D9DAA41-68D9-4C69-A7C3-7F40EB6C34DA}" srcOrd="1" destOrd="0" parTransId="{9CC0233D-DF8E-4915-AB4B-228E9B349E70}" sibTransId="{FEA1F1F5-7DB7-4264-9BA2-ABB04D188E48}"/>
    <dgm:cxn modelId="{0403FC2A-74F1-469C-B4FB-E338EC7A8F82}" srcId="{89EBF275-AD44-456B-81DA-F067479AD637}" destId="{A0CDF045-A9C8-44C0-BD2B-B0E422B61D48}" srcOrd="0" destOrd="0" parTransId="{17C83DDF-AB0A-44B8-8E3E-C71360F99D03}" sibTransId="{228A0ED2-7BE8-4B1C-AFA0-1B74E13693B9}"/>
    <dgm:cxn modelId="{E8AAEA53-B712-4AFA-B5A4-3CE53F508192}" type="presOf" srcId="{A0CDF045-A9C8-44C0-BD2B-B0E422B61D48}" destId="{D48AEF78-303E-4CAD-8D92-ECBA0AB48FC6}" srcOrd="0" destOrd="0" presId="urn:microsoft.com/office/officeart/2005/8/layout/hierarchy1"/>
    <dgm:cxn modelId="{73343F77-E6E1-4A1E-AF4D-C387119D3283}" type="presOf" srcId="{5D9DAA41-68D9-4C69-A7C3-7F40EB6C34DA}" destId="{B98DC061-E13E-4582-953D-4AF852E02122}" srcOrd="0" destOrd="0" presId="urn:microsoft.com/office/officeart/2005/8/layout/hierarchy1"/>
    <dgm:cxn modelId="{672E0F82-4410-4308-B83F-5BFC18C96AD4}" type="presOf" srcId="{89EBF275-AD44-456B-81DA-F067479AD637}" destId="{8FA1C6E6-C018-4382-8839-FE09491AD112}" srcOrd="0" destOrd="0" presId="urn:microsoft.com/office/officeart/2005/8/layout/hierarchy1"/>
    <dgm:cxn modelId="{716DF643-5ABE-4FD7-B68C-3B2A1C714B74}" type="presParOf" srcId="{8FA1C6E6-C018-4382-8839-FE09491AD112}" destId="{B771A486-0C19-4831-930D-F8AAF1A04E56}" srcOrd="0" destOrd="0" presId="urn:microsoft.com/office/officeart/2005/8/layout/hierarchy1"/>
    <dgm:cxn modelId="{B2F7EF7F-77F2-457F-82F0-BC9D31B91A83}" type="presParOf" srcId="{B771A486-0C19-4831-930D-F8AAF1A04E56}" destId="{30CE1318-77BD-44E4-8566-5F188231D2E4}" srcOrd="0" destOrd="0" presId="urn:microsoft.com/office/officeart/2005/8/layout/hierarchy1"/>
    <dgm:cxn modelId="{E9BC6006-4136-4504-B84A-183165ED23AA}" type="presParOf" srcId="{30CE1318-77BD-44E4-8566-5F188231D2E4}" destId="{1B03C246-4B60-4CF4-A83F-D7914CF62E47}" srcOrd="0" destOrd="0" presId="urn:microsoft.com/office/officeart/2005/8/layout/hierarchy1"/>
    <dgm:cxn modelId="{2F23E169-A97B-415C-9BFB-0DE8B6E69515}" type="presParOf" srcId="{30CE1318-77BD-44E4-8566-5F188231D2E4}" destId="{D48AEF78-303E-4CAD-8D92-ECBA0AB48FC6}" srcOrd="1" destOrd="0" presId="urn:microsoft.com/office/officeart/2005/8/layout/hierarchy1"/>
    <dgm:cxn modelId="{A3FDAF04-F11A-4C51-BDE0-67134DE01DB8}" type="presParOf" srcId="{B771A486-0C19-4831-930D-F8AAF1A04E56}" destId="{1A5F7A61-448E-499A-8094-BBD7493C2F42}" srcOrd="1" destOrd="0" presId="urn:microsoft.com/office/officeart/2005/8/layout/hierarchy1"/>
    <dgm:cxn modelId="{E2B5073D-04AC-42C2-B835-6952B0CCB815}" type="presParOf" srcId="{8FA1C6E6-C018-4382-8839-FE09491AD112}" destId="{D2F0059D-CFA2-4DC0-9270-E7C64D5D71BA}" srcOrd="1" destOrd="0" presId="urn:microsoft.com/office/officeart/2005/8/layout/hierarchy1"/>
    <dgm:cxn modelId="{F39D8B4F-F3B3-4D7C-9A15-7169F87D868E}" type="presParOf" srcId="{D2F0059D-CFA2-4DC0-9270-E7C64D5D71BA}" destId="{13FCFCCB-CB25-4ABC-AFD5-C062BEE235BE}" srcOrd="0" destOrd="0" presId="urn:microsoft.com/office/officeart/2005/8/layout/hierarchy1"/>
    <dgm:cxn modelId="{2F7ACCCF-DF70-497F-AAFF-AEC3C6C16794}" type="presParOf" srcId="{13FCFCCB-CB25-4ABC-AFD5-C062BEE235BE}" destId="{37105651-95B0-4878-9D69-F78B060A09FE}" srcOrd="0" destOrd="0" presId="urn:microsoft.com/office/officeart/2005/8/layout/hierarchy1"/>
    <dgm:cxn modelId="{61638663-B7B5-4D83-8FF1-AA1840036655}" type="presParOf" srcId="{13FCFCCB-CB25-4ABC-AFD5-C062BEE235BE}" destId="{B98DC061-E13E-4582-953D-4AF852E02122}" srcOrd="1" destOrd="0" presId="urn:microsoft.com/office/officeart/2005/8/layout/hierarchy1"/>
    <dgm:cxn modelId="{4A863DC0-38C1-4C7E-AA6D-3810C4DB4A5E}" type="presParOf" srcId="{D2F0059D-CFA2-4DC0-9270-E7C64D5D71BA}" destId="{ED473440-F166-4C44-A95E-FC4FA7C13F2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AA1013-A221-4239-8FC5-A61E7201F4DE}" type="doc">
      <dgm:prSet loTypeId="urn:microsoft.com/office/officeart/2005/8/layout/cycle3" loCatId="cycle" qsTypeId="urn:microsoft.com/office/officeart/2005/8/quickstyle/simple4" qsCatId="simple" csTypeId="urn:microsoft.com/office/officeart/2005/8/colors/accent1_2" csCatId="accent1" phldr="1"/>
      <dgm:spPr/>
      <dgm:t>
        <a:bodyPr/>
        <a:lstStyle/>
        <a:p>
          <a:endParaRPr lang="en-US"/>
        </a:p>
      </dgm:t>
    </dgm:pt>
    <dgm:pt modelId="{C8C50329-BE6F-4C1B-89B1-81F6A149612A}">
      <dgm:prSet/>
      <dgm:spPr/>
      <dgm:t>
        <a:bodyPr/>
        <a:lstStyle/>
        <a:p>
          <a:r>
            <a:rPr lang="en-US" dirty="0"/>
            <a:t>Dual loyalty- Client or corrections. Safety is always paramount</a:t>
          </a:r>
        </a:p>
      </dgm:t>
    </dgm:pt>
    <dgm:pt modelId="{FFF62271-7588-46EC-9BEB-78A2556947AE}" type="parTrans" cxnId="{F4FD4DF5-BF2D-452F-9F9E-0993F9D1713E}">
      <dgm:prSet/>
      <dgm:spPr/>
      <dgm:t>
        <a:bodyPr/>
        <a:lstStyle/>
        <a:p>
          <a:endParaRPr lang="en-US"/>
        </a:p>
      </dgm:t>
    </dgm:pt>
    <dgm:pt modelId="{74E9F953-D56D-4C21-991F-66C7DB4BCE38}" type="sibTrans" cxnId="{F4FD4DF5-BF2D-452F-9F9E-0993F9D1713E}">
      <dgm:prSet/>
      <dgm:spPr/>
      <dgm:t>
        <a:bodyPr/>
        <a:lstStyle/>
        <a:p>
          <a:endParaRPr lang="en-US"/>
        </a:p>
      </dgm:t>
    </dgm:pt>
    <dgm:pt modelId="{117E0B9B-E91C-4C0E-94B4-F6CCAF809D44}">
      <dgm:prSet/>
      <dgm:spPr/>
      <dgm:t>
        <a:bodyPr/>
        <a:lstStyle/>
        <a:p>
          <a:r>
            <a:rPr lang="en-US"/>
            <a:t>Autonomy</a:t>
          </a:r>
        </a:p>
      </dgm:t>
    </dgm:pt>
    <dgm:pt modelId="{B241B12E-CCC1-4092-A3A0-4EFF2327F6EE}" type="parTrans" cxnId="{3F281FB3-5AD4-4534-B197-8220FFC6D597}">
      <dgm:prSet/>
      <dgm:spPr/>
      <dgm:t>
        <a:bodyPr/>
        <a:lstStyle/>
        <a:p>
          <a:endParaRPr lang="en-US"/>
        </a:p>
      </dgm:t>
    </dgm:pt>
    <dgm:pt modelId="{87DD3705-9466-4B80-8CD8-76E14BC8B42F}" type="sibTrans" cxnId="{3F281FB3-5AD4-4534-B197-8220FFC6D597}">
      <dgm:prSet/>
      <dgm:spPr/>
      <dgm:t>
        <a:bodyPr/>
        <a:lstStyle/>
        <a:p>
          <a:endParaRPr lang="en-US"/>
        </a:p>
      </dgm:t>
    </dgm:pt>
    <dgm:pt modelId="{BE047BB5-46F2-466D-A7AD-6318C6FA8C55}">
      <dgm:prSet/>
      <dgm:spPr/>
      <dgm:t>
        <a:bodyPr/>
        <a:lstStyle/>
        <a:p>
          <a:r>
            <a:rPr lang="en-US"/>
            <a:t>Confidentiality</a:t>
          </a:r>
        </a:p>
      </dgm:t>
    </dgm:pt>
    <dgm:pt modelId="{4D2F1CF3-794D-4AD1-AF8B-AEC20922A133}" type="parTrans" cxnId="{2A1B5ED3-5EE1-4D45-B19D-7CBDD9037001}">
      <dgm:prSet/>
      <dgm:spPr/>
      <dgm:t>
        <a:bodyPr/>
        <a:lstStyle/>
        <a:p>
          <a:endParaRPr lang="en-US"/>
        </a:p>
      </dgm:t>
    </dgm:pt>
    <dgm:pt modelId="{FAB3B569-0DBD-4DF6-B3D4-2E6AF1781C2C}" type="sibTrans" cxnId="{2A1B5ED3-5EE1-4D45-B19D-7CBDD9037001}">
      <dgm:prSet/>
      <dgm:spPr/>
      <dgm:t>
        <a:bodyPr/>
        <a:lstStyle/>
        <a:p>
          <a:endParaRPr lang="en-US"/>
        </a:p>
      </dgm:t>
    </dgm:pt>
    <dgm:pt modelId="{CDA4C9D8-2A85-4642-BDCC-1AFE339A5865}">
      <dgm:prSet/>
      <dgm:spPr/>
      <dgm:t>
        <a:bodyPr/>
        <a:lstStyle/>
        <a:p>
          <a:r>
            <a:rPr lang="en-US"/>
            <a:t>The utilization of isolation and restrictive housing</a:t>
          </a:r>
        </a:p>
      </dgm:t>
    </dgm:pt>
    <dgm:pt modelId="{822C043A-E485-4B04-A028-948A8474CE6B}" type="parTrans" cxnId="{80F08FCB-348E-4652-8562-3FEE779C6E69}">
      <dgm:prSet/>
      <dgm:spPr/>
      <dgm:t>
        <a:bodyPr/>
        <a:lstStyle/>
        <a:p>
          <a:endParaRPr lang="en-US"/>
        </a:p>
      </dgm:t>
    </dgm:pt>
    <dgm:pt modelId="{933424E1-ED51-49C9-B97E-67D925B4F30A}" type="sibTrans" cxnId="{80F08FCB-348E-4652-8562-3FEE779C6E69}">
      <dgm:prSet/>
      <dgm:spPr/>
      <dgm:t>
        <a:bodyPr/>
        <a:lstStyle/>
        <a:p>
          <a:endParaRPr lang="en-US"/>
        </a:p>
      </dgm:t>
    </dgm:pt>
    <dgm:pt modelId="{472D32D4-1C4E-47F3-8282-E73BE64E9448}">
      <dgm:prSet/>
      <dgm:spPr/>
      <dgm:t>
        <a:bodyPr/>
        <a:lstStyle/>
        <a:p>
          <a:r>
            <a:rPr lang="en-US"/>
            <a:t>Access</a:t>
          </a:r>
        </a:p>
      </dgm:t>
    </dgm:pt>
    <dgm:pt modelId="{383F64E1-DB68-4BEA-A943-EB0309AC0502}" type="parTrans" cxnId="{C6324C22-E2FA-4878-933D-2F1034826462}">
      <dgm:prSet/>
      <dgm:spPr/>
      <dgm:t>
        <a:bodyPr/>
        <a:lstStyle/>
        <a:p>
          <a:endParaRPr lang="en-US"/>
        </a:p>
      </dgm:t>
    </dgm:pt>
    <dgm:pt modelId="{E6E3AB85-7E0A-4FAA-B2D2-60A6448ED935}" type="sibTrans" cxnId="{C6324C22-E2FA-4878-933D-2F1034826462}">
      <dgm:prSet/>
      <dgm:spPr/>
      <dgm:t>
        <a:bodyPr/>
        <a:lstStyle/>
        <a:p>
          <a:endParaRPr lang="en-US"/>
        </a:p>
      </dgm:t>
    </dgm:pt>
    <dgm:pt modelId="{5FA378EB-837E-4E4C-A7B4-6035CC2FC5E3}">
      <dgm:prSet/>
      <dgm:spPr/>
      <dgm:t>
        <a:bodyPr/>
        <a:lstStyle/>
        <a:p>
          <a:r>
            <a:rPr lang="en-US" dirty="0"/>
            <a:t>Assessment/ Accurate diagnosis</a:t>
          </a:r>
        </a:p>
      </dgm:t>
    </dgm:pt>
    <dgm:pt modelId="{1DF9D769-BC7F-4407-95DC-BDDCBF10F97C}" type="parTrans" cxnId="{DFB1BCCC-4C60-4218-AEEB-701A4A31D0B3}">
      <dgm:prSet/>
      <dgm:spPr/>
      <dgm:t>
        <a:bodyPr/>
        <a:lstStyle/>
        <a:p>
          <a:endParaRPr lang="en-US"/>
        </a:p>
      </dgm:t>
    </dgm:pt>
    <dgm:pt modelId="{64EC5427-8AC3-472E-9939-1E16E1D59833}" type="sibTrans" cxnId="{DFB1BCCC-4C60-4218-AEEB-701A4A31D0B3}">
      <dgm:prSet/>
      <dgm:spPr/>
      <dgm:t>
        <a:bodyPr/>
        <a:lstStyle/>
        <a:p>
          <a:endParaRPr lang="en-US"/>
        </a:p>
      </dgm:t>
    </dgm:pt>
    <dgm:pt modelId="{8B7E0046-2C79-4365-A679-E67E3D7315B8}">
      <dgm:prSet/>
      <dgm:spPr/>
      <dgm:t>
        <a:bodyPr/>
        <a:lstStyle/>
        <a:p>
          <a:r>
            <a:rPr lang="en-US"/>
            <a:t>Telehealth</a:t>
          </a:r>
        </a:p>
      </dgm:t>
    </dgm:pt>
    <dgm:pt modelId="{4504B531-417A-44F7-B993-3D647AF528BB}" type="parTrans" cxnId="{76AD4161-FC51-4BA6-AC78-BB2591994398}">
      <dgm:prSet/>
      <dgm:spPr/>
      <dgm:t>
        <a:bodyPr/>
        <a:lstStyle/>
        <a:p>
          <a:endParaRPr lang="en-US"/>
        </a:p>
      </dgm:t>
    </dgm:pt>
    <dgm:pt modelId="{7E917990-6BED-41D4-AA06-47EFB98A1FB9}" type="sibTrans" cxnId="{76AD4161-FC51-4BA6-AC78-BB2591994398}">
      <dgm:prSet/>
      <dgm:spPr/>
      <dgm:t>
        <a:bodyPr/>
        <a:lstStyle/>
        <a:p>
          <a:endParaRPr lang="en-US"/>
        </a:p>
      </dgm:t>
    </dgm:pt>
    <dgm:pt modelId="{D5EB794B-EBDE-4EB6-B232-45937AF21638}">
      <dgm:prSet/>
      <dgm:spPr/>
      <dgm:t>
        <a:bodyPr/>
        <a:lstStyle/>
        <a:p>
          <a:r>
            <a:rPr lang="en-US" dirty="0"/>
            <a:t>Suicide/ Attempts/ Self-directed violence</a:t>
          </a:r>
        </a:p>
      </dgm:t>
    </dgm:pt>
    <dgm:pt modelId="{6C7A38A0-6292-493A-A270-D038E10C37D2}" type="parTrans" cxnId="{3895A3AB-4C59-4EDA-9085-680B01EF3364}">
      <dgm:prSet/>
      <dgm:spPr/>
      <dgm:t>
        <a:bodyPr/>
        <a:lstStyle/>
        <a:p>
          <a:endParaRPr lang="en-US"/>
        </a:p>
      </dgm:t>
    </dgm:pt>
    <dgm:pt modelId="{440F25F2-6371-4C31-A2D2-ACAB56A31BCA}" type="sibTrans" cxnId="{3895A3AB-4C59-4EDA-9085-680B01EF3364}">
      <dgm:prSet/>
      <dgm:spPr/>
      <dgm:t>
        <a:bodyPr/>
        <a:lstStyle/>
        <a:p>
          <a:endParaRPr lang="en-US"/>
        </a:p>
      </dgm:t>
    </dgm:pt>
    <dgm:pt modelId="{F758D1C4-8A8F-492E-823E-7DB1F6059F78}">
      <dgm:prSet/>
      <dgm:spPr/>
      <dgm:t>
        <a:bodyPr/>
        <a:lstStyle/>
        <a:p>
          <a:r>
            <a:rPr lang="en-US" dirty="0"/>
            <a:t>Rehabilitation</a:t>
          </a:r>
        </a:p>
      </dgm:t>
    </dgm:pt>
    <dgm:pt modelId="{3A4AB173-0495-407C-B043-DD7156770F61}" type="parTrans" cxnId="{3EFF09D9-ECE2-406E-BA2A-9E2ED795C5A3}">
      <dgm:prSet/>
      <dgm:spPr/>
      <dgm:t>
        <a:bodyPr/>
        <a:lstStyle/>
        <a:p>
          <a:endParaRPr lang="en-US"/>
        </a:p>
      </dgm:t>
    </dgm:pt>
    <dgm:pt modelId="{D9EA5BA7-349F-4AD9-B8B1-B3E27AB48210}" type="sibTrans" cxnId="{3EFF09D9-ECE2-406E-BA2A-9E2ED795C5A3}">
      <dgm:prSet/>
      <dgm:spPr/>
      <dgm:t>
        <a:bodyPr/>
        <a:lstStyle/>
        <a:p>
          <a:endParaRPr lang="en-US"/>
        </a:p>
      </dgm:t>
    </dgm:pt>
    <dgm:pt modelId="{76346251-84D9-4370-89C1-DCA3335848B6}">
      <dgm:prSet/>
      <dgm:spPr/>
      <dgm:t>
        <a:bodyPr/>
        <a:lstStyle/>
        <a:p>
          <a:r>
            <a:rPr lang="en-US"/>
            <a:t>Marginalized populations</a:t>
          </a:r>
          <a:endParaRPr lang="en-US" dirty="0"/>
        </a:p>
      </dgm:t>
    </dgm:pt>
    <dgm:pt modelId="{6F1D837D-615F-447C-8FDF-2003BAA460ED}" type="parTrans" cxnId="{0AAE9B04-D77B-471C-B978-A424F44BDAF2}">
      <dgm:prSet/>
      <dgm:spPr/>
      <dgm:t>
        <a:bodyPr/>
        <a:lstStyle/>
        <a:p>
          <a:endParaRPr lang="en-US"/>
        </a:p>
      </dgm:t>
    </dgm:pt>
    <dgm:pt modelId="{DA8777E7-FB02-4F61-861A-3E12E7B6E654}" type="sibTrans" cxnId="{0AAE9B04-D77B-471C-B978-A424F44BDAF2}">
      <dgm:prSet/>
      <dgm:spPr/>
      <dgm:t>
        <a:bodyPr/>
        <a:lstStyle/>
        <a:p>
          <a:endParaRPr lang="en-US"/>
        </a:p>
      </dgm:t>
    </dgm:pt>
    <dgm:pt modelId="{39CD169A-4307-4210-A4F4-4B9373E21FEE}">
      <dgm:prSet/>
      <dgm:spPr/>
      <dgm:t>
        <a:bodyPr/>
        <a:lstStyle/>
        <a:p>
          <a:r>
            <a:rPr lang="en-US"/>
            <a:t>Politics</a:t>
          </a:r>
          <a:endParaRPr lang="en-US" dirty="0"/>
        </a:p>
      </dgm:t>
    </dgm:pt>
    <dgm:pt modelId="{758D4AD7-8664-49CC-97F4-1BB65B147FC5}" type="parTrans" cxnId="{F815E507-322C-48B2-9C4B-DCD19F976B8F}">
      <dgm:prSet/>
      <dgm:spPr/>
      <dgm:t>
        <a:bodyPr/>
        <a:lstStyle/>
        <a:p>
          <a:endParaRPr lang="en-US"/>
        </a:p>
      </dgm:t>
    </dgm:pt>
    <dgm:pt modelId="{3FE79200-2B38-418B-BEB7-762FF3107BE6}" type="sibTrans" cxnId="{F815E507-322C-48B2-9C4B-DCD19F976B8F}">
      <dgm:prSet/>
      <dgm:spPr/>
      <dgm:t>
        <a:bodyPr/>
        <a:lstStyle/>
        <a:p>
          <a:endParaRPr lang="en-US"/>
        </a:p>
      </dgm:t>
    </dgm:pt>
    <dgm:pt modelId="{296F5729-CB69-41D8-B6EA-5BCC5F6C4232}" type="pres">
      <dgm:prSet presAssocID="{8FAA1013-A221-4239-8FC5-A61E7201F4DE}" presName="Name0" presStyleCnt="0">
        <dgm:presLayoutVars>
          <dgm:dir/>
          <dgm:resizeHandles val="exact"/>
        </dgm:presLayoutVars>
      </dgm:prSet>
      <dgm:spPr/>
    </dgm:pt>
    <dgm:pt modelId="{51854E2A-0718-4839-965C-A5D7729A9A60}" type="pres">
      <dgm:prSet presAssocID="{8FAA1013-A221-4239-8FC5-A61E7201F4DE}" presName="cycle" presStyleCnt="0"/>
      <dgm:spPr/>
    </dgm:pt>
    <dgm:pt modelId="{050A0F6E-D617-4DE2-94C5-C0904226C647}" type="pres">
      <dgm:prSet presAssocID="{D5EB794B-EBDE-4EB6-B232-45937AF21638}" presName="nodeFirstNode" presStyleLbl="node1" presStyleIdx="0" presStyleCnt="11">
        <dgm:presLayoutVars>
          <dgm:bulletEnabled val="1"/>
        </dgm:presLayoutVars>
      </dgm:prSet>
      <dgm:spPr/>
    </dgm:pt>
    <dgm:pt modelId="{F3B839A1-DAE8-4B29-B11F-F58970F09FE4}" type="pres">
      <dgm:prSet presAssocID="{440F25F2-6371-4C31-A2D2-ACAB56A31BCA}" presName="sibTransFirstNode" presStyleLbl="bgShp" presStyleIdx="0" presStyleCnt="1"/>
      <dgm:spPr/>
    </dgm:pt>
    <dgm:pt modelId="{82B4CAC4-AA94-4437-8250-1479D476644E}" type="pres">
      <dgm:prSet presAssocID="{C8C50329-BE6F-4C1B-89B1-81F6A149612A}" presName="nodeFollowingNodes" presStyleLbl="node1" presStyleIdx="1" presStyleCnt="11">
        <dgm:presLayoutVars>
          <dgm:bulletEnabled val="1"/>
        </dgm:presLayoutVars>
      </dgm:prSet>
      <dgm:spPr/>
    </dgm:pt>
    <dgm:pt modelId="{09208490-F1E3-4160-9087-4688D45E2D95}" type="pres">
      <dgm:prSet presAssocID="{117E0B9B-E91C-4C0E-94B4-F6CCAF809D44}" presName="nodeFollowingNodes" presStyleLbl="node1" presStyleIdx="2" presStyleCnt="11">
        <dgm:presLayoutVars>
          <dgm:bulletEnabled val="1"/>
        </dgm:presLayoutVars>
      </dgm:prSet>
      <dgm:spPr/>
    </dgm:pt>
    <dgm:pt modelId="{651A6A52-65B2-4E6D-93A0-E4D343A4DEBE}" type="pres">
      <dgm:prSet presAssocID="{BE047BB5-46F2-466D-A7AD-6318C6FA8C55}" presName="nodeFollowingNodes" presStyleLbl="node1" presStyleIdx="3" presStyleCnt="11">
        <dgm:presLayoutVars>
          <dgm:bulletEnabled val="1"/>
        </dgm:presLayoutVars>
      </dgm:prSet>
      <dgm:spPr/>
    </dgm:pt>
    <dgm:pt modelId="{33451802-E027-45BC-967B-0BE210587474}" type="pres">
      <dgm:prSet presAssocID="{CDA4C9D8-2A85-4642-BDCC-1AFE339A5865}" presName="nodeFollowingNodes" presStyleLbl="node1" presStyleIdx="4" presStyleCnt="11">
        <dgm:presLayoutVars>
          <dgm:bulletEnabled val="1"/>
        </dgm:presLayoutVars>
      </dgm:prSet>
      <dgm:spPr/>
    </dgm:pt>
    <dgm:pt modelId="{173BC88B-74EE-4869-B545-81FFE61D0DDC}" type="pres">
      <dgm:prSet presAssocID="{472D32D4-1C4E-47F3-8282-E73BE64E9448}" presName="nodeFollowingNodes" presStyleLbl="node1" presStyleIdx="5" presStyleCnt="11">
        <dgm:presLayoutVars>
          <dgm:bulletEnabled val="1"/>
        </dgm:presLayoutVars>
      </dgm:prSet>
      <dgm:spPr/>
    </dgm:pt>
    <dgm:pt modelId="{5084B3FE-C37C-4CAE-8941-79B573963034}" type="pres">
      <dgm:prSet presAssocID="{5FA378EB-837E-4E4C-A7B4-6035CC2FC5E3}" presName="nodeFollowingNodes" presStyleLbl="node1" presStyleIdx="6" presStyleCnt="11">
        <dgm:presLayoutVars>
          <dgm:bulletEnabled val="1"/>
        </dgm:presLayoutVars>
      </dgm:prSet>
      <dgm:spPr/>
    </dgm:pt>
    <dgm:pt modelId="{FD29DD8F-5352-4CF6-9AB3-2C4E2084924E}" type="pres">
      <dgm:prSet presAssocID="{8B7E0046-2C79-4365-A679-E67E3D7315B8}" presName="nodeFollowingNodes" presStyleLbl="node1" presStyleIdx="7" presStyleCnt="11">
        <dgm:presLayoutVars>
          <dgm:bulletEnabled val="1"/>
        </dgm:presLayoutVars>
      </dgm:prSet>
      <dgm:spPr/>
    </dgm:pt>
    <dgm:pt modelId="{AA0999B8-1625-4EED-B409-677716397505}" type="pres">
      <dgm:prSet presAssocID="{76346251-84D9-4370-89C1-DCA3335848B6}" presName="nodeFollowingNodes" presStyleLbl="node1" presStyleIdx="8" presStyleCnt="11">
        <dgm:presLayoutVars>
          <dgm:bulletEnabled val="1"/>
        </dgm:presLayoutVars>
      </dgm:prSet>
      <dgm:spPr/>
    </dgm:pt>
    <dgm:pt modelId="{AE05D12A-433B-4A9B-8FA0-EF80C01C8FDA}" type="pres">
      <dgm:prSet presAssocID="{39CD169A-4307-4210-A4F4-4B9373E21FEE}" presName="nodeFollowingNodes" presStyleLbl="node1" presStyleIdx="9" presStyleCnt="11">
        <dgm:presLayoutVars>
          <dgm:bulletEnabled val="1"/>
        </dgm:presLayoutVars>
      </dgm:prSet>
      <dgm:spPr/>
    </dgm:pt>
    <dgm:pt modelId="{E5427305-961B-4848-B06F-CD508AA9A15F}" type="pres">
      <dgm:prSet presAssocID="{F758D1C4-8A8F-492E-823E-7DB1F6059F78}" presName="nodeFollowingNodes" presStyleLbl="node1" presStyleIdx="10" presStyleCnt="11">
        <dgm:presLayoutVars>
          <dgm:bulletEnabled val="1"/>
        </dgm:presLayoutVars>
      </dgm:prSet>
      <dgm:spPr/>
    </dgm:pt>
  </dgm:ptLst>
  <dgm:cxnLst>
    <dgm:cxn modelId="{0AF0B402-51E0-40FB-9BF2-4D65DD8A32FD}" type="presOf" srcId="{CDA4C9D8-2A85-4642-BDCC-1AFE339A5865}" destId="{33451802-E027-45BC-967B-0BE210587474}" srcOrd="0" destOrd="0" presId="urn:microsoft.com/office/officeart/2005/8/layout/cycle3"/>
    <dgm:cxn modelId="{0AAE9B04-D77B-471C-B978-A424F44BDAF2}" srcId="{8FAA1013-A221-4239-8FC5-A61E7201F4DE}" destId="{76346251-84D9-4370-89C1-DCA3335848B6}" srcOrd="8" destOrd="0" parTransId="{6F1D837D-615F-447C-8FDF-2003BAA460ED}" sibTransId="{DA8777E7-FB02-4F61-861A-3E12E7B6E654}"/>
    <dgm:cxn modelId="{F815E507-322C-48B2-9C4B-DCD19F976B8F}" srcId="{8FAA1013-A221-4239-8FC5-A61E7201F4DE}" destId="{39CD169A-4307-4210-A4F4-4B9373E21FEE}" srcOrd="9" destOrd="0" parTransId="{758D4AD7-8664-49CC-97F4-1BB65B147FC5}" sibTransId="{3FE79200-2B38-418B-BEB7-762FF3107BE6}"/>
    <dgm:cxn modelId="{7321DA08-CAE9-44ED-BEFF-BFA08C979BA2}" type="presOf" srcId="{472D32D4-1C4E-47F3-8282-E73BE64E9448}" destId="{173BC88B-74EE-4869-B545-81FFE61D0DDC}" srcOrd="0" destOrd="0" presId="urn:microsoft.com/office/officeart/2005/8/layout/cycle3"/>
    <dgm:cxn modelId="{7527C31E-03BD-4782-B614-A60B1407F2BC}" type="presOf" srcId="{440F25F2-6371-4C31-A2D2-ACAB56A31BCA}" destId="{F3B839A1-DAE8-4B29-B11F-F58970F09FE4}" srcOrd="0" destOrd="0" presId="urn:microsoft.com/office/officeart/2005/8/layout/cycle3"/>
    <dgm:cxn modelId="{4BCB2921-CDDB-4434-A3B5-63F1EB8857E7}" type="presOf" srcId="{BE047BB5-46F2-466D-A7AD-6318C6FA8C55}" destId="{651A6A52-65B2-4E6D-93A0-E4D343A4DEBE}" srcOrd="0" destOrd="0" presId="urn:microsoft.com/office/officeart/2005/8/layout/cycle3"/>
    <dgm:cxn modelId="{C6324C22-E2FA-4878-933D-2F1034826462}" srcId="{8FAA1013-A221-4239-8FC5-A61E7201F4DE}" destId="{472D32D4-1C4E-47F3-8282-E73BE64E9448}" srcOrd="5" destOrd="0" parTransId="{383F64E1-DB68-4BEA-A943-EB0309AC0502}" sibTransId="{E6E3AB85-7E0A-4FAA-B2D2-60A6448ED935}"/>
    <dgm:cxn modelId="{C5EE342C-CBC6-4EEF-AC6F-67EF52AA31DD}" type="presOf" srcId="{8FAA1013-A221-4239-8FC5-A61E7201F4DE}" destId="{296F5729-CB69-41D8-B6EA-5BCC5F6C4232}" srcOrd="0" destOrd="0" presId="urn:microsoft.com/office/officeart/2005/8/layout/cycle3"/>
    <dgm:cxn modelId="{12042238-0CC6-4B3E-9CBB-AD2FEFAA2DF6}" type="presOf" srcId="{117E0B9B-E91C-4C0E-94B4-F6CCAF809D44}" destId="{09208490-F1E3-4160-9087-4688D45E2D95}" srcOrd="0" destOrd="0" presId="urn:microsoft.com/office/officeart/2005/8/layout/cycle3"/>
    <dgm:cxn modelId="{76AD4161-FC51-4BA6-AC78-BB2591994398}" srcId="{8FAA1013-A221-4239-8FC5-A61E7201F4DE}" destId="{8B7E0046-2C79-4365-A679-E67E3D7315B8}" srcOrd="7" destOrd="0" parTransId="{4504B531-417A-44F7-B993-3D647AF528BB}" sibTransId="{7E917990-6BED-41D4-AA06-47EFB98A1FB9}"/>
    <dgm:cxn modelId="{7355FE6A-8D60-46AF-8F75-F1F8B4A26673}" type="presOf" srcId="{D5EB794B-EBDE-4EB6-B232-45937AF21638}" destId="{050A0F6E-D617-4DE2-94C5-C0904226C647}" srcOrd="0" destOrd="0" presId="urn:microsoft.com/office/officeart/2005/8/layout/cycle3"/>
    <dgm:cxn modelId="{9AEF177E-133B-4A10-A545-5C3EF85E5446}" type="presOf" srcId="{5FA378EB-837E-4E4C-A7B4-6035CC2FC5E3}" destId="{5084B3FE-C37C-4CAE-8941-79B573963034}" srcOrd="0" destOrd="0" presId="urn:microsoft.com/office/officeart/2005/8/layout/cycle3"/>
    <dgm:cxn modelId="{EE13449E-A06B-4FA6-BC4B-AF5FABB35E4F}" type="presOf" srcId="{76346251-84D9-4370-89C1-DCA3335848B6}" destId="{AA0999B8-1625-4EED-B409-677716397505}" srcOrd="0" destOrd="0" presId="urn:microsoft.com/office/officeart/2005/8/layout/cycle3"/>
    <dgm:cxn modelId="{CD18A1A4-CBD1-493E-A4AB-B279CD64677E}" type="presOf" srcId="{8B7E0046-2C79-4365-A679-E67E3D7315B8}" destId="{FD29DD8F-5352-4CF6-9AB3-2C4E2084924E}" srcOrd="0" destOrd="0" presId="urn:microsoft.com/office/officeart/2005/8/layout/cycle3"/>
    <dgm:cxn modelId="{3895A3AB-4C59-4EDA-9085-680B01EF3364}" srcId="{8FAA1013-A221-4239-8FC5-A61E7201F4DE}" destId="{D5EB794B-EBDE-4EB6-B232-45937AF21638}" srcOrd="0" destOrd="0" parTransId="{6C7A38A0-6292-493A-A270-D038E10C37D2}" sibTransId="{440F25F2-6371-4C31-A2D2-ACAB56A31BCA}"/>
    <dgm:cxn modelId="{3F281FB3-5AD4-4534-B197-8220FFC6D597}" srcId="{8FAA1013-A221-4239-8FC5-A61E7201F4DE}" destId="{117E0B9B-E91C-4C0E-94B4-F6CCAF809D44}" srcOrd="2" destOrd="0" parTransId="{B241B12E-CCC1-4092-A3A0-4EFF2327F6EE}" sibTransId="{87DD3705-9466-4B80-8CD8-76E14BC8B42F}"/>
    <dgm:cxn modelId="{719DB5B8-0897-4A9A-8C80-01B4EDBD3304}" type="presOf" srcId="{F758D1C4-8A8F-492E-823E-7DB1F6059F78}" destId="{E5427305-961B-4848-B06F-CD508AA9A15F}" srcOrd="0" destOrd="0" presId="urn:microsoft.com/office/officeart/2005/8/layout/cycle3"/>
    <dgm:cxn modelId="{80F08FCB-348E-4652-8562-3FEE779C6E69}" srcId="{8FAA1013-A221-4239-8FC5-A61E7201F4DE}" destId="{CDA4C9D8-2A85-4642-BDCC-1AFE339A5865}" srcOrd="4" destOrd="0" parTransId="{822C043A-E485-4B04-A028-948A8474CE6B}" sibTransId="{933424E1-ED51-49C9-B97E-67D925B4F30A}"/>
    <dgm:cxn modelId="{DFB1BCCC-4C60-4218-AEEB-701A4A31D0B3}" srcId="{8FAA1013-A221-4239-8FC5-A61E7201F4DE}" destId="{5FA378EB-837E-4E4C-A7B4-6035CC2FC5E3}" srcOrd="6" destOrd="0" parTransId="{1DF9D769-BC7F-4407-95DC-BDDCBF10F97C}" sibTransId="{64EC5427-8AC3-472E-9939-1E16E1D59833}"/>
    <dgm:cxn modelId="{2A1B5ED3-5EE1-4D45-B19D-7CBDD9037001}" srcId="{8FAA1013-A221-4239-8FC5-A61E7201F4DE}" destId="{BE047BB5-46F2-466D-A7AD-6318C6FA8C55}" srcOrd="3" destOrd="0" parTransId="{4D2F1CF3-794D-4AD1-AF8B-AEC20922A133}" sibTransId="{FAB3B569-0DBD-4DF6-B3D4-2E6AF1781C2C}"/>
    <dgm:cxn modelId="{3EFF09D9-ECE2-406E-BA2A-9E2ED795C5A3}" srcId="{8FAA1013-A221-4239-8FC5-A61E7201F4DE}" destId="{F758D1C4-8A8F-492E-823E-7DB1F6059F78}" srcOrd="10" destOrd="0" parTransId="{3A4AB173-0495-407C-B043-DD7156770F61}" sibTransId="{D9EA5BA7-349F-4AD9-B8B1-B3E27AB48210}"/>
    <dgm:cxn modelId="{657B61E3-FB6B-4B05-BB43-938991CDBB2A}" type="presOf" srcId="{C8C50329-BE6F-4C1B-89B1-81F6A149612A}" destId="{82B4CAC4-AA94-4437-8250-1479D476644E}" srcOrd="0" destOrd="0" presId="urn:microsoft.com/office/officeart/2005/8/layout/cycle3"/>
    <dgm:cxn modelId="{8055B1F4-5778-4634-8AEB-91C6AD786F74}" type="presOf" srcId="{39CD169A-4307-4210-A4F4-4B9373E21FEE}" destId="{AE05D12A-433B-4A9B-8FA0-EF80C01C8FDA}" srcOrd="0" destOrd="0" presId="urn:microsoft.com/office/officeart/2005/8/layout/cycle3"/>
    <dgm:cxn modelId="{F4FD4DF5-BF2D-452F-9F9E-0993F9D1713E}" srcId="{8FAA1013-A221-4239-8FC5-A61E7201F4DE}" destId="{C8C50329-BE6F-4C1B-89B1-81F6A149612A}" srcOrd="1" destOrd="0" parTransId="{FFF62271-7588-46EC-9BEB-78A2556947AE}" sibTransId="{74E9F953-D56D-4C21-991F-66C7DB4BCE38}"/>
    <dgm:cxn modelId="{4EAECF54-A024-433A-BFA1-43702FFC9745}" type="presParOf" srcId="{296F5729-CB69-41D8-B6EA-5BCC5F6C4232}" destId="{51854E2A-0718-4839-965C-A5D7729A9A60}" srcOrd="0" destOrd="0" presId="urn:microsoft.com/office/officeart/2005/8/layout/cycle3"/>
    <dgm:cxn modelId="{2801C393-01AA-4C1E-B3E1-282875891015}" type="presParOf" srcId="{51854E2A-0718-4839-965C-A5D7729A9A60}" destId="{050A0F6E-D617-4DE2-94C5-C0904226C647}" srcOrd="0" destOrd="0" presId="urn:microsoft.com/office/officeart/2005/8/layout/cycle3"/>
    <dgm:cxn modelId="{10177539-41B7-44E0-8C17-799BF0809934}" type="presParOf" srcId="{51854E2A-0718-4839-965C-A5D7729A9A60}" destId="{F3B839A1-DAE8-4B29-B11F-F58970F09FE4}" srcOrd="1" destOrd="0" presId="urn:microsoft.com/office/officeart/2005/8/layout/cycle3"/>
    <dgm:cxn modelId="{10AD573B-D8E4-4A30-B2B0-2E7F5F786DF3}" type="presParOf" srcId="{51854E2A-0718-4839-965C-A5D7729A9A60}" destId="{82B4CAC4-AA94-4437-8250-1479D476644E}" srcOrd="2" destOrd="0" presId="urn:microsoft.com/office/officeart/2005/8/layout/cycle3"/>
    <dgm:cxn modelId="{DE036CBF-FE00-47A2-8C6A-388097A9926B}" type="presParOf" srcId="{51854E2A-0718-4839-965C-A5D7729A9A60}" destId="{09208490-F1E3-4160-9087-4688D45E2D95}" srcOrd="3" destOrd="0" presId="urn:microsoft.com/office/officeart/2005/8/layout/cycle3"/>
    <dgm:cxn modelId="{0198DBE8-3493-4870-933B-47E8D71E987A}" type="presParOf" srcId="{51854E2A-0718-4839-965C-A5D7729A9A60}" destId="{651A6A52-65B2-4E6D-93A0-E4D343A4DEBE}" srcOrd="4" destOrd="0" presId="urn:microsoft.com/office/officeart/2005/8/layout/cycle3"/>
    <dgm:cxn modelId="{39224AD8-27E3-4D6A-B28F-E1A92BFB0726}" type="presParOf" srcId="{51854E2A-0718-4839-965C-A5D7729A9A60}" destId="{33451802-E027-45BC-967B-0BE210587474}" srcOrd="5" destOrd="0" presId="urn:microsoft.com/office/officeart/2005/8/layout/cycle3"/>
    <dgm:cxn modelId="{CC01910A-8400-4A4F-B68C-463B04B7C557}" type="presParOf" srcId="{51854E2A-0718-4839-965C-A5D7729A9A60}" destId="{173BC88B-74EE-4869-B545-81FFE61D0DDC}" srcOrd="6" destOrd="0" presId="urn:microsoft.com/office/officeart/2005/8/layout/cycle3"/>
    <dgm:cxn modelId="{99E3D136-91F6-4D07-9369-C9940AFA2EE4}" type="presParOf" srcId="{51854E2A-0718-4839-965C-A5D7729A9A60}" destId="{5084B3FE-C37C-4CAE-8941-79B573963034}" srcOrd="7" destOrd="0" presId="urn:microsoft.com/office/officeart/2005/8/layout/cycle3"/>
    <dgm:cxn modelId="{4559BFE2-306B-4655-99C1-6974F146849F}" type="presParOf" srcId="{51854E2A-0718-4839-965C-A5D7729A9A60}" destId="{FD29DD8F-5352-4CF6-9AB3-2C4E2084924E}" srcOrd="8" destOrd="0" presId="urn:microsoft.com/office/officeart/2005/8/layout/cycle3"/>
    <dgm:cxn modelId="{4CCC98FB-B8D0-4495-B030-C9F3C306D42D}" type="presParOf" srcId="{51854E2A-0718-4839-965C-A5D7729A9A60}" destId="{AA0999B8-1625-4EED-B409-677716397505}" srcOrd="9" destOrd="0" presId="urn:microsoft.com/office/officeart/2005/8/layout/cycle3"/>
    <dgm:cxn modelId="{870B9776-7BFB-411A-979C-03FE477EDC73}" type="presParOf" srcId="{51854E2A-0718-4839-965C-A5D7729A9A60}" destId="{AE05D12A-433B-4A9B-8FA0-EF80C01C8FDA}" srcOrd="10" destOrd="0" presId="urn:microsoft.com/office/officeart/2005/8/layout/cycle3"/>
    <dgm:cxn modelId="{CEE897D7-6242-4BF8-A600-44ABF1A3B5EB}" type="presParOf" srcId="{51854E2A-0718-4839-965C-A5D7729A9A60}" destId="{E5427305-961B-4848-B06F-CD508AA9A15F}" srcOrd="11"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3EA434-C089-4CD9-8CF3-F036FD64D0CE}"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B73ABDCE-58E3-4BC3-BC7D-DBB5C5BD6B52}">
      <dgm:prSet/>
      <dgm:spPr/>
      <dgm:t>
        <a:bodyPr/>
        <a:lstStyle/>
        <a:p>
          <a:r>
            <a:rPr lang="en-US"/>
            <a:t>Continued Certified Peer Recovery Coach training at 6 facilities (New Castle, ISP, Pendleton, IWP, CIF, Putnamville) during 2026/2027 that will put a potential for 162 new CPRC into the workforce</a:t>
          </a:r>
        </a:p>
      </dgm:t>
    </dgm:pt>
    <dgm:pt modelId="{FCE2D02F-3948-4C73-8423-355414D115DF}" type="parTrans" cxnId="{FABF48E1-EBE6-49B4-ADC1-6A3FD973CA80}">
      <dgm:prSet/>
      <dgm:spPr/>
      <dgm:t>
        <a:bodyPr/>
        <a:lstStyle/>
        <a:p>
          <a:endParaRPr lang="en-US"/>
        </a:p>
      </dgm:t>
    </dgm:pt>
    <dgm:pt modelId="{81ECF0F2-1070-44C2-8E30-F1631077FC4A}" type="sibTrans" cxnId="{FABF48E1-EBE6-49B4-ADC1-6A3FD973CA80}">
      <dgm:prSet/>
      <dgm:spPr/>
      <dgm:t>
        <a:bodyPr/>
        <a:lstStyle/>
        <a:p>
          <a:endParaRPr lang="en-US"/>
        </a:p>
      </dgm:t>
    </dgm:pt>
    <dgm:pt modelId="{63CAF935-D8BD-4A0B-A29F-119BAAC5B914}">
      <dgm:prSet/>
      <dgm:spPr/>
      <dgm:t>
        <a:bodyPr/>
        <a:lstStyle/>
        <a:p>
          <a:r>
            <a:rPr lang="en-US"/>
            <a:t>Creation of procedures to provide substance use treatment at WSP BH Unit for individuals previously housed in Restrictive Housing Units and were not able to attend treatment groups</a:t>
          </a:r>
        </a:p>
      </dgm:t>
    </dgm:pt>
    <dgm:pt modelId="{09A96DAA-BFFA-4BD4-90FF-7988C4EB63B5}" type="parTrans" cxnId="{F7E40C5F-330D-4FBF-AC19-4E83FDC29A46}">
      <dgm:prSet/>
      <dgm:spPr/>
      <dgm:t>
        <a:bodyPr/>
        <a:lstStyle/>
        <a:p>
          <a:endParaRPr lang="en-US"/>
        </a:p>
      </dgm:t>
    </dgm:pt>
    <dgm:pt modelId="{692E1632-AD9B-4F4E-BA60-CEB8E2B1F4DB}" type="sibTrans" cxnId="{F7E40C5F-330D-4FBF-AC19-4E83FDC29A46}">
      <dgm:prSet/>
      <dgm:spPr/>
      <dgm:t>
        <a:bodyPr/>
        <a:lstStyle/>
        <a:p>
          <a:endParaRPr lang="en-US"/>
        </a:p>
      </dgm:t>
    </dgm:pt>
    <dgm:pt modelId="{05AC4B40-5532-4110-A3F0-DA8870804E04}">
      <dgm:prSet/>
      <dgm:spPr/>
      <dgm:t>
        <a:bodyPr/>
        <a:lstStyle/>
        <a:p>
          <a:r>
            <a:rPr lang="en-US"/>
            <a:t>Updated MAT policy that now requires patients to participate in substance use treatment a minimum of 90 minutes per month or be enrolled in active group LOC treatment to continue medications</a:t>
          </a:r>
        </a:p>
      </dgm:t>
    </dgm:pt>
    <dgm:pt modelId="{DE4773C4-8032-4A3B-9FDB-B2F0EE62DF91}" type="parTrans" cxnId="{D61110BF-4B09-4FC1-AFE9-2ABB051FBFA5}">
      <dgm:prSet/>
      <dgm:spPr/>
      <dgm:t>
        <a:bodyPr/>
        <a:lstStyle/>
        <a:p>
          <a:endParaRPr lang="en-US"/>
        </a:p>
      </dgm:t>
    </dgm:pt>
    <dgm:pt modelId="{A01C67BF-072F-4222-AD36-10E3B11F1A5E}" type="sibTrans" cxnId="{D61110BF-4B09-4FC1-AFE9-2ABB051FBFA5}">
      <dgm:prSet/>
      <dgm:spPr/>
      <dgm:t>
        <a:bodyPr/>
        <a:lstStyle/>
        <a:p>
          <a:endParaRPr lang="en-US"/>
        </a:p>
      </dgm:t>
    </dgm:pt>
    <dgm:pt modelId="{11A9BC8B-2941-4F40-9F37-997982EEE1C3}">
      <dgm:prSet/>
      <dgm:spPr/>
      <dgm:t>
        <a:bodyPr/>
        <a:lstStyle/>
        <a:p>
          <a:r>
            <a:rPr lang="en-US"/>
            <a:t>LAI pilot at Wabash Correctional and for those leaving IDOC</a:t>
          </a:r>
        </a:p>
      </dgm:t>
    </dgm:pt>
    <dgm:pt modelId="{758E851D-889D-4088-86A3-7C389F157BC9}" type="parTrans" cxnId="{5D4F556F-F8B7-49AA-AFB5-0BDC4DA29992}">
      <dgm:prSet/>
      <dgm:spPr/>
      <dgm:t>
        <a:bodyPr/>
        <a:lstStyle/>
        <a:p>
          <a:endParaRPr lang="en-US"/>
        </a:p>
      </dgm:t>
    </dgm:pt>
    <dgm:pt modelId="{6C218BCE-7049-44B0-9322-343E896CEDCC}" type="sibTrans" cxnId="{5D4F556F-F8B7-49AA-AFB5-0BDC4DA29992}">
      <dgm:prSet/>
      <dgm:spPr/>
      <dgm:t>
        <a:bodyPr/>
        <a:lstStyle/>
        <a:p>
          <a:endParaRPr lang="en-US"/>
        </a:p>
      </dgm:t>
    </dgm:pt>
    <dgm:pt modelId="{DC305564-0B68-4063-AF05-9FE7A484EF0E}">
      <dgm:prSet/>
      <dgm:spPr/>
      <dgm:t>
        <a:bodyPr/>
        <a:lstStyle/>
        <a:p>
          <a:r>
            <a:rPr lang="en-US"/>
            <a:t>Potential research on cost effectiveness and LAI</a:t>
          </a:r>
        </a:p>
      </dgm:t>
    </dgm:pt>
    <dgm:pt modelId="{49931F76-E461-4A1E-83A4-0F804D33FC8D}" type="parTrans" cxnId="{D8D0EC20-E20D-493D-AC82-CB576F93E0AC}">
      <dgm:prSet/>
      <dgm:spPr/>
      <dgm:t>
        <a:bodyPr/>
        <a:lstStyle/>
        <a:p>
          <a:endParaRPr lang="en-US"/>
        </a:p>
      </dgm:t>
    </dgm:pt>
    <dgm:pt modelId="{F9A17AA9-254B-46A0-AC73-4C4D38EA4606}" type="sibTrans" cxnId="{D8D0EC20-E20D-493D-AC82-CB576F93E0AC}">
      <dgm:prSet/>
      <dgm:spPr/>
      <dgm:t>
        <a:bodyPr/>
        <a:lstStyle/>
        <a:p>
          <a:endParaRPr lang="en-US"/>
        </a:p>
      </dgm:t>
    </dgm:pt>
    <dgm:pt modelId="{16BF6437-801D-4922-BCF6-FBCF2FA87A08}" type="pres">
      <dgm:prSet presAssocID="{533EA434-C089-4CD9-8CF3-F036FD64D0CE}" presName="Name0" presStyleCnt="0">
        <dgm:presLayoutVars>
          <dgm:dir/>
          <dgm:animLvl val="lvl"/>
          <dgm:resizeHandles val="exact"/>
        </dgm:presLayoutVars>
      </dgm:prSet>
      <dgm:spPr/>
    </dgm:pt>
    <dgm:pt modelId="{E1CA6CF1-09AF-4DCB-A6CD-539704EC9D35}" type="pres">
      <dgm:prSet presAssocID="{DC305564-0B68-4063-AF05-9FE7A484EF0E}" presName="boxAndChildren" presStyleCnt="0"/>
      <dgm:spPr/>
    </dgm:pt>
    <dgm:pt modelId="{83F19A65-9F39-4366-82A7-B45677B71444}" type="pres">
      <dgm:prSet presAssocID="{DC305564-0B68-4063-AF05-9FE7A484EF0E}" presName="parentTextBox" presStyleLbl="node1" presStyleIdx="0" presStyleCnt="5"/>
      <dgm:spPr/>
    </dgm:pt>
    <dgm:pt modelId="{4E32952F-249C-4F2B-B219-E55889592F5E}" type="pres">
      <dgm:prSet presAssocID="{6C218BCE-7049-44B0-9322-343E896CEDCC}" presName="sp" presStyleCnt="0"/>
      <dgm:spPr/>
    </dgm:pt>
    <dgm:pt modelId="{DE32468C-AA35-42B7-85D6-E1CF346D26B0}" type="pres">
      <dgm:prSet presAssocID="{11A9BC8B-2941-4F40-9F37-997982EEE1C3}" presName="arrowAndChildren" presStyleCnt="0"/>
      <dgm:spPr/>
    </dgm:pt>
    <dgm:pt modelId="{9452382F-D1DE-4E29-9F05-F3997F8531F3}" type="pres">
      <dgm:prSet presAssocID="{11A9BC8B-2941-4F40-9F37-997982EEE1C3}" presName="parentTextArrow" presStyleLbl="node1" presStyleIdx="1" presStyleCnt="5"/>
      <dgm:spPr/>
    </dgm:pt>
    <dgm:pt modelId="{3279CF67-EDA7-4730-8DEE-7D57C095FE10}" type="pres">
      <dgm:prSet presAssocID="{A01C67BF-072F-4222-AD36-10E3B11F1A5E}" presName="sp" presStyleCnt="0"/>
      <dgm:spPr/>
    </dgm:pt>
    <dgm:pt modelId="{23D3540C-C017-4327-B703-16B137C02D5B}" type="pres">
      <dgm:prSet presAssocID="{05AC4B40-5532-4110-A3F0-DA8870804E04}" presName="arrowAndChildren" presStyleCnt="0"/>
      <dgm:spPr/>
    </dgm:pt>
    <dgm:pt modelId="{AAF7DAB3-758A-4ED1-A180-E7E500E9104F}" type="pres">
      <dgm:prSet presAssocID="{05AC4B40-5532-4110-A3F0-DA8870804E04}" presName="parentTextArrow" presStyleLbl="node1" presStyleIdx="2" presStyleCnt="5"/>
      <dgm:spPr/>
    </dgm:pt>
    <dgm:pt modelId="{207E1F21-5032-455B-B813-1CB0B561354C}" type="pres">
      <dgm:prSet presAssocID="{692E1632-AD9B-4F4E-BA60-CEB8E2B1F4DB}" presName="sp" presStyleCnt="0"/>
      <dgm:spPr/>
    </dgm:pt>
    <dgm:pt modelId="{1301E967-D634-4EBC-B347-C353BE41D35B}" type="pres">
      <dgm:prSet presAssocID="{63CAF935-D8BD-4A0B-A29F-119BAAC5B914}" presName="arrowAndChildren" presStyleCnt="0"/>
      <dgm:spPr/>
    </dgm:pt>
    <dgm:pt modelId="{E2933493-2667-4092-806D-E0EA9038DAA7}" type="pres">
      <dgm:prSet presAssocID="{63CAF935-D8BD-4A0B-A29F-119BAAC5B914}" presName="parentTextArrow" presStyleLbl="node1" presStyleIdx="3" presStyleCnt="5"/>
      <dgm:spPr/>
    </dgm:pt>
    <dgm:pt modelId="{01AD8A94-9858-4B21-8797-543D83BA7B41}" type="pres">
      <dgm:prSet presAssocID="{81ECF0F2-1070-44C2-8E30-F1631077FC4A}" presName="sp" presStyleCnt="0"/>
      <dgm:spPr/>
    </dgm:pt>
    <dgm:pt modelId="{25DC6802-FF71-46F9-8CD2-29A3BC3D1C93}" type="pres">
      <dgm:prSet presAssocID="{B73ABDCE-58E3-4BC3-BC7D-DBB5C5BD6B52}" presName="arrowAndChildren" presStyleCnt="0"/>
      <dgm:spPr/>
    </dgm:pt>
    <dgm:pt modelId="{9BADD2A7-CF5E-4CE5-BF06-BF454A0D0BD1}" type="pres">
      <dgm:prSet presAssocID="{B73ABDCE-58E3-4BC3-BC7D-DBB5C5BD6B52}" presName="parentTextArrow" presStyleLbl="node1" presStyleIdx="4" presStyleCnt="5"/>
      <dgm:spPr/>
    </dgm:pt>
  </dgm:ptLst>
  <dgm:cxnLst>
    <dgm:cxn modelId="{D8D0EC20-E20D-493D-AC82-CB576F93E0AC}" srcId="{533EA434-C089-4CD9-8CF3-F036FD64D0CE}" destId="{DC305564-0B68-4063-AF05-9FE7A484EF0E}" srcOrd="4" destOrd="0" parTransId="{49931F76-E461-4A1E-83A4-0F804D33FC8D}" sibTransId="{F9A17AA9-254B-46A0-AC73-4C4D38EA4606}"/>
    <dgm:cxn modelId="{DE4BF55D-1E4D-4EC0-BCD9-ECAEC53E4816}" type="presOf" srcId="{DC305564-0B68-4063-AF05-9FE7A484EF0E}" destId="{83F19A65-9F39-4366-82A7-B45677B71444}" srcOrd="0" destOrd="0" presId="urn:microsoft.com/office/officeart/2005/8/layout/process4"/>
    <dgm:cxn modelId="{F7E40C5F-330D-4FBF-AC19-4E83FDC29A46}" srcId="{533EA434-C089-4CD9-8CF3-F036FD64D0CE}" destId="{63CAF935-D8BD-4A0B-A29F-119BAAC5B914}" srcOrd="1" destOrd="0" parTransId="{09A96DAA-BFFA-4BD4-90FF-7988C4EB63B5}" sibTransId="{692E1632-AD9B-4F4E-BA60-CEB8E2B1F4DB}"/>
    <dgm:cxn modelId="{5D4F556F-F8B7-49AA-AFB5-0BDC4DA29992}" srcId="{533EA434-C089-4CD9-8CF3-F036FD64D0CE}" destId="{11A9BC8B-2941-4F40-9F37-997982EEE1C3}" srcOrd="3" destOrd="0" parTransId="{758E851D-889D-4088-86A3-7C389F157BC9}" sibTransId="{6C218BCE-7049-44B0-9322-343E896CEDCC}"/>
    <dgm:cxn modelId="{97580253-B448-47F4-B6FD-EB65BFF6DBBB}" type="presOf" srcId="{63CAF935-D8BD-4A0B-A29F-119BAAC5B914}" destId="{E2933493-2667-4092-806D-E0EA9038DAA7}" srcOrd="0" destOrd="0" presId="urn:microsoft.com/office/officeart/2005/8/layout/process4"/>
    <dgm:cxn modelId="{6659F95A-2616-4ACB-8F8D-C814FA633DA8}" type="presOf" srcId="{05AC4B40-5532-4110-A3F0-DA8870804E04}" destId="{AAF7DAB3-758A-4ED1-A180-E7E500E9104F}" srcOrd="0" destOrd="0" presId="urn:microsoft.com/office/officeart/2005/8/layout/process4"/>
    <dgm:cxn modelId="{971AED85-9C04-4965-8155-924416CCA3D1}" type="presOf" srcId="{11A9BC8B-2941-4F40-9F37-997982EEE1C3}" destId="{9452382F-D1DE-4E29-9F05-F3997F8531F3}" srcOrd="0" destOrd="0" presId="urn:microsoft.com/office/officeart/2005/8/layout/process4"/>
    <dgm:cxn modelId="{8456F79E-41B7-4568-9CEC-33B671B36F2E}" type="presOf" srcId="{533EA434-C089-4CD9-8CF3-F036FD64D0CE}" destId="{16BF6437-801D-4922-BCF6-FBCF2FA87A08}" srcOrd="0" destOrd="0" presId="urn:microsoft.com/office/officeart/2005/8/layout/process4"/>
    <dgm:cxn modelId="{837417B6-0478-4A61-B9EB-B71447CECF8D}" type="presOf" srcId="{B73ABDCE-58E3-4BC3-BC7D-DBB5C5BD6B52}" destId="{9BADD2A7-CF5E-4CE5-BF06-BF454A0D0BD1}" srcOrd="0" destOrd="0" presId="urn:microsoft.com/office/officeart/2005/8/layout/process4"/>
    <dgm:cxn modelId="{D61110BF-4B09-4FC1-AFE9-2ABB051FBFA5}" srcId="{533EA434-C089-4CD9-8CF3-F036FD64D0CE}" destId="{05AC4B40-5532-4110-A3F0-DA8870804E04}" srcOrd="2" destOrd="0" parTransId="{DE4773C4-8032-4A3B-9FDB-B2F0EE62DF91}" sibTransId="{A01C67BF-072F-4222-AD36-10E3B11F1A5E}"/>
    <dgm:cxn modelId="{FABF48E1-EBE6-49B4-ADC1-6A3FD973CA80}" srcId="{533EA434-C089-4CD9-8CF3-F036FD64D0CE}" destId="{B73ABDCE-58E3-4BC3-BC7D-DBB5C5BD6B52}" srcOrd="0" destOrd="0" parTransId="{FCE2D02F-3948-4C73-8423-355414D115DF}" sibTransId="{81ECF0F2-1070-44C2-8E30-F1631077FC4A}"/>
    <dgm:cxn modelId="{662D8A3D-3780-419E-A25A-FCDB08585AA6}" type="presParOf" srcId="{16BF6437-801D-4922-BCF6-FBCF2FA87A08}" destId="{E1CA6CF1-09AF-4DCB-A6CD-539704EC9D35}" srcOrd="0" destOrd="0" presId="urn:microsoft.com/office/officeart/2005/8/layout/process4"/>
    <dgm:cxn modelId="{4C870A0F-AE4B-4D88-AAC1-D03BEA9CD6B4}" type="presParOf" srcId="{E1CA6CF1-09AF-4DCB-A6CD-539704EC9D35}" destId="{83F19A65-9F39-4366-82A7-B45677B71444}" srcOrd="0" destOrd="0" presId="urn:microsoft.com/office/officeart/2005/8/layout/process4"/>
    <dgm:cxn modelId="{606D5A16-286A-4969-8B0E-D9A84E334009}" type="presParOf" srcId="{16BF6437-801D-4922-BCF6-FBCF2FA87A08}" destId="{4E32952F-249C-4F2B-B219-E55889592F5E}" srcOrd="1" destOrd="0" presId="urn:microsoft.com/office/officeart/2005/8/layout/process4"/>
    <dgm:cxn modelId="{01CA4298-BC37-4BAB-8C1E-08C0BEA6C4D1}" type="presParOf" srcId="{16BF6437-801D-4922-BCF6-FBCF2FA87A08}" destId="{DE32468C-AA35-42B7-85D6-E1CF346D26B0}" srcOrd="2" destOrd="0" presId="urn:microsoft.com/office/officeart/2005/8/layout/process4"/>
    <dgm:cxn modelId="{11138B92-3FA3-436A-A863-57DFEBD5D56F}" type="presParOf" srcId="{DE32468C-AA35-42B7-85D6-E1CF346D26B0}" destId="{9452382F-D1DE-4E29-9F05-F3997F8531F3}" srcOrd="0" destOrd="0" presId="urn:microsoft.com/office/officeart/2005/8/layout/process4"/>
    <dgm:cxn modelId="{BF38D1F9-477A-4DC6-8155-AD4F7837494F}" type="presParOf" srcId="{16BF6437-801D-4922-BCF6-FBCF2FA87A08}" destId="{3279CF67-EDA7-4730-8DEE-7D57C095FE10}" srcOrd="3" destOrd="0" presId="urn:microsoft.com/office/officeart/2005/8/layout/process4"/>
    <dgm:cxn modelId="{CDC7B33D-2A3A-471E-8FC9-0058D0DF8C7F}" type="presParOf" srcId="{16BF6437-801D-4922-BCF6-FBCF2FA87A08}" destId="{23D3540C-C017-4327-B703-16B137C02D5B}" srcOrd="4" destOrd="0" presId="urn:microsoft.com/office/officeart/2005/8/layout/process4"/>
    <dgm:cxn modelId="{E53300B1-AB44-498C-826B-9D6B37C6EC6C}" type="presParOf" srcId="{23D3540C-C017-4327-B703-16B137C02D5B}" destId="{AAF7DAB3-758A-4ED1-A180-E7E500E9104F}" srcOrd="0" destOrd="0" presId="urn:microsoft.com/office/officeart/2005/8/layout/process4"/>
    <dgm:cxn modelId="{E1B0FB81-525F-460E-A092-A52026582617}" type="presParOf" srcId="{16BF6437-801D-4922-BCF6-FBCF2FA87A08}" destId="{207E1F21-5032-455B-B813-1CB0B561354C}" srcOrd="5" destOrd="0" presId="urn:microsoft.com/office/officeart/2005/8/layout/process4"/>
    <dgm:cxn modelId="{4B92B73C-75E0-4D42-BF16-FB802C09B9FB}" type="presParOf" srcId="{16BF6437-801D-4922-BCF6-FBCF2FA87A08}" destId="{1301E967-D634-4EBC-B347-C353BE41D35B}" srcOrd="6" destOrd="0" presId="urn:microsoft.com/office/officeart/2005/8/layout/process4"/>
    <dgm:cxn modelId="{96DA8EDF-2F04-4817-837F-03A7D49090D3}" type="presParOf" srcId="{1301E967-D634-4EBC-B347-C353BE41D35B}" destId="{E2933493-2667-4092-806D-E0EA9038DAA7}" srcOrd="0" destOrd="0" presId="urn:microsoft.com/office/officeart/2005/8/layout/process4"/>
    <dgm:cxn modelId="{A5E25E83-E20C-48B3-9F45-1D86F32C2E31}" type="presParOf" srcId="{16BF6437-801D-4922-BCF6-FBCF2FA87A08}" destId="{01AD8A94-9858-4B21-8797-543D83BA7B41}" srcOrd="7" destOrd="0" presId="urn:microsoft.com/office/officeart/2005/8/layout/process4"/>
    <dgm:cxn modelId="{CFC7E296-6CD6-4EF7-AC1B-E271315DA9D7}" type="presParOf" srcId="{16BF6437-801D-4922-BCF6-FBCF2FA87A08}" destId="{25DC6802-FF71-46F9-8CD2-29A3BC3D1C93}" srcOrd="8" destOrd="0" presId="urn:microsoft.com/office/officeart/2005/8/layout/process4"/>
    <dgm:cxn modelId="{BD4F2B15-A8B5-43ED-8B59-F79AC274BC78}" type="presParOf" srcId="{25DC6802-FF71-46F9-8CD2-29A3BC3D1C93}" destId="{9BADD2A7-CF5E-4CE5-BF06-BF454A0D0BD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C53BF5-B1DA-4CA9-AD8A-8961A9F3E96D}"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F07482F0-E6D9-45C2-BEA3-96FE6C14790C}">
      <dgm:prSet/>
      <dgm:spPr/>
      <dgm:t>
        <a:bodyPr/>
        <a:lstStyle/>
        <a:p>
          <a:r>
            <a:rPr lang="en-US"/>
            <a:t>Focus on being proactive versus being reactive</a:t>
          </a:r>
        </a:p>
      </dgm:t>
    </dgm:pt>
    <dgm:pt modelId="{6C9AD1AA-3323-45E0-9E1A-2623D241D843}" type="parTrans" cxnId="{54227A6E-6A47-46B8-993C-5984761B134C}">
      <dgm:prSet/>
      <dgm:spPr/>
      <dgm:t>
        <a:bodyPr/>
        <a:lstStyle/>
        <a:p>
          <a:endParaRPr lang="en-US"/>
        </a:p>
      </dgm:t>
    </dgm:pt>
    <dgm:pt modelId="{D726B5BA-0973-44A7-8DFB-3FADBC349214}" type="sibTrans" cxnId="{54227A6E-6A47-46B8-993C-5984761B134C}">
      <dgm:prSet/>
      <dgm:spPr/>
      <dgm:t>
        <a:bodyPr/>
        <a:lstStyle/>
        <a:p>
          <a:endParaRPr lang="en-US"/>
        </a:p>
      </dgm:t>
    </dgm:pt>
    <dgm:pt modelId="{41476E5F-19E3-4D92-A398-205CA5A5A21A}">
      <dgm:prSet/>
      <dgm:spPr/>
      <dgm:t>
        <a:bodyPr/>
        <a:lstStyle/>
        <a:p>
          <a:r>
            <a:rPr lang="en-US"/>
            <a:t>Suicide prevention- increasing the number of suicide companions</a:t>
          </a:r>
        </a:p>
      </dgm:t>
    </dgm:pt>
    <dgm:pt modelId="{13BD8BAB-698E-4D84-BCD0-59CAFF19C3E1}" type="parTrans" cxnId="{9426EB33-5D8C-45DF-93C6-B7F6149D137A}">
      <dgm:prSet/>
      <dgm:spPr/>
      <dgm:t>
        <a:bodyPr/>
        <a:lstStyle/>
        <a:p>
          <a:endParaRPr lang="en-US"/>
        </a:p>
      </dgm:t>
    </dgm:pt>
    <dgm:pt modelId="{942E0A24-19B8-4C80-A715-3B7F5C1A7280}" type="sibTrans" cxnId="{9426EB33-5D8C-45DF-93C6-B7F6149D137A}">
      <dgm:prSet/>
      <dgm:spPr/>
      <dgm:t>
        <a:bodyPr/>
        <a:lstStyle/>
        <a:p>
          <a:endParaRPr lang="en-US"/>
        </a:p>
      </dgm:t>
    </dgm:pt>
    <dgm:pt modelId="{B409EB65-1913-4D5C-83D5-A3E8E6C99F77}">
      <dgm:prSet/>
      <dgm:spPr/>
      <dgm:t>
        <a:bodyPr/>
        <a:lstStyle/>
        <a:p>
          <a:r>
            <a:rPr lang="en-US"/>
            <a:t>Re-imagining what treatment clusters could look like throughout the state</a:t>
          </a:r>
        </a:p>
      </dgm:t>
    </dgm:pt>
    <dgm:pt modelId="{C62E2E40-96DF-4B2D-A08F-200C21CD68BD}" type="parTrans" cxnId="{70771928-9E99-486D-9A8F-C67737D0F9C4}">
      <dgm:prSet/>
      <dgm:spPr/>
      <dgm:t>
        <a:bodyPr/>
        <a:lstStyle/>
        <a:p>
          <a:endParaRPr lang="en-US"/>
        </a:p>
      </dgm:t>
    </dgm:pt>
    <dgm:pt modelId="{D583DFEF-0D1C-467C-836D-C18174CDE08A}" type="sibTrans" cxnId="{70771928-9E99-486D-9A8F-C67737D0F9C4}">
      <dgm:prSet/>
      <dgm:spPr/>
      <dgm:t>
        <a:bodyPr/>
        <a:lstStyle/>
        <a:p>
          <a:endParaRPr lang="en-US"/>
        </a:p>
      </dgm:t>
    </dgm:pt>
    <dgm:pt modelId="{D785AC98-18BC-4852-95DE-CD9ABC046888}">
      <dgm:prSet/>
      <dgm:spPr/>
      <dgm:t>
        <a:bodyPr/>
        <a:lstStyle/>
        <a:p>
          <a:r>
            <a:rPr lang="en-US"/>
            <a:t>Re-distribution of treatment providers to areas of more potential need</a:t>
          </a:r>
        </a:p>
      </dgm:t>
    </dgm:pt>
    <dgm:pt modelId="{D4175929-9627-4E25-A751-E9C03C8BB2FD}" type="parTrans" cxnId="{BDBED288-5D3B-44FF-85C9-081E3D413A83}">
      <dgm:prSet/>
      <dgm:spPr/>
      <dgm:t>
        <a:bodyPr/>
        <a:lstStyle/>
        <a:p>
          <a:endParaRPr lang="en-US"/>
        </a:p>
      </dgm:t>
    </dgm:pt>
    <dgm:pt modelId="{14A144E7-C85F-4C19-A8BC-A6F2EF26BD18}" type="sibTrans" cxnId="{BDBED288-5D3B-44FF-85C9-081E3D413A83}">
      <dgm:prSet/>
      <dgm:spPr/>
      <dgm:t>
        <a:bodyPr/>
        <a:lstStyle/>
        <a:p>
          <a:endParaRPr lang="en-US"/>
        </a:p>
      </dgm:t>
    </dgm:pt>
    <dgm:pt modelId="{90377588-3701-4CD9-89B8-D4F7DBB2FCA8}">
      <dgm:prSet/>
      <dgm:spPr/>
      <dgm:t>
        <a:bodyPr/>
        <a:lstStyle/>
        <a:p>
          <a:r>
            <a:rPr lang="en-US"/>
            <a:t>Preparing to open WSP</a:t>
          </a:r>
        </a:p>
      </dgm:t>
    </dgm:pt>
    <dgm:pt modelId="{203EA555-8F9A-4CA4-9BCA-5390C2C32574}" type="parTrans" cxnId="{4EEA5B57-73BE-4FF9-9E72-A4A232B7362B}">
      <dgm:prSet/>
      <dgm:spPr/>
      <dgm:t>
        <a:bodyPr/>
        <a:lstStyle/>
        <a:p>
          <a:endParaRPr lang="en-US"/>
        </a:p>
      </dgm:t>
    </dgm:pt>
    <dgm:pt modelId="{31195636-28F5-4B94-8070-64C9935A59C1}" type="sibTrans" cxnId="{4EEA5B57-73BE-4FF9-9E72-A4A232B7362B}">
      <dgm:prSet/>
      <dgm:spPr/>
      <dgm:t>
        <a:bodyPr/>
        <a:lstStyle/>
        <a:p>
          <a:endParaRPr lang="en-US"/>
        </a:p>
      </dgm:t>
    </dgm:pt>
    <dgm:pt modelId="{F2115DEE-E086-4CE8-A4D1-8C9010CFC661}">
      <dgm:prSet/>
      <dgm:spPr/>
      <dgm:t>
        <a:bodyPr/>
        <a:lstStyle/>
        <a:p>
          <a:r>
            <a:rPr lang="en-US"/>
            <a:t>Removing the silos between mental health, ARS and staff wellness and recognizing all of these areas as BEHAVIORAL HEALTH</a:t>
          </a:r>
        </a:p>
      </dgm:t>
    </dgm:pt>
    <dgm:pt modelId="{15630267-933E-4CBA-9410-17DB7141DC30}" type="parTrans" cxnId="{8D295269-CAA9-491E-BFB8-AE02764103D7}">
      <dgm:prSet/>
      <dgm:spPr/>
      <dgm:t>
        <a:bodyPr/>
        <a:lstStyle/>
        <a:p>
          <a:endParaRPr lang="en-US"/>
        </a:p>
      </dgm:t>
    </dgm:pt>
    <dgm:pt modelId="{D2FE1A46-6998-4331-8096-A5A509228D40}" type="sibTrans" cxnId="{8D295269-CAA9-491E-BFB8-AE02764103D7}">
      <dgm:prSet/>
      <dgm:spPr/>
      <dgm:t>
        <a:bodyPr/>
        <a:lstStyle/>
        <a:p>
          <a:endParaRPr lang="en-US"/>
        </a:p>
      </dgm:t>
    </dgm:pt>
    <dgm:pt modelId="{023DFA1F-C7EF-4911-9B60-15D4FB159564}" type="pres">
      <dgm:prSet presAssocID="{1EC53BF5-B1DA-4CA9-AD8A-8961A9F3E96D}" presName="diagram" presStyleCnt="0">
        <dgm:presLayoutVars>
          <dgm:dir/>
          <dgm:resizeHandles val="exact"/>
        </dgm:presLayoutVars>
      </dgm:prSet>
      <dgm:spPr/>
    </dgm:pt>
    <dgm:pt modelId="{D9D5B432-A888-41F5-8207-46661B05FC34}" type="pres">
      <dgm:prSet presAssocID="{F07482F0-E6D9-45C2-BEA3-96FE6C14790C}" presName="node" presStyleLbl="node1" presStyleIdx="0" presStyleCnt="6">
        <dgm:presLayoutVars>
          <dgm:bulletEnabled val="1"/>
        </dgm:presLayoutVars>
      </dgm:prSet>
      <dgm:spPr/>
    </dgm:pt>
    <dgm:pt modelId="{4EB19B15-0FE4-4AF4-93C3-E4AD24221A08}" type="pres">
      <dgm:prSet presAssocID="{D726B5BA-0973-44A7-8DFB-3FADBC349214}" presName="sibTrans" presStyleCnt="0"/>
      <dgm:spPr/>
    </dgm:pt>
    <dgm:pt modelId="{D1BA911D-10F9-4309-8CCB-37DE25EEB240}" type="pres">
      <dgm:prSet presAssocID="{41476E5F-19E3-4D92-A398-205CA5A5A21A}" presName="node" presStyleLbl="node1" presStyleIdx="1" presStyleCnt="6">
        <dgm:presLayoutVars>
          <dgm:bulletEnabled val="1"/>
        </dgm:presLayoutVars>
      </dgm:prSet>
      <dgm:spPr/>
    </dgm:pt>
    <dgm:pt modelId="{E0C9693F-F106-4350-8AA4-205AB195BF47}" type="pres">
      <dgm:prSet presAssocID="{942E0A24-19B8-4C80-A715-3B7F5C1A7280}" presName="sibTrans" presStyleCnt="0"/>
      <dgm:spPr/>
    </dgm:pt>
    <dgm:pt modelId="{37D004EE-1145-4364-9F7D-D2B6BEE874D0}" type="pres">
      <dgm:prSet presAssocID="{B409EB65-1913-4D5C-83D5-A3E8E6C99F77}" presName="node" presStyleLbl="node1" presStyleIdx="2" presStyleCnt="6">
        <dgm:presLayoutVars>
          <dgm:bulletEnabled val="1"/>
        </dgm:presLayoutVars>
      </dgm:prSet>
      <dgm:spPr/>
    </dgm:pt>
    <dgm:pt modelId="{AACBD59A-C913-4960-927F-6A5AD8C7D02D}" type="pres">
      <dgm:prSet presAssocID="{D583DFEF-0D1C-467C-836D-C18174CDE08A}" presName="sibTrans" presStyleCnt="0"/>
      <dgm:spPr/>
    </dgm:pt>
    <dgm:pt modelId="{910936CA-A80B-4B6F-8F97-46F8DE38E660}" type="pres">
      <dgm:prSet presAssocID="{D785AC98-18BC-4852-95DE-CD9ABC046888}" presName="node" presStyleLbl="node1" presStyleIdx="3" presStyleCnt="6">
        <dgm:presLayoutVars>
          <dgm:bulletEnabled val="1"/>
        </dgm:presLayoutVars>
      </dgm:prSet>
      <dgm:spPr/>
    </dgm:pt>
    <dgm:pt modelId="{A8F4D8D4-7DE1-4DFC-A62C-D91E00558DBE}" type="pres">
      <dgm:prSet presAssocID="{14A144E7-C85F-4C19-A8BC-A6F2EF26BD18}" presName="sibTrans" presStyleCnt="0"/>
      <dgm:spPr/>
    </dgm:pt>
    <dgm:pt modelId="{ECF05835-EB22-4908-B669-1D5389F85A11}" type="pres">
      <dgm:prSet presAssocID="{90377588-3701-4CD9-89B8-D4F7DBB2FCA8}" presName="node" presStyleLbl="node1" presStyleIdx="4" presStyleCnt="6">
        <dgm:presLayoutVars>
          <dgm:bulletEnabled val="1"/>
        </dgm:presLayoutVars>
      </dgm:prSet>
      <dgm:spPr/>
    </dgm:pt>
    <dgm:pt modelId="{5D2A1924-0A9B-4542-8EBE-F88A36EFEAA5}" type="pres">
      <dgm:prSet presAssocID="{31195636-28F5-4B94-8070-64C9935A59C1}" presName="sibTrans" presStyleCnt="0"/>
      <dgm:spPr/>
    </dgm:pt>
    <dgm:pt modelId="{D1E55BEE-0D2A-4236-B2E4-1F40B4A4DE35}" type="pres">
      <dgm:prSet presAssocID="{F2115DEE-E086-4CE8-A4D1-8C9010CFC661}" presName="node" presStyleLbl="node1" presStyleIdx="5" presStyleCnt="6">
        <dgm:presLayoutVars>
          <dgm:bulletEnabled val="1"/>
        </dgm:presLayoutVars>
      </dgm:prSet>
      <dgm:spPr/>
    </dgm:pt>
  </dgm:ptLst>
  <dgm:cxnLst>
    <dgm:cxn modelId="{008F8825-1F0C-43F2-BE37-6031AA64C3BE}" type="presOf" srcId="{41476E5F-19E3-4D92-A398-205CA5A5A21A}" destId="{D1BA911D-10F9-4309-8CCB-37DE25EEB240}" srcOrd="0" destOrd="0" presId="urn:microsoft.com/office/officeart/2005/8/layout/default"/>
    <dgm:cxn modelId="{8C5DB026-AE3F-4DD2-95F8-37F498C7F807}" type="presOf" srcId="{F07482F0-E6D9-45C2-BEA3-96FE6C14790C}" destId="{D9D5B432-A888-41F5-8207-46661B05FC34}" srcOrd="0" destOrd="0" presId="urn:microsoft.com/office/officeart/2005/8/layout/default"/>
    <dgm:cxn modelId="{70771928-9E99-486D-9A8F-C67737D0F9C4}" srcId="{1EC53BF5-B1DA-4CA9-AD8A-8961A9F3E96D}" destId="{B409EB65-1913-4D5C-83D5-A3E8E6C99F77}" srcOrd="2" destOrd="0" parTransId="{C62E2E40-96DF-4B2D-A08F-200C21CD68BD}" sibTransId="{D583DFEF-0D1C-467C-836D-C18174CDE08A}"/>
    <dgm:cxn modelId="{9426EB33-5D8C-45DF-93C6-B7F6149D137A}" srcId="{1EC53BF5-B1DA-4CA9-AD8A-8961A9F3E96D}" destId="{41476E5F-19E3-4D92-A398-205CA5A5A21A}" srcOrd="1" destOrd="0" parTransId="{13BD8BAB-698E-4D84-BCD0-59CAFF19C3E1}" sibTransId="{942E0A24-19B8-4C80-A715-3B7F5C1A7280}"/>
    <dgm:cxn modelId="{C5631162-4542-4ABA-B71A-0121FA8A8E57}" type="presOf" srcId="{F2115DEE-E086-4CE8-A4D1-8C9010CFC661}" destId="{D1E55BEE-0D2A-4236-B2E4-1F40B4A4DE35}" srcOrd="0" destOrd="0" presId="urn:microsoft.com/office/officeart/2005/8/layout/default"/>
    <dgm:cxn modelId="{8D295269-CAA9-491E-BFB8-AE02764103D7}" srcId="{1EC53BF5-B1DA-4CA9-AD8A-8961A9F3E96D}" destId="{F2115DEE-E086-4CE8-A4D1-8C9010CFC661}" srcOrd="5" destOrd="0" parTransId="{15630267-933E-4CBA-9410-17DB7141DC30}" sibTransId="{D2FE1A46-6998-4331-8096-A5A509228D40}"/>
    <dgm:cxn modelId="{54227A6E-6A47-46B8-993C-5984761B134C}" srcId="{1EC53BF5-B1DA-4CA9-AD8A-8961A9F3E96D}" destId="{F07482F0-E6D9-45C2-BEA3-96FE6C14790C}" srcOrd="0" destOrd="0" parTransId="{6C9AD1AA-3323-45E0-9E1A-2623D241D843}" sibTransId="{D726B5BA-0973-44A7-8DFB-3FADBC349214}"/>
    <dgm:cxn modelId="{04F30870-2E01-4C94-BFA1-4775341A5990}" type="presOf" srcId="{B409EB65-1913-4D5C-83D5-A3E8E6C99F77}" destId="{37D004EE-1145-4364-9F7D-D2B6BEE874D0}" srcOrd="0" destOrd="0" presId="urn:microsoft.com/office/officeart/2005/8/layout/default"/>
    <dgm:cxn modelId="{9CAEE674-D03D-43E2-8BAB-D22EFFB35A7A}" type="presOf" srcId="{1EC53BF5-B1DA-4CA9-AD8A-8961A9F3E96D}" destId="{023DFA1F-C7EF-4911-9B60-15D4FB159564}" srcOrd="0" destOrd="0" presId="urn:microsoft.com/office/officeart/2005/8/layout/default"/>
    <dgm:cxn modelId="{4EEA5B57-73BE-4FF9-9E72-A4A232B7362B}" srcId="{1EC53BF5-B1DA-4CA9-AD8A-8961A9F3E96D}" destId="{90377588-3701-4CD9-89B8-D4F7DBB2FCA8}" srcOrd="4" destOrd="0" parTransId="{203EA555-8F9A-4CA4-9BCA-5390C2C32574}" sibTransId="{31195636-28F5-4B94-8070-64C9935A59C1}"/>
    <dgm:cxn modelId="{BDBED288-5D3B-44FF-85C9-081E3D413A83}" srcId="{1EC53BF5-B1DA-4CA9-AD8A-8961A9F3E96D}" destId="{D785AC98-18BC-4852-95DE-CD9ABC046888}" srcOrd="3" destOrd="0" parTransId="{D4175929-9627-4E25-A751-E9C03C8BB2FD}" sibTransId="{14A144E7-C85F-4C19-A8BC-A6F2EF26BD18}"/>
    <dgm:cxn modelId="{E3D38E8C-84F7-45C0-B1DA-B817BFB0FF82}" type="presOf" srcId="{D785AC98-18BC-4852-95DE-CD9ABC046888}" destId="{910936CA-A80B-4B6F-8F97-46F8DE38E660}" srcOrd="0" destOrd="0" presId="urn:microsoft.com/office/officeart/2005/8/layout/default"/>
    <dgm:cxn modelId="{5EDF2FDF-0ED3-48CF-8185-7FB64946FA36}" type="presOf" srcId="{90377588-3701-4CD9-89B8-D4F7DBB2FCA8}" destId="{ECF05835-EB22-4908-B669-1D5389F85A11}" srcOrd="0" destOrd="0" presId="urn:microsoft.com/office/officeart/2005/8/layout/default"/>
    <dgm:cxn modelId="{4EC24E95-073C-4A2C-B002-FEE804150CE9}" type="presParOf" srcId="{023DFA1F-C7EF-4911-9B60-15D4FB159564}" destId="{D9D5B432-A888-41F5-8207-46661B05FC34}" srcOrd="0" destOrd="0" presId="urn:microsoft.com/office/officeart/2005/8/layout/default"/>
    <dgm:cxn modelId="{01100542-2051-47FC-BD59-D3320AC28947}" type="presParOf" srcId="{023DFA1F-C7EF-4911-9B60-15D4FB159564}" destId="{4EB19B15-0FE4-4AF4-93C3-E4AD24221A08}" srcOrd="1" destOrd="0" presId="urn:microsoft.com/office/officeart/2005/8/layout/default"/>
    <dgm:cxn modelId="{3D67450A-9671-4324-B4F0-2B5459C1FE12}" type="presParOf" srcId="{023DFA1F-C7EF-4911-9B60-15D4FB159564}" destId="{D1BA911D-10F9-4309-8CCB-37DE25EEB240}" srcOrd="2" destOrd="0" presId="urn:microsoft.com/office/officeart/2005/8/layout/default"/>
    <dgm:cxn modelId="{181E790C-FCBC-47B4-9CF1-6CD96C644807}" type="presParOf" srcId="{023DFA1F-C7EF-4911-9B60-15D4FB159564}" destId="{E0C9693F-F106-4350-8AA4-205AB195BF47}" srcOrd="3" destOrd="0" presId="urn:microsoft.com/office/officeart/2005/8/layout/default"/>
    <dgm:cxn modelId="{9D3FB613-35DC-4501-8694-F2C6FA9C6B05}" type="presParOf" srcId="{023DFA1F-C7EF-4911-9B60-15D4FB159564}" destId="{37D004EE-1145-4364-9F7D-D2B6BEE874D0}" srcOrd="4" destOrd="0" presId="urn:microsoft.com/office/officeart/2005/8/layout/default"/>
    <dgm:cxn modelId="{4DD87F87-3AD9-4269-90B5-8DA8B71DD62B}" type="presParOf" srcId="{023DFA1F-C7EF-4911-9B60-15D4FB159564}" destId="{AACBD59A-C913-4960-927F-6A5AD8C7D02D}" srcOrd="5" destOrd="0" presId="urn:microsoft.com/office/officeart/2005/8/layout/default"/>
    <dgm:cxn modelId="{90C72E24-496E-45DD-9075-8B2C61BD8DB1}" type="presParOf" srcId="{023DFA1F-C7EF-4911-9B60-15D4FB159564}" destId="{910936CA-A80B-4B6F-8F97-46F8DE38E660}" srcOrd="6" destOrd="0" presId="urn:microsoft.com/office/officeart/2005/8/layout/default"/>
    <dgm:cxn modelId="{74AF1B2C-10E4-42E8-A13D-01B4E6A1583D}" type="presParOf" srcId="{023DFA1F-C7EF-4911-9B60-15D4FB159564}" destId="{A8F4D8D4-7DE1-4DFC-A62C-D91E00558DBE}" srcOrd="7" destOrd="0" presId="urn:microsoft.com/office/officeart/2005/8/layout/default"/>
    <dgm:cxn modelId="{7A3509B7-E7F6-4BC2-89BD-2A081ACA0729}" type="presParOf" srcId="{023DFA1F-C7EF-4911-9B60-15D4FB159564}" destId="{ECF05835-EB22-4908-B669-1D5389F85A11}" srcOrd="8" destOrd="0" presId="urn:microsoft.com/office/officeart/2005/8/layout/default"/>
    <dgm:cxn modelId="{A620CF76-4C29-4173-B490-F42B6F9B1C2A}" type="presParOf" srcId="{023DFA1F-C7EF-4911-9B60-15D4FB159564}" destId="{5D2A1924-0A9B-4542-8EBE-F88A36EFEAA5}" srcOrd="9" destOrd="0" presId="urn:microsoft.com/office/officeart/2005/8/layout/default"/>
    <dgm:cxn modelId="{EFDCA6FB-3612-4669-91B1-2AB764BCF927}" type="presParOf" srcId="{023DFA1F-C7EF-4911-9B60-15D4FB159564}" destId="{D1E55BEE-0D2A-4236-B2E4-1F40B4A4DE3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E37DC5-A7F9-43FB-A7B3-D0099F2B2B5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B41A7A2-59AB-44DC-9483-D2159138FC06}">
      <dgm:prSet/>
      <dgm:spPr/>
      <dgm:t>
        <a:bodyPr/>
        <a:lstStyle/>
        <a:p>
          <a:r>
            <a:rPr lang="en-US" dirty="0">
              <a:latin typeface="Arial" panose="020B0604020202020204" pitchFamily="34" charset="0"/>
              <a:cs typeface="Arial" panose="020B0604020202020204" pitchFamily="34" charset="0"/>
            </a:rPr>
            <a:t>We regionalized the Wellness Champions to strengthen connection and collaboration. Each region hosted quarterly district meetings where Champions came together to share resources, align on initiatives, and support one another in addressing the unique wellness needs of staff.</a:t>
          </a:r>
        </a:p>
      </dgm:t>
    </dgm:pt>
    <dgm:pt modelId="{B6A17EE0-8347-4837-9B81-9DB2A2589154}" type="parTrans" cxnId="{68349782-D585-4629-B6C7-08FDE9DAA514}">
      <dgm:prSet/>
      <dgm:spPr/>
      <dgm:t>
        <a:bodyPr/>
        <a:lstStyle/>
        <a:p>
          <a:endParaRPr lang="en-US"/>
        </a:p>
      </dgm:t>
    </dgm:pt>
    <dgm:pt modelId="{DF27795F-E49C-489D-84DD-048F3CD2BADF}" type="sibTrans" cxnId="{68349782-D585-4629-B6C7-08FDE9DAA514}">
      <dgm:prSet/>
      <dgm:spPr/>
      <dgm:t>
        <a:bodyPr/>
        <a:lstStyle/>
        <a:p>
          <a:endParaRPr lang="en-US"/>
        </a:p>
      </dgm:t>
    </dgm:pt>
    <dgm:pt modelId="{0B140DD4-D9D4-4752-9B3B-E38243C727C5}">
      <dgm:prSet/>
      <dgm:spPr/>
      <dgm:t>
        <a:bodyPr/>
        <a:lstStyle/>
        <a:p>
          <a:r>
            <a:rPr lang="en-US" dirty="0">
              <a:latin typeface="Arial" panose="020B0604020202020204" pitchFamily="34" charset="0"/>
              <a:cs typeface="Arial" panose="020B0604020202020204" pitchFamily="34" charset="0"/>
            </a:rPr>
            <a:t>So far in 2026, the team has facilitated seven department-wide wellness initiatives, including Heart Health Month, Mental Health Month, and others designed to support staff across the state.</a:t>
          </a:r>
        </a:p>
      </dgm:t>
    </dgm:pt>
    <dgm:pt modelId="{C9FA19EC-B4E9-42ED-B4C2-E23AA99137A4}" type="parTrans" cxnId="{9AB64BD4-176B-46AD-B313-117D3BC39C78}">
      <dgm:prSet/>
      <dgm:spPr/>
      <dgm:t>
        <a:bodyPr/>
        <a:lstStyle/>
        <a:p>
          <a:endParaRPr lang="en-US"/>
        </a:p>
      </dgm:t>
    </dgm:pt>
    <dgm:pt modelId="{4E52F1E0-5DF2-490A-A05F-5F4854C39C6B}" type="sibTrans" cxnId="{9AB64BD4-176B-46AD-B313-117D3BC39C78}">
      <dgm:prSet/>
      <dgm:spPr/>
      <dgm:t>
        <a:bodyPr/>
        <a:lstStyle/>
        <a:p>
          <a:endParaRPr lang="en-US"/>
        </a:p>
      </dgm:t>
    </dgm:pt>
    <dgm:pt modelId="{430450BC-73FB-45A5-BFE7-35315EC7EF9B}">
      <dgm:prSet/>
      <dgm:spPr/>
      <dgm:t>
        <a:bodyPr/>
        <a:lstStyle/>
        <a:p>
          <a:r>
            <a:rPr lang="en-US" dirty="0">
              <a:latin typeface="Arial" panose="020B0604020202020204" pitchFamily="34" charset="0"/>
              <a:cs typeface="Arial" panose="020B0604020202020204" pitchFamily="34" charset="0"/>
            </a:rPr>
            <a:t>Through these efforts, 42 state-sponsored and community wellness resources were shared across all 31 DOC sites, reaching 21 facilities and 10 parole districts. This year’s initiatives also featured a series of Mental Health Myth Busters, helping staff separate fact from fiction and make informed choices about their mental health and well‑being.</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dgm:t>
    </dgm:pt>
    <dgm:pt modelId="{EAED3E4C-8811-4F71-B831-3A4B1C07ACAC}" type="parTrans" cxnId="{DB02C0E9-E76F-479B-A2A6-D3B34D56B93D}">
      <dgm:prSet/>
      <dgm:spPr/>
      <dgm:t>
        <a:bodyPr/>
        <a:lstStyle/>
        <a:p>
          <a:endParaRPr lang="en-US"/>
        </a:p>
      </dgm:t>
    </dgm:pt>
    <dgm:pt modelId="{2678177F-023D-4012-9211-944E915A7B17}" type="sibTrans" cxnId="{DB02C0E9-E76F-479B-A2A6-D3B34D56B93D}">
      <dgm:prSet/>
      <dgm:spPr/>
      <dgm:t>
        <a:bodyPr/>
        <a:lstStyle/>
        <a:p>
          <a:endParaRPr lang="en-US"/>
        </a:p>
      </dgm:t>
    </dgm:pt>
    <dgm:pt modelId="{697F7F5C-9276-46B6-A3D9-93677F295F7C}" type="pres">
      <dgm:prSet presAssocID="{FFE37DC5-A7F9-43FB-A7B3-D0099F2B2B52}" presName="linear" presStyleCnt="0">
        <dgm:presLayoutVars>
          <dgm:animLvl val="lvl"/>
          <dgm:resizeHandles val="exact"/>
        </dgm:presLayoutVars>
      </dgm:prSet>
      <dgm:spPr/>
    </dgm:pt>
    <dgm:pt modelId="{C66C0FDE-050B-43EE-B464-7F8B7F983EFD}" type="pres">
      <dgm:prSet presAssocID="{FB41A7A2-59AB-44DC-9483-D2159138FC06}" presName="parentText" presStyleLbl="node1" presStyleIdx="0" presStyleCnt="3">
        <dgm:presLayoutVars>
          <dgm:chMax val="0"/>
          <dgm:bulletEnabled val="1"/>
        </dgm:presLayoutVars>
      </dgm:prSet>
      <dgm:spPr/>
    </dgm:pt>
    <dgm:pt modelId="{0A9728B5-C102-4826-9201-14295E8460DB}" type="pres">
      <dgm:prSet presAssocID="{DF27795F-E49C-489D-84DD-048F3CD2BADF}" presName="spacer" presStyleCnt="0"/>
      <dgm:spPr/>
    </dgm:pt>
    <dgm:pt modelId="{A9A509C5-5827-4E39-942A-9E04AF0976F3}" type="pres">
      <dgm:prSet presAssocID="{0B140DD4-D9D4-4752-9B3B-E38243C727C5}" presName="parentText" presStyleLbl="node1" presStyleIdx="1" presStyleCnt="3">
        <dgm:presLayoutVars>
          <dgm:chMax val="0"/>
          <dgm:bulletEnabled val="1"/>
        </dgm:presLayoutVars>
      </dgm:prSet>
      <dgm:spPr/>
    </dgm:pt>
    <dgm:pt modelId="{4EEFC3AC-6FEA-4C63-8737-5013747F27DF}" type="pres">
      <dgm:prSet presAssocID="{4E52F1E0-5DF2-490A-A05F-5F4854C39C6B}" presName="spacer" presStyleCnt="0"/>
      <dgm:spPr/>
    </dgm:pt>
    <dgm:pt modelId="{589020D3-2FA8-4275-A52C-58FD96A190FF}" type="pres">
      <dgm:prSet presAssocID="{430450BC-73FB-45A5-BFE7-35315EC7EF9B}" presName="parentText" presStyleLbl="node1" presStyleIdx="2" presStyleCnt="3">
        <dgm:presLayoutVars>
          <dgm:chMax val="0"/>
          <dgm:bulletEnabled val="1"/>
        </dgm:presLayoutVars>
      </dgm:prSet>
      <dgm:spPr/>
    </dgm:pt>
  </dgm:ptLst>
  <dgm:cxnLst>
    <dgm:cxn modelId="{B3190762-05C1-4BA1-9372-70221D389669}" type="presOf" srcId="{0B140DD4-D9D4-4752-9B3B-E38243C727C5}" destId="{A9A509C5-5827-4E39-942A-9E04AF0976F3}" srcOrd="0" destOrd="0" presId="urn:microsoft.com/office/officeart/2005/8/layout/vList2"/>
    <dgm:cxn modelId="{8698FD6B-CCCA-4630-82D5-447A8722E2A4}" type="presOf" srcId="{430450BC-73FB-45A5-BFE7-35315EC7EF9B}" destId="{589020D3-2FA8-4275-A52C-58FD96A190FF}" srcOrd="0" destOrd="0" presId="urn:microsoft.com/office/officeart/2005/8/layout/vList2"/>
    <dgm:cxn modelId="{68349782-D585-4629-B6C7-08FDE9DAA514}" srcId="{FFE37DC5-A7F9-43FB-A7B3-D0099F2B2B52}" destId="{FB41A7A2-59AB-44DC-9483-D2159138FC06}" srcOrd="0" destOrd="0" parTransId="{B6A17EE0-8347-4837-9B81-9DB2A2589154}" sibTransId="{DF27795F-E49C-489D-84DD-048F3CD2BADF}"/>
    <dgm:cxn modelId="{4386A68B-3811-438E-A201-3EEA1CC41422}" type="presOf" srcId="{FB41A7A2-59AB-44DC-9483-D2159138FC06}" destId="{C66C0FDE-050B-43EE-B464-7F8B7F983EFD}" srcOrd="0" destOrd="0" presId="urn:microsoft.com/office/officeart/2005/8/layout/vList2"/>
    <dgm:cxn modelId="{D5E86192-6C11-4874-9A6B-C3D4B89B1110}" type="presOf" srcId="{FFE37DC5-A7F9-43FB-A7B3-D0099F2B2B52}" destId="{697F7F5C-9276-46B6-A3D9-93677F295F7C}" srcOrd="0" destOrd="0" presId="urn:microsoft.com/office/officeart/2005/8/layout/vList2"/>
    <dgm:cxn modelId="{9AB64BD4-176B-46AD-B313-117D3BC39C78}" srcId="{FFE37DC5-A7F9-43FB-A7B3-D0099F2B2B52}" destId="{0B140DD4-D9D4-4752-9B3B-E38243C727C5}" srcOrd="1" destOrd="0" parTransId="{C9FA19EC-B4E9-42ED-B4C2-E23AA99137A4}" sibTransId="{4E52F1E0-5DF2-490A-A05F-5F4854C39C6B}"/>
    <dgm:cxn modelId="{DB02C0E9-E76F-479B-A2A6-D3B34D56B93D}" srcId="{FFE37DC5-A7F9-43FB-A7B3-D0099F2B2B52}" destId="{430450BC-73FB-45A5-BFE7-35315EC7EF9B}" srcOrd="2" destOrd="0" parTransId="{EAED3E4C-8811-4F71-B831-3A4B1C07ACAC}" sibTransId="{2678177F-023D-4012-9211-944E915A7B17}"/>
    <dgm:cxn modelId="{87531491-C3D2-42AB-93EE-37AF709CEFC5}" type="presParOf" srcId="{697F7F5C-9276-46B6-A3D9-93677F295F7C}" destId="{C66C0FDE-050B-43EE-B464-7F8B7F983EFD}" srcOrd="0" destOrd="0" presId="urn:microsoft.com/office/officeart/2005/8/layout/vList2"/>
    <dgm:cxn modelId="{85EEAC84-1F8E-458D-9B55-89A83C142787}" type="presParOf" srcId="{697F7F5C-9276-46B6-A3D9-93677F295F7C}" destId="{0A9728B5-C102-4826-9201-14295E8460DB}" srcOrd="1" destOrd="0" presId="urn:microsoft.com/office/officeart/2005/8/layout/vList2"/>
    <dgm:cxn modelId="{42E9020D-DED2-448A-86E1-944805521C5A}" type="presParOf" srcId="{697F7F5C-9276-46B6-A3D9-93677F295F7C}" destId="{A9A509C5-5827-4E39-942A-9E04AF0976F3}" srcOrd="2" destOrd="0" presId="urn:microsoft.com/office/officeart/2005/8/layout/vList2"/>
    <dgm:cxn modelId="{EE986CC6-2473-434A-A5E5-A5FB2D281C4F}" type="presParOf" srcId="{697F7F5C-9276-46B6-A3D9-93677F295F7C}" destId="{4EEFC3AC-6FEA-4C63-8737-5013747F27DF}" srcOrd="3" destOrd="0" presId="urn:microsoft.com/office/officeart/2005/8/layout/vList2"/>
    <dgm:cxn modelId="{7FA7426F-76F4-455C-8569-513DE2C3C2A6}" type="presParOf" srcId="{697F7F5C-9276-46B6-A3D9-93677F295F7C}" destId="{589020D3-2FA8-4275-A52C-58FD96A190F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716C41-9EEA-4872-BA3E-FAB10C2E29FC}">
      <dsp:nvSpPr>
        <dsp:cNvPr id="0" name=""/>
        <dsp:cNvSpPr/>
      </dsp:nvSpPr>
      <dsp:spPr>
        <a:xfrm>
          <a:off x="718549" y="1373"/>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784DF3-B4C6-4190-BBF3-97D09179EB66}">
      <dsp:nvSpPr>
        <dsp:cNvPr id="0" name=""/>
        <dsp:cNvSpPr/>
      </dsp:nvSpPr>
      <dsp:spPr>
        <a:xfrm>
          <a:off x="1106112" y="388936"/>
          <a:ext cx="1043437" cy="10434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1036F2-8EB1-4B54-B469-69E8D4FE1216}">
      <dsp:nvSpPr>
        <dsp:cNvPr id="0" name=""/>
        <dsp:cNvSpPr/>
      </dsp:nvSpPr>
      <dsp:spPr>
        <a:xfrm>
          <a:off x="137206" y="2386374"/>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Mental Health</a:t>
          </a:r>
        </a:p>
      </dsp:txBody>
      <dsp:txXfrm>
        <a:off x="137206" y="2386374"/>
        <a:ext cx="2981250" cy="720000"/>
      </dsp:txXfrm>
    </dsp:sp>
    <dsp:sp modelId="{E4EC5C46-AE44-45CA-A7DE-DB21BFCF40C5}">
      <dsp:nvSpPr>
        <dsp:cNvPr id="0" name=""/>
        <dsp:cNvSpPr/>
      </dsp:nvSpPr>
      <dsp:spPr>
        <a:xfrm>
          <a:off x="4221518" y="1373"/>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056787-DED5-4614-B59D-ADA5B6DCCB82}">
      <dsp:nvSpPr>
        <dsp:cNvPr id="0" name=""/>
        <dsp:cNvSpPr/>
      </dsp:nvSpPr>
      <dsp:spPr>
        <a:xfrm>
          <a:off x="4609081" y="388936"/>
          <a:ext cx="1043437" cy="10434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F63EA0-3314-4650-8AA0-3F97AD86E071}">
      <dsp:nvSpPr>
        <dsp:cNvPr id="0" name=""/>
        <dsp:cNvSpPr/>
      </dsp:nvSpPr>
      <dsp:spPr>
        <a:xfrm>
          <a:off x="3640174" y="2386374"/>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Addiction and Recovery Services</a:t>
          </a:r>
        </a:p>
      </dsp:txBody>
      <dsp:txXfrm>
        <a:off x="3640174" y="2386374"/>
        <a:ext cx="2981250" cy="720000"/>
      </dsp:txXfrm>
    </dsp:sp>
    <dsp:sp modelId="{2C3EB14A-AA84-49EB-BE10-374808A18DD5}">
      <dsp:nvSpPr>
        <dsp:cNvPr id="0" name=""/>
        <dsp:cNvSpPr/>
      </dsp:nvSpPr>
      <dsp:spPr>
        <a:xfrm>
          <a:off x="7724487" y="1373"/>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935F26-02EF-4D50-BCEC-71F25C6F3DF9}">
      <dsp:nvSpPr>
        <dsp:cNvPr id="0" name=""/>
        <dsp:cNvSpPr/>
      </dsp:nvSpPr>
      <dsp:spPr>
        <a:xfrm>
          <a:off x="8112050" y="388936"/>
          <a:ext cx="1043437" cy="10434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CB9F56-D5BF-4148-9B51-F8D5C75634E0}">
      <dsp:nvSpPr>
        <dsp:cNvPr id="0" name=""/>
        <dsp:cNvSpPr/>
      </dsp:nvSpPr>
      <dsp:spPr>
        <a:xfrm>
          <a:off x="7143143" y="2386374"/>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Staff wellness</a:t>
          </a:r>
        </a:p>
      </dsp:txBody>
      <dsp:txXfrm>
        <a:off x="7143143" y="2386374"/>
        <a:ext cx="29812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3C246-4B60-4CF4-A83F-D7914CF62E47}">
      <dsp:nvSpPr>
        <dsp:cNvPr id="0" name=""/>
        <dsp:cNvSpPr/>
      </dsp:nvSpPr>
      <dsp:spPr>
        <a:xfrm>
          <a:off x="238000" y="992"/>
          <a:ext cx="4193827" cy="26630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8AEF78-303E-4CAD-8D92-ECBA0AB48FC6}">
      <dsp:nvSpPr>
        <dsp:cNvPr id="0" name=""/>
        <dsp:cNvSpPr/>
      </dsp:nvSpPr>
      <dsp:spPr>
        <a:xfrm>
          <a:off x="703981" y="443674"/>
          <a:ext cx="4193827" cy="26630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There are a total of 21 institutions statewide. </a:t>
          </a:r>
        </a:p>
      </dsp:txBody>
      <dsp:txXfrm>
        <a:off x="781980" y="521673"/>
        <a:ext cx="4037829" cy="2507082"/>
      </dsp:txXfrm>
    </dsp:sp>
    <dsp:sp modelId="{37105651-95B0-4878-9D69-F78B060A09FE}">
      <dsp:nvSpPr>
        <dsp:cNvPr id="0" name=""/>
        <dsp:cNvSpPr/>
      </dsp:nvSpPr>
      <dsp:spPr>
        <a:xfrm>
          <a:off x="5363790" y="992"/>
          <a:ext cx="4193827" cy="26630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8DC061-E13E-4582-953D-4AF852E02122}">
      <dsp:nvSpPr>
        <dsp:cNvPr id="0" name=""/>
        <dsp:cNvSpPr/>
      </dsp:nvSpPr>
      <dsp:spPr>
        <a:xfrm>
          <a:off x="5829771" y="443674"/>
          <a:ext cx="4193827" cy="26630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Vary in security levels from re-entry to maximum security.</a:t>
          </a:r>
        </a:p>
      </dsp:txBody>
      <dsp:txXfrm>
        <a:off x="5907770" y="521673"/>
        <a:ext cx="4037829" cy="25070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839A1-DAE8-4B29-B11F-F58970F09FE4}">
      <dsp:nvSpPr>
        <dsp:cNvPr id="0" name=""/>
        <dsp:cNvSpPr/>
      </dsp:nvSpPr>
      <dsp:spPr>
        <a:xfrm>
          <a:off x="189573" y="-83345"/>
          <a:ext cx="5272353" cy="5272353"/>
        </a:xfrm>
        <a:prstGeom prst="circularArrow">
          <a:avLst>
            <a:gd name="adj1" fmla="val 5544"/>
            <a:gd name="adj2" fmla="val 330680"/>
            <a:gd name="adj3" fmla="val 14962162"/>
            <a:gd name="adj4" fmla="val 16698408"/>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50A0F6E-D617-4DE2-94C5-C0904226C647}">
      <dsp:nvSpPr>
        <dsp:cNvPr id="0" name=""/>
        <dsp:cNvSpPr/>
      </dsp:nvSpPr>
      <dsp:spPr>
        <a:xfrm>
          <a:off x="2269706" y="3613"/>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Suicide/ Attempts/ Self-directed violence</a:t>
          </a:r>
        </a:p>
      </dsp:txBody>
      <dsp:txXfrm>
        <a:off x="2296850" y="30757"/>
        <a:ext cx="1057799" cy="501755"/>
      </dsp:txXfrm>
    </dsp:sp>
    <dsp:sp modelId="{82B4CAC4-AA94-4437-8250-1479D476644E}">
      <dsp:nvSpPr>
        <dsp:cNvPr id="0" name=""/>
        <dsp:cNvSpPr/>
      </dsp:nvSpPr>
      <dsp:spPr>
        <a:xfrm>
          <a:off x="3485250" y="360529"/>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Dual loyalty- Client or corrections. Safety is always paramount</a:t>
          </a:r>
        </a:p>
      </dsp:txBody>
      <dsp:txXfrm>
        <a:off x="3512394" y="387673"/>
        <a:ext cx="1057799" cy="501755"/>
      </dsp:txXfrm>
    </dsp:sp>
    <dsp:sp modelId="{09208490-F1E3-4160-9087-4688D45E2D95}">
      <dsp:nvSpPr>
        <dsp:cNvPr id="0" name=""/>
        <dsp:cNvSpPr/>
      </dsp:nvSpPr>
      <dsp:spPr>
        <a:xfrm>
          <a:off x="4314867" y="1317958"/>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Autonomy</a:t>
          </a:r>
        </a:p>
      </dsp:txBody>
      <dsp:txXfrm>
        <a:off x="4342011" y="1345102"/>
        <a:ext cx="1057799" cy="501755"/>
      </dsp:txXfrm>
    </dsp:sp>
    <dsp:sp modelId="{651A6A52-65B2-4E6D-93A0-E4D343A4DEBE}">
      <dsp:nvSpPr>
        <dsp:cNvPr id="0" name=""/>
        <dsp:cNvSpPr/>
      </dsp:nvSpPr>
      <dsp:spPr>
        <a:xfrm>
          <a:off x="4495160" y="2571924"/>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Confidentiality</a:t>
          </a:r>
        </a:p>
      </dsp:txBody>
      <dsp:txXfrm>
        <a:off x="4522304" y="2599068"/>
        <a:ext cx="1057799" cy="501755"/>
      </dsp:txXfrm>
    </dsp:sp>
    <dsp:sp modelId="{33451802-E027-45BC-967B-0BE210587474}">
      <dsp:nvSpPr>
        <dsp:cNvPr id="0" name=""/>
        <dsp:cNvSpPr/>
      </dsp:nvSpPr>
      <dsp:spPr>
        <a:xfrm>
          <a:off x="3968887" y="3724301"/>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The utilization of isolation and restrictive housing</a:t>
          </a:r>
        </a:p>
      </dsp:txBody>
      <dsp:txXfrm>
        <a:off x="3996031" y="3751445"/>
        <a:ext cx="1057799" cy="501755"/>
      </dsp:txXfrm>
    </dsp:sp>
    <dsp:sp modelId="{173BC88B-74EE-4869-B545-81FFE61D0DDC}">
      <dsp:nvSpPr>
        <dsp:cNvPr id="0" name=""/>
        <dsp:cNvSpPr/>
      </dsp:nvSpPr>
      <dsp:spPr>
        <a:xfrm>
          <a:off x="2903136" y="4409217"/>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Access</a:t>
          </a:r>
        </a:p>
      </dsp:txBody>
      <dsp:txXfrm>
        <a:off x="2930280" y="4436361"/>
        <a:ext cx="1057799" cy="501755"/>
      </dsp:txXfrm>
    </dsp:sp>
    <dsp:sp modelId="{5084B3FE-C37C-4CAE-8941-79B573963034}">
      <dsp:nvSpPr>
        <dsp:cNvPr id="0" name=""/>
        <dsp:cNvSpPr/>
      </dsp:nvSpPr>
      <dsp:spPr>
        <a:xfrm>
          <a:off x="1636276" y="4409217"/>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Assessment/ Accurate diagnosis</a:t>
          </a:r>
        </a:p>
      </dsp:txBody>
      <dsp:txXfrm>
        <a:off x="1663420" y="4436361"/>
        <a:ext cx="1057799" cy="501755"/>
      </dsp:txXfrm>
    </dsp:sp>
    <dsp:sp modelId="{FD29DD8F-5352-4CF6-9AB3-2C4E2084924E}">
      <dsp:nvSpPr>
        <dsp:cNvPr id="0" name=""/>
        <dsp:cNvSpPr/>
      </dsp:nvSpPr>
      <dsp:spPr>
        <a:xfrm>
          <a:off x="570525" y="3724301"/>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Telehealth</a:t>
          </a:r>
        </a:p>
      </dsp:txBody>
      <dsp:txXfrm>
        <a:off x="597669" y="3751445"/>
        <a:ext cx="1057799" cy="501755"/>
      </dsp:txXfrm>
    </dsp:sp>
    <dsp:sp modelId="{AA0999B8-1625-4EED-B409-677716397505}">
      <dsp:nvSpPr>
        <dsp:cNvPr id="0" name=""/>
        <dsp:cNvSpPr/>
      </dsp:nvSpPr>
      <dsp:spPr>
        <a:xfrm>
          <a:off x="44252" y="2571924"/>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Marginalized populations</a:t>
          </a:r>
          <a:endParaRPr lang="en-US" sz="800" kern="1200" dirty="0"/>
        </a:p>
      </dsp:txBody>
      <dsp:txXfrm>
        <a:off x="71396" y="2599068"/>
        <a:ext cx="1057799" cy="501755"/>
      </dsp:txXfrm>
    </dsp:sp>
    <dsp:sp modelId="{AE05D12A-433B-4A9B-8FA0-EF80C01C8FDA}">
      <dsp:nvSpPr>
        <dsp:cNvPr id="0" name=""/>
        <dsp:cNvSpPr/>
      </dsp:nvSpPr>
      <dsp:spPr>
        <a:xfrm>
          <a:off x="224545" y="1317958"/>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Politics</a:t>
          </a:r>
          <a:endParaRPr lang="en-US" sz="800" kern="1200" dirty="0"/>
        </a:p>
      </dsp:txBody>
      <dsp:txXfrm>
        <a:off x="251689" y="1345102"/>
        <a:ext cx="1057799" cy="501755"/>
      </dsp:txXfrm>
    </dsp:sp>
    <dsp:sp modelId="{E5427305-961B-4848-B06F-CD508AA9A15F}">
      <dsp:nvSpPr>
        <dsp:cNvPr id="0" name=""/>
        <dsp:cNvSpPr/>
      </dsp:nvSpPr>
      <dsp:spPr>
        <a:xfrm>
          <a:off x="1054162" y="360529"/>
          <a:ext cx="1112087" cy="556043"/>
        </a:xfrm>
        <a:prstGeom prst="round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Rehabilitation</a:t>
          </a:r>
        </a:p>
      </dsp:txBody>
      <dsp:txXfrm>
        <a:off x="1081306" y="387673"/>
        <a:ext cx="1057799" cy="5017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19A65-9F39-4366-82A7-B45677B71444}">
      <dsp:nvSpPr>
        <dsp:cNvPr id="0" name=""/>
        <dsp:cNvSpPr/>
      </dsp:nvSpPr>
      <dsp:spPr>
        <a:xfrm>
          <a:off x="0" y="4530982"/>
          <a:ext cx="6151562" cy="7433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Potential research on cost effectiveness and LAI</a:t>
          </a:r>
        </a:p>
      </dsp:txBody>
      <dsp:txXfrm>
        <a:off x="0" y="4530982"/>
        <a:ext cx="6151562" cy="743345"/>
      </dsp:txXfrm>
    </dsp:sp>
    <dsp:sp modelId="{9452382F-D1DE-4E29-9F05-F3997F8531F3}">
      <dsp:nvSpPr>
        <dsp:cNvPr id="0" name=""/>
        <dsp:cNvSpPr/>
      </dsp:nvSpPr>
      <dsp:spPr>
        <a:xfrm rot="10800000">
          <a:off x="0" y="3398867"/>
          <a:ext cx="6151562" cy="1143265"/>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LAI pilot at Wabash Correctional and for those leaving IDOC</a:t>
          </a:r>
        </a:p>
      </dsp:txBody>
      <dsp:txXfrm rot="10800000">
        <a:off x="0" y="3398867"/>
        <a:ext cx="6151562" cy="742859"/>
      </dsp:txXfrm>
    </dsp:sp>
    <dsp:sp modelId="{AAF7DAB3-758A-4ED1-A180-E7E500E9104F}">
      <dsp:nvSpPr>
        <dsp:cNvPr id="0" name=""/>
        <dsp:cNvSpPr/>
      </dsp:nvSpPr>
      <dsp:spPr>
        <a:xfrm rot="10800000">
          <a:off x="0" y="2266752"/>
          <a:ext cx="6151562" cy="1143265"/>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Updated MAT policy that now requires patients to participate in substance use treatment a minimum of 90 minutes per month or be enrolled in active group LOC treatment to continue medications</a:t>
          </a:r>
        </a:p>
      </dsp:txBody>
      <dsp:txXfrm rot="10800000">
        <a:off x="0" y="2266752"/>
        <a:ext cx="6151562" cy="742859"/>
      </dsp:txXfrm>
    </dsp:sp>
    <dsp:sp modelId="{E2933493-2667-4092-806D-E0EA9038DAA7}">
      <dsp:nvSpPr>
        <dsp:cNvPr id="0" name=""/>
        <dsp:cNvSpPr/>
      </dsp:nvSpPr>
      <dsp:spPr>
        <a:xfrm rot="10800000">
          <a:off x="0" y="1134637"/>
          <a:ext cx="6151562" cy="1143265"/>
        </a:xfrm>
        <a:prstGeom prst="upArrowCallou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Creation of procedures to provide substance use treatment at WSP BH Unit for individuals previously housed in Restrictive Housing Units and were not able to attend treatment groups</a:t>
          </a:r>
        </a:p>
      </dsp:txBody>
      <dsp:txXfrm rot="10800000">
        <a:off x="0" y="1134637"/>
        <a:ext cx="6151562" cy="742859"/>
      </dsp:txXfrm>
    </dsp:sp>
    <dsp:sp modelId="{9BADD2A7-CF5E-4CE5-BF06-BF454A0D0BD1}">
      <dsp:nvSpPr>
        <dsp:cNvPr id="0" name=""/>
        <dsp:cNvSpPr/>
      </dsp:nvSpPr>
      <dsp:spPr>
        <a:xfrm rot="10800000">
          <a:off x="0" y="2522"/>
          <a:ext cx="6151562" cy="1143265"/>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Continued Certified Peer Recovery Coach training at 6 facilities (New Castle, ISP, Pendleton, IWP, CIF, Putnamville) during 2026/2027 that will put a potential for 162 new CPRC into the workforce</a:t>
          </a:r>
        </a:p>
      </dsp:txBody>
      <dsp:txXfrm rot="10800000">
        <a:off x="0" y="2522"/>
        <a:ext cx="6151562" cy="7428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D5B432-A888-41F5-8207-46661B05FC34}">
      <dsp:nvSpPr>
        <dsp:cNvPr id="0" name=""/>
        <dsp:cNvSpPr/>
      </dsp:nvSpPr>
      <dsp:spPr>
        <a:xfrm>
          <a:off x="1306750" y="353"/>
          <a:ext cx="2390030" cy="14340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Focus on being proactive versus being reactive</a:t>
          </a:r>
        </a:p>
      </dsp:txBody>
      <dsp:txXfrm>
        <a:off x="1306750" y="353"/>
        <a:ext cx="2390030" cy="1434018"/>
      </dsp:txXfrm>
    </dsp:sp>
    <dsp:sp modelId="{D1BA911D-10F9-4309-8CCB-37DE25EEB240}">
      <dsp:nvSpPr>
        <dsp:cNvPr id="0" name=""/>
        <dsp:cNvSpPr/>
      </dsp:nvSpPr>
      <dsp:spPr>
        <a:xfrm>
          <a:off x="3935784" y="353"/>
          <a:ext cx="2390030" cy="1434018"/>
        </a:xfrm>
        <a:prstGeom prst="rect">
          <a:avLst/>
        </a:prstGeom>
        <a:solidFill>
          <a:schemeClr val="accent2">
            <a:hueOff val="-2070378"/>
            <a:satOff val="9172"/>
            <a:lumOff val="-337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Suicide prevention- increasing the number of suicide companions</a:t>
          </a:r>
        </a:p>
      </dsp:txBody>
      <dsp:txXfrm>
        <a:off x="3935784" y="353"/>
        <a:ext cx="2390030" cy="1434018"/>
      </dsp:txXfrm>
    </dsp:sp>
    <dsp:sp modelId="{37D004EE-1145-4364-9F7D-D2B6BEE874D0}">
      <dsp:nvSpPr>
        <dsp:cNvPr id="0" name=""/>
        <dsp:cNvSpPr/>
      </dsp:nvSpPr>
      <dsp:spPr>
        <a:xfrm>
          <a:off x="6564818" y="353"/>
          <a:ext cx="2390030" cy="1434018"/>
        </a:xfrm>
        <a:prstGeom prst="rect">
          <a:avLst/>
        </a:prstGeom>
        <a:solidFill>
          <a:schemeClr val="accent2">
            <a:hueOff val="-4140755"/>
            <a:satOff val="18344"/>
            <a:lumOff val="-674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Re-imagining what treatment clusters could look like throughout the state</a:t>
          </a:r>
        </a:p>
      </dsp:txBody>
      <dsp:txXfrm>
        <a:off x="6564818" y="353"/>
        <a:ext cx="2390030" cy="1434018"/>
      </dsp:txXfrm>
    </dsp:sp>
    <dsp:sp modelId="{910936CA-A80B-4B6F-8F97-46F8DE38E660}">
      <dsp:nvSpPr>
        <dsp:cNvPr id="0" name=""/>
        <dsp:cNvSpPr/>
      </dsp:nvSpPr>
      <dsp:spPr>
        <a:xfrm>
          <a:off x="1306750" y="1673375"/>
          <a:ext cx="2390030" cy="1434018"/>
        </a:xfrm>
        <a:prstGeom prst="rect">
          <a:avLst/>
        </a:prstGeom>
        <a:solidFill>
          <a:schemeClr val="accent2">
            <a:hueOff val="-6211133"/>
            <a:satOff val="27515"/>
            <a:lumOff val="-1011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Re-distribution of treatment providers to areas of more potential need</a:t>
          </a:r>
        </a:p>
      </dsp:txBody>
      <dsp:txXfrm>
        <a:off x="1306750" y="1673375"/>
        <a:ext cx="2390030" cy="1434018"/>
      </dsp:txXfrm>
    </dsp:sp>
    <dsp:sp modelId="{ECF05835-EB22-4908-B669-1D5389F85A11}">
      <dsp:nvSpPr>
        <dsp:cNvPr id="0" name=""/>
        <dsp:cNvSpPr/>
      </dsp:nvSpPr>
      <dsp:spPr>
        <a:xfrm>
          <a:off x="3935784" y="1673375"/>
          <a:ext cx="2390030" cy="1434018"/>
        </a:xfrm>
        <a:prstGeom prst="rect">
          <a:avLst/>
        </a:prstGeom>
        <a:solidFill>
          <a:schemeClr val="accent2">
            <a:hueOff val="-8281511"/>
            <a:satOff val="36687"/>
            <a:lumOff val="-1349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Preparing to open WSP</a:t>
          </a:r>
        </a:p>
      </dsp:txBody>
      <dsp:txXfrm>
        <a:off x="3935784" y="1673375"/>
        <a:ext cx="2390030" cy="1434018"/>
      </dsp:txXfrm>
    </dsp:sp>
    <dsp:sp modelId="{D1E55BEE-0D2A-4236-B2E4-1F40B4A4DE35}">
      <dsp:nvSpPr>
        <dsp:cNvPr id="0" name=""/>
        <dsp:cNvSpPr/>
      </dsp:nvSpPr>
      <dsp:spPr>
        <a:xfrm>
          <a:off x="6564818" y="1673375"/>
          <a:ext cx="2390030" cy="1434018"/>
        </a:xfrm>
        <a:prstGeom prst="rect">
          <a:avLst/>
        </a:prstGeom>
        <a:solidFill>
          <a:schemeClr val="accent2">
            <a:hueOff val="-10351888"/>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Removing the silos between mental health, ARS and staff wellness and recognizing all of these areas as BEHAVIORAL HEALTH</a:t>
          </a:r>
        </a:p>
      </dsp:txBody>
      <dsp:txXfrm>
        <a:off x="6564818" y="1673375"/>
        <a:ext cx="2390030" cy="14340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C0FDE-050B-43EE-B464-7F8B7F983EFD}">
      <dsp:nvSpPr>
        <dsp:cNvPr id="0" name=""/>
        <dsp:cNvSpPr/>
      </dsp:nvSpPr>
      <dsp:spPr>
        <a:xfrm>
          <a:off x="0" y="121010"/>
          <a:ext cx="10383381" cy="139851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We regionalized the Wellness Champions to strengthen connection and collaboration. Each region hosted quarterly district meetings where Champions came together to share resources, align on initiatives, and support one another in addressing the unique wellness needs of staff.</a:t>
          </a:r>
        </a:p>
      </dsp:txBody>
      <dsp:txXfrm>
        <a:off x="68270" y="189280"/>
        <a:ext cx="10246841" cy="1261975"/>
      </dsp:txXfrm>
    </dsp:sp>
    <dsp:sp modelId="{A9A509C5-5827-4E39-942A-9E04AF0976F3}">
      <dsp:nvSpPr>
        <dsp:cNvPr id="0" name=""/>
        <dsp:cNvSpPr/>
      </dsp:nvSpPr>
      <dsp:spPr>
        <a:xfrm>
          <a:off x="0" y="1568485"/>
          <a:ext cx="10383381" cy="1398515"/>
        </a:xfrm>
        <a:prstGeom prst="roundRect">
          <a:avLst/>
        </a:prstGeom>
        <a:solidFill>
          <a:schemeClr val="accent2">
            <a:hueOff val="-5175944"/>
            <a:satOff val="22930"/>
            <a:lumOff val="-843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So far in 2026, the team has facilitated seven department-wide wellness initiatives, including Heart Health Month, Mental Health Month, and others designed to support staff across the state.</a:t>
          </a:r>
        </a:p>
      </dsp:txBody>
      <dsp:txXfrm>
        <a:off x="68270" y="1636755"/>
        <a:ext cx="10246841" cy="1261975"/>
      </dsp:txXfrm>
    </dsp:sp>
    <dsp:sp modelId="{589020D3-2FA8-4275-A52C-58FD96A190FF}">
      <dsp:nvSpPr>
        <dsp:cNvPr id="0" name=""/>
        <dsp:cNvSpPr/>
      </dsp:nvSpPr>
      <dsp:spPr>
        <a:xfrm>
          <a:off x="0" y="3015961"/>
          <a:ext cx="10383381" cy="1398515"/>
        </a:xfrm>
        <a:prstGeom prst="roundRect">
          <a:avLst/>
        </a:prstGeom>
        <a:solidFill>
          <a:schemeClr val="accent2">
            <a:hueOff val="-10351888"/>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Through these efforts, 42 state-sponsored and community wellness resources were shared across all 31 DOC sites, reaching 21 facilities and 10 parole districts. This year’s initiatives also featured a series of Mental Health Myth Busters, helping staff separate fact from fiction and make informed choices about their mental health and well‑being.</a:t>
          </a:r>
          <a:br>
            <a:rPr lang="en-US" sz="1700" kern="1200" dirty="0">
              <a:latin typeface="Arial" panose="020B0604020202020204" pitchFamily="34" charset="0"/>
              <a:cs typeface="Arial" panose="020B0604020202020204" pitchFamily="34" charset="0"/>
            </a:rPr>
          </a:br>
          <a:endParaRPr lang="en-US" sz="1700" kern="1200" dirty="0">
            <a:latin typeface="Arial" panose="020B0604020202020204" pitchFamily="34" charset="0"/>
            <a:cs typeface="Arial" panose="020B0604020202020204" pitchFamily="34" charset="0"/>
          </a:endParaRPr>
        </a:p>
      </dsp:txBody>
      <dsp:txXfrm>
        <a:off x="68270" y="3084231"/>
        <a:ext cx="10246841" cy="1261975"/>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816B1C-3373-496A-AE5C-6EB2828B1956}"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28CEE-F812-4E14-ADC1-1C270273C9F5}" type="slidenum">
              <a:rPr lang="en-US" smtClean="0"/>
              <a:t>‹#›</a:t>
            </a:fld>
            <a:endParaRPr lang="en-US"/>
          </a:p>
        </p:txBody>
      </p:sp>
    </p:spTree>
    <p:extLst>
      <p:ext uri="{BB962C8B-B14F-4D97-AF65-F5344CB8AC3E}">
        <p14:creationId xmlns:p14="http://schemas.microsoft.com/office/powerpoint/2010/main" val="3137295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E28CEE-F812-4E14-ADC1-1C270273C9F5}" type="slidenum">
              <a:rPr lang="en-US" smtClean="0"/>
              <a:t>9</a:t>
            </a:fld>
            <a:endParaRPr lang="en-US"/>
          </a:p>
        </p:txBody>
      </p:sp>
    </p:spTree>
    <p:extLst>
      <p:ext uri="{BB962C8B-B14F-4D97-AF65-F5344CB8AC3E}">
        <p14:creationId xmlns:p14="http://schemas.microsoft.com/office/powerpoint/2010/main" val="3082821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prison is being constructed at the site of the former Westville Correctional Facility; the new prison will be called Westville State Prison. It is the first IDOC facility where living space was specifically designed to support behavioral health treatment rather than having space defined for other uses adapted to accommodate treatment.</a:t>
            </a:r>
          </a:p>
        </p:txBody>
      </p:sp>
      <p:sp>
        <p:nvSpPr>
          <p:cNvPr id="4" name="Slide Number Placeholder 3"/>
          <p:cNvSpPr>
            <a:spLocks noGrp="1"/>
          </p:cNvSpPr>
          <p:nvPr>
            <p:ph type="sldNum" sz="quarter" idx="5"/>
          </p:nvPr>
        </p:nvSpPr>
        <p:spPr/>
        <p:txBody>
          <a:bodyPr/>
          <a:lstStyle/>
          <a:p>
            <a:fld id="{55E28CEE-F812-4E14-ADC1-1C270273C9F5}" type="slidenum">
              <a:rPr lang="en-US" smtClean="0"/>
              <a:t>13</a:t>
            </a:fld>
            <a:endParaRPr lang="en-US"/>
          </a:p>
        </p:txBody>
      </p:sp>
    </p:spTree>
    <p:extLst>
      <p:ext uri="{BB962C8B-B14F-4D97-AF65-F5344CB8AC3E}">
        <p14:creationId xmlns:p14="http://schemas.microsoft.com/office/powerpoint/2010/main" val="3545466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prisons for females who are incarcerated; Rockville Correctional Facility serves as the intake facility. There are 15 prisons for males who are incarcerated; Reception Diagnostic Center is the location where males go through intake.</a:t>
            </a:r>
          </a:p>
        </p:txBody>
      </p:sp>
      <p:sp>
        <p:nvSpPr>
          <p:cNvPr id="4" name="Slide Number Placeholder 3"/>
          <p:cNvSpPr>
            <a:spLocks noGrp="1"/>
          </p:cNvSpPr>
          <p:nvPr>
            <p:ph type="sldNum" sz="quarter" idx="5"/>
          </p:nvPr>
        </p:nvSpPr>
        <p:spPr/>
        <p:txBody>
          <a:bodyPr/>
          <a:lstStyle/>
          <a:p>
            <a:fld id="{55E28CEE-F812-4E14-ADC1-1C270273C9F5}" type="slidenum">
              <a:rPr lang="en-US" smtClean="0"/>
              <a:t>18</a:t>
            </a:fld>
            <a:endParaRPr lang="en-US"/>
          </a:p>
        </p:txBody>
      </p:sp>
    </p:spTree>
    <p:extLst>
      <p:ext uri="{BB962C8B-B14F-4D97-AF65-F5344CB8AC3E}">
        <p14:creationId xmlns:p14="http://schemas.microsoft.com/office/powerpoint/2010/main" val="575693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juvenile facilities; LaPorte Juvenile Correctional for females and Logansport and Pendleton Juvenile Correctional Facilities for males. Males go through intake at Logansport. </a:t>
            </a:r>
          </a:p>
        </p:txBody>
      </p:sp>
      <p:sp>
        <p:nvSpPr>
          <p:cNvPr id="4" name="Slide Number Placeholder 3"/>
          <p:cNvSpPr>
            <a:spLocks noGrp="1"/>
          </p:cNvSpPr>
          <p:nvPr>
            <p:ph type="sldNum" sz="quarter" idx="5"/>
          </p:nvPr>
        </p:nvSpPr>
        <p:spPr/>
        <p:txBody>
          <a:bodyPr/>
          <a:lstStyle/>
          <a:p>
            <a:fld id="{55E28CEE-F812-4E14-ADC1-1C270273C9F5}" type="slidenum">
              <a:rPr lang="en-US" smtClean="0"/>
              <a:t>19</a:t>
            </a:fld>
            <a:endParaRPr lang="en-US"/>
          </a:p>
        </p:txBody>
      </p:sp>
    </p:spTree>
    <p:extLst>
      <p:ext uri="{BB962C8B-B14F-4D97-AF65-F5344CB8AC3E}">
        <p14:creationId xmlns:p14="http://schemas.microsoft.com/office/powerpoint/2010/main" val="3297216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E28CEE-F812-4E14-ADC1-1C270273C9F5}" type="slidenum">
              <a:rPr lang="en-US" smtClean="0"/>
              <a:t>21</a:t>
            </a:fld>
            <a:endParaRPr lang="en-US"/>
          </a:p>
        </p:txBody>
      </p:sp>
    </p:spTree>
    <p:extLst>
      <p:ext uri="{BB962C8B-B14F-4D97-AF65-F5344CB8AC3E}">
        <p14:creationId xmlns:p14="http://schemas.microsoft.com/office/powerpoint/2010/main" val="1384540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noting that 46% of the adult population does not have any identified BH concerns compared to 10% of youth. </a:t>
            </a:r>
          </a:p>
        </p:txBody>
      </p:sp>
      <p:sp>
        <p:nvSpPr>
          <p:cNvPr id="4" name="Slide Number Placeholder 3"/>
          <p:cNvSpPr>
            <a:spLocks noGrp="1"/>
          </p:cNvSpPr>
          <p:nvPr>
            <p:ph type="sldNum" sz="quarter" idx="5"/>
          </p:nvPr>
        </p:nvSpPr>
        <p:spPr/>
        <p:txBody>
          <a:bodyPr/>
          <a:lstStyle/>
          <a:p>
            <a:fld id="{55E28CEE-F812-4E14-ADC1-1C270273C9F5}" type="slidenum">
              <a:rPr lang="en-US" smtClean="0"/>
              <a:t>25</a:t>
            </a:fld>
            <a:endParaRPr lang="en-US"/>
          </a:p>
        </p:txBody>
      </p:sp>
    </p:spTree>
    <p:extLst>
      <p:ext uri="{BB962C8B-B14F-4D97-AF65-F5344CB8AC3E}">
        <p14:creationId xmlns:p14="http://schemas.microsoft.com/office/powerpoint/2010/main" val="2141522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E28CEE-F812-4E14-ADC1-1C270273C9F5}" type="slidenum">
              <a:rPr lang="en-US" smtClean="0"/>
              <a:t>30</a:t>
            </a:fld>
            <a:endParaRPr lang="en-US"/>
          </a:p>
        </p:txBody>
      </p:sp>
    </p:spTree>
    <p:extLst>
      <p:ext uri="{BB962C8B-B14F-4D97-AF65-F5344CB8AC3E}">
        <p14:creationId xmlns:p14="http://schemas.microsoft.com/office/powerpoint/2010/main" val="2691430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9184DA70-C731-4C70-880D-CCD4705E623C}" type="datetime1">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8344704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6E202-B606-4609-B914-27C9371A1F6D}" type="datetime1">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0427854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6E202-B606-4609-B914-27C9371A1F6D}" type="datetime1">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5085886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D6E202-B606-4609-B914-27C9371A1F6D}" type="datetime1">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1502164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97669AF7-7BEB-44E4-9852-375E34362B5B}" type="datetime1">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9951313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2D6E202-B606-4609-B914-27C9371A1F6D}" type="datetime1">
              <a:rPr lang="en-US" smtClean="0"/>
              <a:t>7/6/2026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7119675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2D6E202-B606-4609-B914-27C9371A1F6D}" type="datetime1">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74924510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5B394-D9F9-4F0C-B15D-605F45CB9E9F}" type="datetime1">
              <a:rPr lang="en-US" smtClean="0"/>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11661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67345-2558-425A-8533-9BFDBCE15005}" type="datetime1">
              <a:rPr lang="en-US" smtClean="0"/>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58193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62D6E202-B606-4609-B914-27C9371A1F6D}" type="datetime1">
              <a:rPr lang="en-US" smtClean="0"/>
              <a:t>7/6/2026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146804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907D986-8816-4272-A432-0437A28A9828}" type="datetime1">
              <a:rPr lang="en-US" smtClean="0"/>
              <a:t>7/6/2026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algn="l"/>
            <a:endParaRPr lang="en-US" dirty="0"/>
          </a:p>
        </p:txBody>
      </p:sp>
      <p:sp>
        <p:nvSpPr>
          <p:cNvPr id="10" name="Slide Number Placeholder 9"/>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5857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2D6E202-B606-4609-B914-27C9371A1F6D}" type="datetime1">
              <a:rPr lang="en-US" smtClean="0"/>
              <a:t>7/6/2026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1950199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hyperlink" Target="https://www.goodreads.com/work/quotes/3389674"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cato.org/blog/sargeant-v-barfield-brief-holding-prison-officials-accountable-exposing-inmates-violence" TargetMode="Externa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F47E20B-1205-4238-A82B-90EF577F3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13567AC-EB9A-47A9-B6EC-B5BDB73B1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643468" y="820010"/>
            <a:ext cx="3415288" cy="3212654"/>
          </a:xfrm>
          <a:noFill/>
          <a:ln>
            <a:solidFill>
              <a:schemeClr val="bg1"/>
            </a:solidFill>
          </a:ln>
        </p:spPr>
        <p:txBody>
          <a:bodyPr>
            <a:normAutofit fontScale="90000"/>
          </a:bodyPr>
          <a:lstStyle/>
          <a:p>
            <a:r>
              <a:rPr lang="en-US" sz="2100" dirty="0">
                <a:solidFill>
                  <a:schemeClr val="bg1"/>
                </a:solidFill>
                <a:latin typeface="Arial" panose="020B0604020202020204" pitchFamily="34" charset="0"/>
                <a:cs typeface="Arial" panose="020B0604020202020204" pitchFamily="34" charset="0"/>
              </a:rPr>
              <a:t>The Indiana Department of Correction:</a:t>
            </a:r>
            <a:br>
              <a:rPr lang="en-US" sz="2100" dirty="0">
                <a:solidFill>
                  <a:schemeClr val="bg1"/>
                </a:solidFill>
                <a:latin typeface="Arial" panose="020B0604020202020204" pitchFamily="34" charset="0"/>
                <a:cs typeface="Arial" panose="020B0604020202020204" pitchFamily="34" charset="0"/>
              </a:rPr>
            </a:br>
            <a:r>
              <a:rPr lang="en-US" sz="2100" dirty="0">
                <a:solidFill>
                  <a:schemeClr val="bg1"/>
                </a:solidFill>
                <a:latin typeface="Arial" panose="020B0604020202020204" pitchFamily="34" charset="0"/>
                <a:cs typeface="Arial" panose="020B0604020202020204" pitchFamily="34" charset="0"/>
              </a:rPr>
              <a:t>Updates, successes and continued challenges</a:t>
            </a:r>
            <a:br>
              <a:rPr lang="en-US" sz="2100" dirty="0">
                <a:solidFill>
                  <a:schemeClr val="bg1"/>
                </a:solidFill>
                <a:latin typeface="Arial" panose="020B0604020202020204" pitchFamily="34" charset="0"/>
                <a:cs typeface="Arial" panose="020B0604020202020204" pitchFamily="34" charset="0"/>
              </a:rPr>
            </a:br>
            <a:br>
              <a:rPr lang="en-US" sz="2100" dirty="0">
                <a:solidFill>
                  <a:schemeClr val="bg1"/>
                </a:solidFill>
                <a:latin typeface="Arial" panose="020B0604020202020204" pitchFamily="34" charset="0"/>
                <a:cs typeface="Arial" panose="020B0604020202020204" pitchFamily="34" charset="0"/>
              </a:rPr>
            </a:br>
            <a:br>
              <a:rPr lang="en-US" sz="2100" dirty="0">
                <a:solidFill>
                  <a:schemeClr val="bg1"/>
                </a:solidFill>
              </a:rPr>
            </a:br>
            <a:endParaRPr lang="en-US" sz="2100" dirty="0">
              <a:solidFill>
                <a:schemeClr val="bg1"/>
              </a:solidFill>
            </a:endParaRPr>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93785" y="4455575"/>
            <a:ext cx="4595445" cy="1239894"/>
          </a:xfrm>
        </p:spPr>
        <p:txBody>
          <a:bodyPr>
            <a:normAutofit/>
          </a:bodyPr>
          <a:lstStyle/>
          <a:p>
            <a:pPr>
              <a:lnSpc>
                <a:spcPct val="90000"/>
              </a:lnSpc>
            </a:pPr>
            <a:endParaRPr lang="en-US" sz="1300" dirty="0">
              <a:solidFill>
                <a:schemeClr val="bg1"/>
              </a:solidFill>
            </a:endParaRPr>
          </a:p>
          <a:p>
            <a:pPr>
              <a:lnSpc>
                <a:spcPct val="90000"/>
              </a:lnSpc>
            </a:pPr>
            <a:endParaRPr lang="en-US" sz="1300" dirty="0">
              <a:solidFill>
                <a:schemeClr val="bg1"/>
              </a:solidFill>
            </a:endParaRPr>
          </a:p>
          <a:p>
            <a:pPr>
              <a:lnSpc>
                <a:spcPct val="90000"/>
              </a:lnSpc>
            </a:pPr>
            <a:r>
              <a:rPr lang="en-US" sz="1100" dirty="0">
                <a:solidFill>
                  <a:schemeClr val="bg1"/>
                </a:solidFill>
                <a:latin typeface="Arial" panose="020B0604020202020204" pitchFamily="34" charset="0"/>
                <a:cs typeface="Arial" panose="020B0604020202020204" pitchFamily="34" charset="0"/>
              </a:rPr>
              <a:t>Neil Duchac, DrPH, Ed.D., Ph.D., LMHC, LSC, NCC, ACS, HS-BCP</a:t>
            </a:r>
          </a:p>
        </p:txBody>
      </p:sp>
      <p:pic>
        <p:nvPicPr>
          <p:cNvPr id="5" name="Picture 4">
            <a:extLst>
              <a:ext uri="{FF2B5EF4-FFF2-40B4-BE49-F238E27FC236}">
                <a16:creationId xmlns:a16="http://schemas.microsoft.com/office/drawing/2014/main" id="{450E5FCF-C991-58A6-0E2B-87022771629C}"/>
              </a:ext>
            </a:extLst>
          </p:cNvPr>
          <p:cNvPicPr>
            <a:picLocks noChangeAspect="1"/>
          </p:cNvPicPr>
          <p:nvPr/>
        </p:nvPicPr>
        <p:blipFill>
          <a:blip r:embed="rId2"/>
          <a:stretch>
            <a:fillRect/>
          </a:stretch>
        </p:blipFill>
        <p:spPr>
          <a:xfrm>
            <a:off x="4783015" y="691663"/>
            <a:ext cx="7315200" cy="5392614"/>
          </a:xfrm>
          <a:prstGeom prst="rect">
            <a:avLst/>
          </a:prstGeom>
        </p:spPr>
      </p:pic>
    </p:spTree>
    <p:extLst>
      <p:ext uri="{BB962C8B-B14F-4D97-AF65-F5344CB8AC3E}">
        <p14:creationId xmlns:p14="http://schemas.microsoft.com/office/powerpoint/2010/main" val="40437378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1ADD6-EC98-ED08-9501-5FC61AA0D6B8}"/>
              </a:ext>
            </a:extLst>
          </p:cNvPr>
          <p:cNvSpPr>
            <a:spLocks noGrp="1"/>
          </p:cNvSpPr>
          <p:nvPr>
            <p:ph type="title"/>
          </p:nvPr>
        </p:nvSpPr>
        <p:spPr/>
        <p:txBody>
          <a:bodyPr/>
          <a:lstStyle/>
          <a:p>
            <a:r>
              <a:rPr lang="en-US" dirty="0"/>
              <a:t>Current Mental Health Treatment</a:t>
            </a:r>
          </a:p>
        </p:txBody>
      </p:sp>
      <p:sp>
        <p:nvSpPr>
          <p:cNvPr id="4" name="Text Placeholder 3">
            <a:extLst>
              <a:ext uri="{FF2B5EF4-FFF2-40B4-BE49-F238E27FC236}">
                <a16:creationId xmlns:a16="http://schemas.microsoft.com/office/drawing/2014/main" id="{86E06176-93E2-FF9B-BE88-44F69B050DC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20637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84B96-ECF5-C6EC-A2EE-F996D88D498F}"/>
              </a:ext>
            </a:extLst>
          </p:cNvPr>
          <p:cNvSpPr>
            <a:spLocks noGrp="1"/>
          </p:cNvSpPr>
          <p:nvPr>
            <p:ph type="title"/>
          </p:nvPr>
        </p:nvSpPr>
        <p:spPr/>
        <p:txBody>
          <a:bodyPr/>
          <a:lstStyle/>
          <a:p>
            <a:r>
              <a:rPr lang="en-US" dirty="0"/>
              <a:t>Specialized Units</a:t>
            </a:r>
          </a:p>
        </p:txBody>
      </p:sp>
      <p:graphicFrame>
        <p:nvGraphicFramePr>
          <p:cNvPr id="4" name="Content Placeholder 3">
            <a:extLst>
              <a:ext uri="{FF2B5EF4-FFF2-40B4-BE49-F238E27FC236}">
                <a16:creationId xmlns:a16="http://schemas.microsoft.com/office/drawing/2014/main" id="{13D3F2BE-0619-4309-D108-5539977932F3}"/>
              </a:ext>
            </a:extLst>
          </p:cNvPr>
          <p:cNvGraphicFramePr>
            <a:graphicFrameLocks noGrp="1"/>
          </p:cNvGraphicFramePr>
          <p:nvPr>
            <p:ph idx="1"/>
          </p:nvPr>
        </p:nvGraphicFramePr>
        <p:xfrm>
          <a:off x="268223" y="2377440"/>
          <a:ext cx="11655553" cy="4181856"/>
        </p:xfrm>
        <a:graphic>
          <a:graphicData uri="http://schemas.openxmlformats.org/drawingml/2006/table">
            <a:tbl>
              <a:tblPr firstRow="1" bandRow="1">
                <a:tableStyleId>{93296810-A885-4BE3-A3E7-6D5BEEA58F35}</a:tableStyleId>
              </a:tblPr>
              <a:tblGrid>
                <a:gridCol w="5683667">
                  <a:extLst>
                    <a:ext uri="{9D8B030D-6E8A-4147-A177-3AD203B41FA5}">
                      <a16:colId xmlns:a16="http://schemas.microsoft.com/office/drawing/2014/main" val="3996709926"/>
                    </a:ext>
                  </a:extLst>
                </a:gridCol>
                <a:gridCol w="5971886">
                  <a:extLst>
                    <a:ext uri="{9D8B030D-6E8A-4147-A177-3AD203B41FA5}">
                      <a16:colId xmlns:a16="http://schemas.microsoft.com/office/drawing/2014/main" val="3738522411"/>
                    </a:ext>
                  </a:extLst>
                </a:gridCol>
              </a:tblGrid>
              <a:tr h="4181856">
                <a:tc>
                  <a:txBody>
                    <a:bodyPr/>
                    <a:lstStyle/>
                    <a:p>
                      <a:r>
                        <a:rPr lang="en-US" sz="1400" dirty="0"/>
                        <a:t>New Castle Psychiatric (NCP) </a:t>
                      </a:r>
                    </a:p>
                    <a:p>
                      <a:endParaRPr lang="en-US" sz="1400" dirty="0"/>
                    </a:p>
                    <a:p>
                      <a:r>
                        <a:rPr lang="en-US" sz="1400" dirty="0"/>
                        <a:t>• Further stabilization of acute psychotic symptoms • Recent serious suicide attempts </a:t>
                      </a:r>
                    </a:p>
                    <a:p>
                      <a:r>
                        <a:rPr lang="en-US" sz="1400" dirty="0"/>
                        <a:t>• Recent serious, frequent, or extreme self-injurious behavior, including substance use </a:t>
                      </a:r>
                    </a:p>
                    <a:p>
                      <a:r>
                        <a:rPr lang="en-US" sz="1400" dirty="0"/>
                        <a:t>• Assessment and clarification </a:t>
                      </a:r>
                    </a:p>
                    <a:p>
                      <a:r>
                        <a:rPr lang="en-US" sz="1400" dirty="0"/>
                        <a:t>• High security risk patients requiring mental health unit placement</a:t>
                      </a:r>
                    </a:p>
                  </a:txBody>
                  <a:tcPr/>
                </a:tc>
                <a:tc>
                  <a:txBody>
                    <a:bodyPr/>
                    <a:lstStyle/>
                    <a:p>
                      <a:r>
                        <a:rPr lang="en-US" sz="1400" dirty="0"/>
                        <a:t>Pendleton INSIGHT (Intent on Shaping Individual Growth with Holistic Treatment) Treatment Unit (IRT) </a:t>
                      </a:r>
                    </a:p>
                    <a:p>
                      <a:endParaRPr lang="en-US" sz="1400" dirty="0"/>
                    </a:p>
                    <a:p>
                      <a:r>
                        <a:rPr lang="en-US" sz="1400" dirty="0"/>
                        <a:t>• Additional need for either transitional treatment and/or structured environment </a:t>
                      </a:r>
                    </a:p>
                    <a:p>
                      <a:r>
                        <a:rPr lang="en-US" sz="1400" dirty="0"/>
                        <a:t>• Patients meeting criteria for Serious Mental Illness and currently housed in Restrictive Status Housing, who are security appropriate for an open milieu treatment environment </a:t>
                      </a:r>
                    </a:p>
                    <a:p>
                      <a:r>
                        <a:rPr lang="en-US" sz="1400" dirty="0"/>
                        <a:t>• Patients who require a transitional level of care and do not require placement at a facility with an infirmary for medical needs </a:t>
                      </a:r>
                    </a:p>
                    <a:p>
                      <a:r>
                        <a:rPr lang="en-US" sz="1400" dirty="0"/>
                        <a:t>• Patients who have co-occurring disorder behavioral health needs </a:t>
                      </a:r>
                    </a:p>
                  </a:txBody>
                  <a:tcPr/>
                </a:tc>
                <a:extLst>
                  <a:ext uri="{0D108BD9-81ED-4DB2-BD59-A6C34878D82A}">
                    <a16:rowId xmlns:a16="http://schemas.microsoft.com/office/drawing/2014/main" val="2375249814"/>
                  </a:ext>
                </a:extLst>
              </a:tr>
            </a:tbl>
          </a:graphicData>
        </a:graphic>
      </p:graphicFrame>
    </p:spTree>
    <p:extLst>
      <p:ext uri="{BB962C8B-B14F-4D97-AF65-F5344CB8AC3E}">
        <p14:creationId xmlns:p14="http://schemas.microsoft.com/office/powerpoint/2010/main" val="2244441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0AC150-8680-1035-1BE8-DC628CE9BC95}"/>
              </a:ext>
            </a:extLst>
          </p:cNvPr>
          <p:cNvSpPr>
            <a:spLocks noGrp="1"/>
          </p:cNvSpPr>
          <p:nvPr>
            <p:ph type="title"/>
          </p:nvPr>
        </p:nvSpPr>
        <p:spPr/>
        <p:txBody>
          <a:bodyPr/>
          <a:lstStyle/>
          <a:p>
            <a:r>
              <a:rPr lang="en-US" dirty="0"/>
              <a:t>Specialized MH Units</a:t>
            </a:r>
          </a:p>
        </p:txBody>
      </p:sp>
      <p:sp>
        <p:nvSpPr>
          <p:cNvPr id="3" name="Content Placeholder 2">
            <a:extLst>
              <a:ext uri="{FF2B5EF4-FFF2-40B4-BE49-F238E27FC236}">
                <a16:creationId xmlns:a16="http://schemas.microsoft.com/office/drawing/2014/main" id="{5D638383-A75A-05A0-D16D-A421CDBCA97E}"/>
              </a:ext>
            </a:extLst>
          </p:cNvPr>
          <p:cNvSpPr>
            <a:spLocks noGrp="1"/>
          </p:cNvSpPr>
          <p:nvPr>
            <p:ph sz="half" idx="1"/>
          </p:nvPr>
        </p:nvSpPr>
        <p:spPr>
          <a:xfrm>
            <a:off x="134112" y="2279904"/>
            <a:ext cx="5719571" cy="4206240"/>
          </a:xfrm>
        </p:spPr>
        <p:txBody>
          <a:bodyPr>
            <a:normAutofit fontScale="85000" lnSpcReduction="10000"/>
          </a:bodyPr>
          <a:lstStyle/>
          <a:p>
            <a:pPr marL="0" indent="0" fontAlgn="t">
              <a:buNone/>
            </a:pPr>
            <a:r>
              <a:rPr lang="en-US" b="1" dirty="0"/>
              <a:t>Wabash Valley Correctional Facility Special Needs Unit (SNU) </a:t>
            </a:r>
          </a:p>
          <a:p>
            <a:pPr marL="0" indent="0" fontAlgn="t">
              <a:buNone/>
            </a:pPr>
            <a:r>
              <a:rPr lang="en-US" b="1" dirty="0"/>
              <a:t>• Additional need for either transitional treatment and/or structured environment </a:t>
            </a:r>
          </a:p>
          <a:p>
            <a:pPr marL="0" indent="0" fontAlgn="t">
              <a:buNone/>
            </a:pPr>
            <a:r>
              <a:rPr lang="en-US" b="1" dirty="0"/>
              <a:t>• Patients for whom placement in a double cell is an appropriate and anticipated component to transition back into a general population setting </a:t>
            </a:r>
          </a:p>
          <a:p>
            <a:pPr marL="0" indent="0" fontAlgn="t">
              <a:buNone/>
            </a:pPr>
            <a:r>
              <a:rPr lang="en-US" b="1" dirty="0"/>
              <a:t>• Patients meeting criteria for Serious Mental Illness and currently housed in Restrictive Status Housing who are security appropriate for an open milieu treatment environment </a:t>
            </a:r>
          </a:p>
          <a:p>
            <a:pPr marL="0" indent="0" fontAlgn="t">
              <a:buNone/>
            </a:pPr>
            <a:r>
              <a:rPr lang="en-US" b="1" dirty="0"/>
              <a:t>• Patients who require a transitional level of care and require placement at a facility with an infirmary for medical needs</a:t>
            </a:r>
          </a:p>
          <a:p>
            <a:pPr marL="0" indent="0" fontAlgn="t">
              <a:buNone/>
            </a:pPr>
            <a:r>
              <a:rPr lang="en-US" b="1" dirty="0"/>
              <a:t>• Patients who are diagnosed with cognitive disorders who require some prompting or support to complete ADL</a:t>
            </a:r>
            <a:endParaRPr lang="en-US" dirty="0"/>
          </a:p>
          <a:p>
            <a:endParaRPr lang="en-US" dirty="0"/>
          </a:p>
        </p:txBody>
      </p:sp>
      <p:sp>
        <p:nvSpPr>
          <p:cNvPr id="5" name="Content Placeholder 4">
            <a:extLst>
              <a:ext uri="{FF2B5EF4-FFF2-40B4-BE49-F238E27FC236}">
                <a16:creationId xmlns:a16="http://schemas.microsoft.com/office/drawing/2014/main" id="{BD330AA7-BEEE-43FF-BF65-A75191D0A507}"/>
              </a:ext>
            </a:extLst>
          </p:cNvPr>
          <p:cNvSpPr>
            <a:spLocks noGrp="1"/>
          </p:cNvSpPr>
          <p:nvPr>
            <p:ph sz="half" idx="2"/>
          </p:nvPr>
        </p:nvSpPr>
        <p:spPr>
          <a:xfrm>
            <a:off x="5986272" y="2279904"/>
            <a:ext cx="5632703" cy="4206240"/>
          </a:xfrm>
        </p:spPr>
        <p:txBody>
          <a:bodyPr>
            <a:normAutofit fontScale="85000" lnSpcReduction="10000"/>
          </a:bodyPr>
          <a:lstStyle/>
          <a:p>
            <a:pPr marL="0" indent="0">
              <a:buNone/>
            </a:pPr>
            <a:r>
              <a:rPr lang="en-US" b="1" dirty="0"/>
              <a:t>Indiana Women’s Prison Special Needs Unit (IWP SNU) </a:t>
            </a:r>
          </a:p>
          <a:p>
            <a:pPr marL="0" indent="0">
              <a:buNone/>
            </a:pPr>
            <a:r>
              <a:rPr lang="en-US" b="1" dirty="0"/>
              <a:t>• Further stabilization of acute psychotic symptoms </a:t>
            </a:r>
          </a:p>
          <a:p>
            <a:pPr marL="0" indent="0">
              <a:buNone/>
            </a:pPr>
            <a:r>
              <a:rPr lang="en-US" b="1" dirty="0"/>
              <a:t>• Recent serious suicide attempts </a:t>
            </a:r>
          </a:p>
          <a:p>
            <a:pPr marL="0" indent="0">
              <a:buNone/>
            </a:pPr>
            <a:r>
              <a:rPr lang="en-US" b="1" dirty="0"/>
              <a:t>• Recent serious, frequent, or extreme self-injurious behavior, including substance use • Assessment and clarification </a:t>
            </a:r>
          </a:p>
          <a:p>
            <a:pPr marL="0" indent="0">
              <a:buNone/>
            </a:pPr>
            <a:r>
              <a:rPr lang="en-US" b="1" dirty="0"/>
              <a:t>• Additional need for transitional treatment and/or structured environment </a:t>
            </a:r>
          </a:p>
          <a:p>
            <a:pPr marL="0" indent="0">
              <a:buNone/>
            </a:pPr>
            <a:r>
              <a:rPr lang="en-US" b="1" dirty="0"/>
              <a:t>• Patients meeting criteria for Serious Mental Illness and who would be placed in Restrictive Status Housing who are appropriate for an open milieu treatment environment</a:t>
            </a:r>
            <a:endParaRPr lang="en-US" dirty="0"/>
          </a:p>
          <a:p>
            <a:endParaRPr lang="en-US" dirty="0"/>
          </a:p>
        </p:txBody>
      </p:sp>
    </p:spTree>
    <p:extLst>
      <p:ext uri="{BB962C8B-B14F-4D97-AF65-F5344CB8AC3E}">
        <p14:creationId xmlns:p14="http://schemas.microsoft.com/office/powerpoint/2010/main" val="895415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B3623-5797-A411-ED2D-AE483F3C9F17}"/>
              </a:ext>
            </a:extLst>
          </p:cNvPr>
          <p:cNvSpPr>
            <a:spLocks noGrp="1"/>
          </p:cNvSpPr>
          <p:nvPr>
            <p:ph type="title"/>
          </p:nvPr>
        </p:nvSpPr>
        <p:spPr>
          <a:xfrm>
            <a:off x="804672" y="2386744"/>
            <a:ext cx="4486656" cy="1645920"/>
          </a:xfrm>
        </p:spPr>
        <p:txBody>
          <a:bodyPr vert="horz" lIns="274320" tIns="182880" rIns="274320" bIns="182880" rtlCol="0" anchor="ctr" anchorCtr="1">
            <a:normAutofit/>
          </a:bodyPr>
          <a:lstStyle/>
          <a:p>
            <a:r>
              <a:rPr lang="en-US" sz="3200" dirty="0"/>
              <a:t>Westville State Prison</a:t>
            </a:r>
          </a:p>
        </p:txBody>
      </p:sp>
      <p:pic>
        <p:nvPicPr>
          <p:cNvPr id="5" name="Picture 4">
            <a:extLst>
              <a:ext uri="{FF2B5EF4-FFF2-40B4-BE49-F238E27FC236}">
                <a16:creationId xmlns:a16="http://schemas.microsoft.com/office/drawing/2014/main" id="{70031A8F-EFC3-BA6B-3B33-B1583BDC8CA2}"/>
              </a:ext>
            </a:extLst>
          </p:cNvPr>
          <p:cNvPicPr>
            <a:picLocks noChangeAspect="1"/>
          </p:cNvPicPr>
          <p:nvPr/>
        </p:nvPicPr>
        <p:blipFill>
          <a:blip r:embed="rId3">
            <a:extLst>
              <a:ext uri="{28A0092B-C50C-407E-A947-70E740481C1C}">
                <a14:useLocalDpi xmlns:a14="http://schemas.microsoft.com/office/drawing/2010/main" val="0"/>
              </a:ext>
            </a:extLst>
          </a:blip>
          <a:srcRect l="130" r="1" b="1"/>
          <a:stretch>
            <a:fillRect/>
          </a:stretch>
        </p:blipFill>
        <p:spPr>
          <a:xfrm>
            <a:off x="6096000" y="10"/>
            <a:ext cx="6095999" cy="3433472"/>
          </a:xfrm>
          <a:prstGeom prst="rect">
            <a:avLst/>
          </a:prstGeom>
        </p:spPr>
      </p:pic>
      <p:pic>
        <p:nvPicPr>
          <p:cNvPr id="13" name="Picture 12">
            <a:extLst>
              <a:ext uri="{FF2B5EF4-FFF2-40B4-BE49-F238E27FC236}">
                <a16:creationId xmlns:a16="http://schemas.microsoft.com/office/drawing/2014/main" id="{C71AB4CF-EE31-4F04-29D9-222997C91219}"/>
              </a:ext>
            </a:extLst>
          </p:cNvPr>
          <p:cNvPicPr>
            <a:picLocks noChangeAspect="1"/>
          </p:cNvPicPr>
          <p:nvPr/>
        </p:nvPicPr>
        <p:blipFill>
          <a:blip r:embed="rId4">
            <a:extLst>
              <a:ext uri="{28A0092B-C50C-407E-A947-70E740481C1C}">
                <a14:useLocalDpi xmlns:a14="http://schemas.microsoft.com/office/drawing/2010/main" val="0"/>
              </a:ext>
            </a:extLst>
          </a:blip>
          <a:srcRect l="6062" r="5436" b="2"/>
          <a:stretch>
            <a:fillRect/>
          </a:stretch>
        </p:blipFill>
        <p:spPr>
          <a:xfrm>
            <a:off x="6099887" y="3433483"/>
            <a:ext cx="6092113" cy="3424518"/>
          </a:xfrm>
          <a:prstGeom prst="rect">
            <a:avLst/>
          </a:prstGeom>
        </p:spPr>
      </p:pic>
    </p:spTree>
    <p:extLst>
      <p:ext uri="{BB962C8B-B14F-4D97-AF65-F5344CB8AC3E}">
        <p14:creationId xmlns:p14="http://schemas.microsoft.com/office/powerpoint/2010/main" val="19351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AA35C-23C2-F4D7-B829-A2F749DC4053}"/>
              </a:ext>
            </a:extLst>
          </p:cNvPr>
          <p:cNvSpPr>
            <a:spLocks noGrp="1"/>
          </p:cNvSpPr>
          <p:nvPr>
            <p:ph type="title"/>
          </p:nvPr>
        </p:nvSpPr>
        <p:spPr>
          <a:xfrm>
            <a:off x="2262554" y="952969"/>
            <a:ext cx="7729728" cy="1188720"/>
          </a:xfrm>
        </p:spPr>
        <p:txBody>
          <a:bodyPr/>
          <a:lstStyle/>
          <a:p>
            <a:r>
              <a:rPr lang="en-US" dirty="0"/>
              <a:t>WSP Beds</a:t>
            </a:r>
          </a:p>
        </p:txBody>
      </p:sp>
      <p:sp>
        <p:nvSpPr>
          <p:cNvPr id="3" name="Content Placeholder 2">
            <a:extLst>
              <a:ext uri="{FF2B5EF4-FFF2-40B4-BE49-F238E27FC236}">
                <a16:creationId xmlns:a16="http://schemas.microsoft.com/office/drawing/2014/main" id="{8B361AA0-E655-BF9C-41B7-AAAF3444573B}"/>
              </a:ext>
            </a:extLst>
          </p:cNvPr>
          <p:cNvSpPr>
            <a:spLocks noGrp="1"/>
          </p:cNvSpPr>
          <p:nvPr>
            <p:ph idx="1"/>
          </p:nvPr>
        </p:nvSpPr>
        <p:spPr/>
        <p:txBody>
          <a:bodyPr>
            <a:normAutofit/>
          </a:bodyPr>
          <a:lstStyle/>
          <a:p>
            <a:r>
              <a:rPr lang="da-DK" dirty="0"/>
              <a:t> </a:t>
            </a:r>
          </a:p>
          <a:p>
            <a:endParaRPr lang="en-US" dirty="0"/>
          </a:p>
        </p:txBody>
      </p:sp>
      <p:graphicFrame>
        <p:nvGraphicFramePr>
          <p:cNvPr id="4" name="Table 3">
            <a:extLst>
              <a:ext uri="{FF2B5EF4-FFF2-40B4-BE49-F238E27FC236}">
                <a16:creationId xmlns:a16="http://schemas.microsoft.com/office/drawing/2014/main" id="{096A6E40-535F-6D78-2B09-B9C3B4789D73}"/>
              </a:ext>
            </a:extLst>
          </p:cNvPr>
          <p:cNvGraphicFramePr>
            <a:graphicFrameLocks noGrp="1"/>
          </p:cNvGraphicFramePr>
          <p:nvPr/>
        </p:nvGraphicFramePr>
        <p:xfrm>
          <a:off x="2262554" y="2321169"/>
          <a:ext cx="7897446" cy="3809999"/>
        </p:xfrm>
        <a:graphic>
          <a:graphicData uri="http://schemas.openxmlformats.org/drawingml/2006/table">
            <a:tbl>
              <a:tblPr firstRow="1" bandRow="1">
                <a:tableStyleId>{5C22544A-7EE6-4342-B048-85BDC9FD1C3A}</a:tableStyleId>
              </a:tblPr>
              <a:tblGrid>
                <a:gridCol w="3833446">
                  <a:extLst>
                    <a:ext uri="{9D8B030D-6E8A-4147-A177-3AD203B41FA5}">
                      <a16:colId xmlns:a16="http://schemas.microsoft.com/office/drawing/2014/main" val="1398710778"/>
                    </a:ext>
                  </a:extLst>
                </a:gridCol>
                <a:gridCol w="4064000">
                  <a:extLst>
                    <a:ext uri="{9D8B030D-6E8A-4147-A177-3AD203B41FA5}">
                      <a16:colId xmlns:a16="http://schemas.microsoft.com/office/drawing/2014/main" val="3884610700"/>
                    </a:ext>
                  </a:extLst>
                </a:gridCol>
              </a:tblGrid>
              <a:tr h="2205789">
                <a:tc>
                  <a:txBody>
                    <a:bodyPr/>
                    <a:lstStyle/>
                    <a:p>
                      <a:pPr>
                        <a:spcBef>
                          <a:spcPts val="0"/>
                        </a:spcBef>
                      </a:pPr>
                      <a:r>
                        <a:rPr lang="en-US" b="1" dirty="0">
                          <a:solidFill>
                            <a:schemeClr val="tx1"/>
                          </a:solidFill>
                        </a:rPr>
                        <a:t>Mental Health</a:t>
                      </a:r>
                      <a:endParaRPr lang="en-US" dirty="0">
                        <a:solidFill>
                          <a:schemeClr val="tx1"/>
                        </a:solidFill>
                      </a:endParaRPr>
                    </a:p>
                    <a:p>
                      <a:pPr>
                        <a:spcBef>
                          <a:spcPts val="0"/>
                        </a:spcBef>
                      </a:pPr>
                      <a:r>
                        <a:rPr lang="en-US" dirty="0">
                          <a:solidFill>
                            <a:schemeClr val="tx1"/>
                          </a:solidFill>
                        </a:rPr>
                        <a:t>Pod 1 (highest acuity) – 24 beds</a:t>
                      </a:r>
                    </a:p>
                    <a:p>
                      <a:pPr>
                        <a:spcBef>
                          <a:spcPts val="0"/>
                        </a:spcBef>
                      </a:pPr>
                      <a:r>
                        <a:rPr lang="en-US" dirty="0">
                          <a:solidFill>
                            <a:schemeClr val="tx1"/>
                          </a:solidFill>
                        </a:rPr>
                        <a:t>Pod 2 (hybrid acuity) – 24 beds</a:t>
                      </a:r>
                    </a:p>
                    <a:p>
                      <a:pPr>
                        <a:spcBef>
                          <a:spcPts val="0"/>
                        </a:spcBef>
                      </a:pPr>
                      <a:r>
                        <a:rPr lang="en-US" dirty="0">
                          <a:solidFill>
                            <a:schemeClr val="tx1"/>
                          </a:solidFill>
                        </a:rPr>
                        <a:t>Pod 3 – 24 beds</a:t>
                      </a:r>
                    </a:p>
                    <a:p>
                      <a:pPr>
                        <a:spcBef>
                          <a:spcPts val="0"/>
                        </a:spcBef>
                      </a:pPr>
                      <a:r>
                        <a:rPr lang="en-US" dirty="0">
                          <a:solidFill>
                            <a:schemeClr val="tx1"/>
                          </a:solidFill>
                        </a:rPr>
                        <a:t>Pod 4 – (low acuity) 40 beds</a:t>
                      </a:r>
                    </a:p>
                    <a:p>
                      <a:endParaRPr lang="en-US" dirty="0">
                        <a:solidFill>
                          <a:schemeClr val="tx1"/>
                        </a:solidFill>
                      </a:endParaRPr>
                    </a:p>
                  </a:txBody>
                  <a:tcPr>
                    <a:solidFill>
                      <a:schemeClr val="bg2">
                        <a:lumMod val="90000"/>
                      </a:schemeClr>
                    </a:solidFill>
                  </a:tcPr>
                </a:tc>
                <a:tc>
                  <a:txBody>
                    <a:bodyPr/>
                    <a:lstStyle/>
                    <a:p>
                      <a:r>
                        <a:rPr lang="da-DK" sz="1800" b="1" i="0" kern="1200" dirty="0">
                          <a:solidFill>
                            <a:schemeClr val="tx1"/>
                          </a:solidFill>
                          <a:effectLst/>
                          <a:latin typeface="+mn-lt"/>
                          <a:ea typeface="+mn-ea"/>
                          <a:cs typeface="+mn-cs"/>
                        </a:rPr>
                        <a:t>ARS</a:t>
                      </a:r>
                      <a:endParaRPr lang="da-DK" sz="1800" b="0" i="0" kern="1200" dirty="0">
                        <a:solidFill>
                          <a:schemeClr val="tx1"/>
                        </a:solidFill>
                        <a:effectLst/>
                        <a:latin typeface="+mn-lt"/>
                        <a:ea typeface="+mn-ea"/>
                        <a:cs typeface="+mn-cs"/>
                      </a:endParaRPr>
                    </a:p>
                    <a:p>
                      <a:r>
                        <a:rPr lang="da-DK" sz="1800" b="0" i="0" kern="1200" dirty="0">
                          <a:solidFill>
                            <a:schemeClr val="tx1"/>
                          </a:solidFill>
                          <a:effectLst/>
                          <a:latin typeface="+mn-lt"/>
                          <a:ea typeface="+mn-ea"/>
                          <a:cs typeface="+mn-cs"/>
                        </a:rPr>
                        <a:t>Pod 1 – 16 beds</a:t>
                      </a:r>
                    </a:p>
                    <a:p>
                      <a:r>
                        <a:rPr lang="da-DK" sz="1800" b="0" i="0" kern="1200" dirty="0">
                          <a:solidFill>
                            <a:schemeClr val="tx1"/>
                          </a:solidFill>
                          <a:effectLst/>
                          <a:latin typeface="+mn-lt"/>
                          <a:ea typeface="+mn-ea"/>
                          <a:cs typeface="+mn-cs"/>
                        </a:rPr>
                        <a:t>Pod 2 – 16 beds</a:t>
                      </a:r>
                    </a:p>
                    <a:p>
                      <a:r>
                        <a:rPr lang="da-DK" sz="1800" b="0" i="0" kern="1200" dirty="0">
                          <a:solidFill>
                            <a:schemeClr val="tx1"/>
                          </a:solidFill>
                          <a:effectLst/>
                          <a:latin typeface="+mn-lt"/>
                          <a:ea typeface="+mn-ea"/>
                          <a:cs typeface="+mn-cs"/>
                        </a:rPr>
                        <a:t>Pod 3 – 32 beds</a:t>
                      </a:r>
                    </a:p>
                    <a:p>
                      <a:r>
                        <a:rPr lang="da-DK" sz="1800" b="0" i="0" kern="1200" dirty="0">
                          <a:solidFill>
                            <a:schemeClr val="tx1"/>
                          </a:solidFill>
                          <a:effectLst/>
                          <a:latin typeface="+mn-lt"/>
                          <a:ea typeface="+mn-ea"/>
                          <a:cs typeface="+mn-cs"/>
                        </a:rPr>
                        <a:t>Pod 4 – 32 beds</a:t>
                      </a:r>
                    </a:p>
                    <a:p>
                      <a:r>
                        <a:rPr lang="da-DK" sz="1800" b="0" i="0" kern="1200" dirty="0">
                          <a:solidFill>
                            <a:schemeClr val="tx1"/>
                          </a:solidFill>
                          <a:effectLst/>
                          <a:latin typeface="+mn-lt"/>
                          <a:ea typeface="+mn-ea"/>
                          <a:cs typeface="+mn-cs"/>
                        </a:rPr>
                        <a:t> </a:t>
                      </a:r>
                    </a:p>
                    <a:p>
                      <a:endParaRPr lang="en-US" dirty="0">
                        <a:solidFill>
                          <a:schemeClr val="tx1"/>
                        </a:solidFill>
                      </a:endParaRPr>
                    </a:p>
                  </a:txBody>
                  <a:tcPr>
                    <a:solidFill>
                      <a:schemeClr val="bg2">
                        <a:lumMod val="90000"/>
                      </a:schemeClr>
                    </a:solidFill>
                  </a:tcPr>
                </a:tc>
                <a:extLst>
                  <a:ext uri="{0D108BD9-81ED-4DB2-BD59-A6C34878D82A}">
                    <a16:rowId xmlns:a16="http://schemas.microsoft.com/office/drawing/2014/main" val="2108130665"/>
                  </a:ext>
                </a:extLst>
              </a:tr>
              <a:tr h="1604210">
                <a:tc>
                  <a:txBody>
                    <a:bodyPr/>
                    <a:lstStyle/>
                    <a:p>
                      <a:r>
                        <a:rPr lang="en-US" sz="1800" b="1" i="0" kern="1200" dirty="0">
                          <a:solidFill>
                            <a:schemeClr val="dk1"/>
                          </a:solidFill>
                          <a:effectLst/>
                          <a:latin typeface="+mn-lt"/>
                          <a:ea typeface="+mn-ea"/>
                          <a:cs typeface="+mn-cs"/>
                        </a:rPr>
                        <a:t>H1 ARS Outpatient/Special Needs Acclimation Program/</a:t>
                      </a:r>
                    </a:p>
                    <a:p>
                      <a:r>
                        <a:rPr lang="en-US" sz="1800" b="0" i="0" kern="1200" dirty="0">
                          <a:solidFill>
                            <a:schemeClr val="dk1"/>
                          </a:solidFill>
                          <a:effectLst/>
                          <a:latin typeface="+mn-lt"/>
                          <a:ea typeface="+mn-ea"/>
                          <a:cs typeface="+mn-cs"/>
                        </a:rPr>
                        <a:t>ARS Outpatient – 52 beds</a:t>
                      </a:r>
                    </a:p>
                    <a:p>
                      <a:r>
                        <a:rPr lang="en-US" sz="1800" b="0" i="0" kern="1200" dirty="0">
                          <a:solidFill>
                            <a:schemeClr val="dk1"/>
                          </a:solidFill>
                          <a:effectLst/>
                          <a:latin typeface="+mn-lt"/>
                          <a:ea typeface="+mn-ea"/>
                          <a:cs typeface="+mn-cs"/>
                        </a:rPr>
                        <a:t>SNAP – 52 beds</a:t>
                      </a:r>
                    </a:p>
                    <a:p>
                      <a:endParaRPr lang="en-US" dirty="0"/>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Gen Population and Intake</a:t>
                      </a:r>
                      <a:endParaRPr lang="en-US" sz="1800" b="0" i="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Intake – 112</a:t>
                      </a:r>
                    </a:p>
                    <a:p>
                      <a:endParaRPr lang="en-US" dirty="0"/>
                    </a:p>
                  </a:txBody>
                  <a:tcPr>
                    <a:solidFill>
                      <a:schemeClr val="accent1">
                        <a:lumMod val="20000"/>
                        <a:lumOff val="80000"/>
                      </a:schemeClr>
                    </a:solidFill>
                  </a:tcPr>
                </a:tc>
                <a:extLst>
                  <a:ext uri="{0D108BD9-81ED-4DB2-BD59-A6C34878D82A}">
                    <a16:rowId xmlns:a16="http://schemas.microsoft.com/office/drawing/2014/main" val="3953571745"/>
                  </a:ext>
                </a:extLst>
              </a:tr>
            </a:tbl>
          </a:graphicData>
        </a:graphic>
      </p:graphicFrame>
    </p:spTree>
    <p:extLst>
      <p:ext uri="{BB962C8B-B14F-4D97-AF65-F5344CB8AC3E}">
        <p14:creationId xmlns:p14="http://schemas.microsoft.com/office/powerpoint/2010/main" val="3106138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C927F-171B-6C71-CBDB-D440DC996046}"/>
              </a:ext>
            </a:extLst>
          </p:cNvPr>
          <p:cNvSpPr>
            <a:spLocks noGrp="1"/>
          </p:cNvSpPr>
          <p:nvPr>
            <p:ph type="title"/>
          </p:nvPr>
        </p:nvSpPr>
        <p:spPr>
          <a:xfrm>
            <a:off x="8340090" y="2404872"/>
            <a:ext cx="3044952" cy="1627632"/>
          </a:xfrm>
        </p:spPr>
        <p:txBody>
          <a:bodyPr vert="horz" lIns="274320" tIns="182880" rIns="274320" bIns="182880" rtlCol="0" anchor="ctr" anchorCtr="1">
            <a:normAutofit/>
          </a:bodyPr>
          <a:lstStyle/>
          <a:p>
            <a:r>
              <a:rPr lang="en-US" dirty="0"/>
              <a:t>Color schemes</a:t>
            </a:r>
          </a:p>
        </p:txBody>
      </p:sp>
      <p:pic>
        <p:nvPicPr>
          <p:cNvPr id="4" name="Picture 3">
            <a:extLst>
              <a:ext uri="{FF2B5EF4-FFF2-40B4-BE49-F238E27FC236}">
                <a16:creationId xmlns:a16="http://schemas.microsoft.com/office/drawing/2014/main" id="{58E2EB1A-58A2-98F7-7D8A-B6E6AEF164BB}"/>
              </a:ext>
            </a:extLst>
          </p:cNvPr>
          <p:cNvPicPr>
            <a:picLocks noChangeAspect="1"/>
          </p:cNvPicPr>
          <p:nvPr/>
        </p:nvPicPr>
        <p:blipFill>
          <a:blip r:embed="rId2"/>
          <a:srcRect t="3933" r="-2" b="-2"/>
          <a:stretch>
            <a:fillRect/>
          </a:stretch>
        </p:blipFill>
        <p:spPr>
          <a:xfrm>
            <a:off x="1113201" y="1122807"/>
            <a:ext cx="5925312" cy="4297680"/>
          </a:xfrm>
          <a:prstGeom prst="rect">
            <a:avLst/>
          </a:prstGeom>
        </p:spPr>
      </p:pic>
    </p:spTree>
    <p:extLst>
      <p:ext uri="{BB962C8B-B14F-4D97-AF65-F5344CB8AC3E}">
        <p14:creationId xmlns:p14="http://schemas.microsoft.com/office/powerpoint/2010/main" val="4085380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FF9146B-4CE8-49B0-0140-8C5D85E7DBC8}"/>
              </a:ext>
            </a:extLst>
          </p:cNvPr>
          <p:cNvPicPr>
            <a:picLocks noChangeAspect="1"/>
          </p:cNvPicPr>
          <p:nvPr/>
        </p:nvPicPr>
        <p:blipFill>
          <a:blip r:embed="rId2"/>
          <a:srcRect l="44487" r="5518"/>
          <a:stretch>
            <a:fillRect/>
          </a:stretch>
        </p:blipFill>
        <p:spPr>
          <a:xfrm>
            <a:off x="2" y="-1"/>
            <a:ext cx="4063593" cy="4572001"/>
          </a:xfrm>
          <a:prstGeom prst="rect">
            <a:avLst/>
          </a:prstGeom>
        </p:spPr>
      </p:pic>
      <p:pic>
        <p:nvPicPr>
          <p:cNvPr id="5" name="Content Placeholder 4">
            <a:extLst>
              <a:ext uri="{FF2B5EF4-FFF2-40B4-BE49-F238E27FC236}">
                <a16:creationId xmlns:a16="http://schemas.microsoft.com/office/drawing/2014/main" id="{6EC8D034-5B63-F64C-33DB-56081F70299B}"/>
              </a:ext>
            </a:extLst>
          </p:cNvPr>
          <p:cNvPicPr>
            <a:picLocks noGrp="1" noChangeAspect="1"/>
          </p:cNvPicPr>
          <p:nvPr>
            <p:ph idx="1"/>
          </p:nvPr>
        </p:nvPicPr>
        <p:blipFill>
          <a:blip r:embed="rId3"/>
          <a:srcRect l="6214" r="43346"/>
          <a:stretch>
            <a:fillRect/>
          </a:stretch>
        </p:blipFill>
        <p:spPr>
          <a:xfrm>
            <a:off x="4064204" y="-1"/>
            <a:ext cx="4063593" cy="4572001"/>
          </a:xfrm>
          <a:prstGeom prst="rect">
            <a:avLst/>
          </a:prstGeom>
        </p:spPr>
      </p:pic>
      <p:pic>
        <p:nvPicPr>
          <p:cNvPr id="7" name="Picture 6">
            <a:extLst>
              <a:ext uri="{FF2B5EF4-FFF2-40B4-BE49-F238E27FC236}">
                <a16:creationId xmlns:a16="http://schemas.microsoft.com/office/drawing/2014/main" id="{938AD354-47BF-3E46-6AE5-2E90A8ADC534}"/>
              </a:ext>
            </a:extLst>
          </p:cNvPr>
          <p:cNvPicPr>
            <a:picLocks noChangeAspect="1"/>
          </p:cNvPicPr>
          <p:nvPr/>
        </p:nvPicPr>
        <p:blipFill>
          <a:blip r:embed="rId4"/>
          <a:srcRect l="23597" r="9519" b="-2"/>
          <a:stretch>
            <a:fillRect/>
          </a:stretch>
        </p:blipFill>
        <p:spPr>
          <a:xfrm>
            <a:off x="8128407" y="-1"/>
            <a:ext cx="4063593" cy="4572001"/>
          </a:xfrm>
          <a:prstGeom prst="rect">
            <a:avLst/>
          </a:prstGeom>
        </p:spPr>
      </p:pic>
      <p:sp>
        <p:nvSpPr>
          <p:cNvPr id="2" name="Title 1">
            <a:extLst>
              <a:ext uri="{FF2B5EF4-FFF2-40B4-BE49-F238E27FC236}">
                <a16:creationId xmlns:a16="http://schemas.microsoft.com/office/drawing/2014/main" id="{E4C004D5-A38D-C853-7E2B-F0D65122B7C7}"/>
              </a:ext>
            </a:extLst>
          </p:cNvPr>
          <p:cNvSpPr>
            <a:spLocks noGrp="1"/>
          </p:cNvSpPr>
          <p:nvPr>
            <p:ph type="title"/>
          </p:nvPr>
        </p:nvSpPr>
        <p:spPr>
          <a:xfrm>
            <a:off x="1600200" y="3753529"/>
            <a:ext cx="8991600" cy="1645759"/>
          </a:xfrm>
        </p:spPr>
        <p:txBody>
          <a:bodyPr vert="horz" lIns="274320" tIns="182880" rIns="274320" bIns="182880" rtlCol="0" anchor="ctr" anchorCtr="1">
            <a:normAutofit/>
          </a:bodyPr>
          <a:lstStyle/>
          <a:p>
            <a:r>
              <a:rPr lang="en-US" sz="3800" dirty="0"/>
              <a:t>Cell Projections</a:t>
            </a:r>
          </a:p>
        </p:txBody>
      </p:sp>
    </p:spTree>
    <p:extLst>
      <p:ext uri="{BB962C8B-B14F-4D97-AF65-F5344CB8AC3E}">
        <p14:creationId xmlns:p14="http://schemas.microsoft.com/office/powerpoint/2010/main" val="3372053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E28E74-7947-A983-5329-CF0C7A7C7B79}"/>
              </a:ext>
            </a:extLst>
          </p:cNvPr>
          <p:cNvSpPr>
            <a:spLocks noGrp="1"/>
          </p:cNvSpPr>
          <p:nvPr>
            <p:ph type="title"/>
          </p:nvPr>
        </p:nvSpPr>
        <p:spPr>
          <a:xfrm>
            <a:off x="2231136" y="292100"/>
            <a:ext cx="7729728" cy="1066800"/>
          </a:xfrm>
        </p:spPr>
        <p:txBody>
          <a:bodyPr/>
          <a:lstStyle/>
          <a:p>
            <a:r>
              <a:rPr lang="en-US" dirty="0"/>
              <a:t>Treatment Interventions</a:t>
            </a:r>
          </a:p>
        </p:txBody>
      </p:sp>
      <p:pic>
        <p:nvPicPr>
          <p:cNvPr id="10" name="Content Placeholder 9">
            <a:extLst>
              <a:ext uri="{FF2B5EF4-FFF2-40B4-BE49-F238E27FC236}">
                <a16:creationId xmlns:a16="http://schemas.microsoft.com/office/drawing/2014/main" id="{48A3A486-FCAE-37FA-DCE2-92A4561D2064}"/>
              </a:ext>
            </a:extLst>
          </p:cNvPr>
          <p:cNvPicPr>
            <a:picLocks noGrp="1" noChangeAspect="1"/>
          </p:cNvPicPr>
          <p:nvPr>
            <p:ph sz="half" idx="1"/>
          </p:nvPr>
        </p:nvPicPr>
        <p:blipFill>
          <a:blip r:embed="rId2"/>
          <a:stretch>
            <a:fillRect/>
          </a:stretch>
        </p:blipFill>
        <p:spPr>
          <a:xfrm>
            <a:off x="254000" y="1358900"/>
            <a:ext cx="5842000" cy="5384800"/>
          </a:xfrm>
          <a:prstGeom prst="rect">
            <a:avLst/>
          </a:prstGeom>
        </p:spPr>
      </p:pic>
      <p:pic>
        <p:nvPicPr>
          <p:cNvPr id="8" name="Content Placeholder 7">
            <a:extLst>
              <a:ext uri="{FF2B5EF4-FFF2-40B4-BE49-F238E27FC236}">
                <a16:creationId xmlns:a16="http://schemas.microsoft.com/office/drawing/2014/main" id="{DB99DA28-A24F-09BC-DA56-EC44E9BC36A5}"/>
              </a:ext>
            </a:extLst>
          </p:cNvPr>
          <p:cNvPicPr>
            <a:picLocks noGrp="1" noChangeAspect="1"/>
          </p:cNvPicPr>
          <p:nvPr>
            <p:ph sz="half" idx="2"/>
          </p:nvPr>
        </p:nvPicPr>
        <p:blipFill>
          <a:blip r:embed="rId3"/>
          <a:stretch>
            <a:fillRect/>
          </a:stretch>
        </p:blipFill>
        <p:spPr>
          <a:xfrm>
            <a:off x="6338888" y="1473200"/>
            <a:ext cx="5599112" cy="5270500"/>
          </a:xfrm>
          <a:prstGeom prst="rect">
            <a:avLst/>
          </a:prstGeom>
        </p:spPr>
      </p:pic>
    </p:spTree>
    <p:extLst>
      <p:ext uri="{BB962C8B-B14F-4D97-AF65-F5344CB8AC3E}">
        <p14:creationId xmlns:p14="http://schemas.microsoft.com/office/powerpoint/2010/main" val="2298146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7AFCAF-1F48-9042-C91B-81637BC04FD8}"/>
              </a:ext>
            </a:extLst>
          </p:cNvPr>
          <p:cNvPicPr>
            <a:picLocks noChangeAspect="1"/>
          </p:cNvPicPr>
          <p:nvPr/>
        </p:nvPicPr>
        <p:blipFill>
          <a:blip r:embed="rId3">
            <a:extLst>
              <a:ext uri="{28A0092B-C50C-407E-A947-70E740481C1C}">
                <a14:useLocalDpi xmlns:a14="http://schemas.microsoft.com/office/drawing/2010/main" val="0"/>
              </a:ext>
            </a:extLst>
          </a:blip>
          <a:srcRect l="23284" r="30989" b="-1"/>
          <a:stretch>
            <a:fillRect/>
          </a:stretch>
        </p:blipFill>
        <p:spPr>
          <a:xfrm>
            <a:off x="20" y="-7629"/>
            <a:ext cx="6765096" cy="6865629"/>
          </a:xfrm>
          <a:prstGeom prst="rect">
            <a:avLst/>
          </a:prstGeom>
        </p:spPr>
      </p:pic>
      <p:sp>
        <p:nvSpPr>
          <p:cNvPr id="2" name="Title 1">
            <a:extLst>
              <a:ext uri="{FF2B5EF4-FFF2-40B4-BE49-F238E27FC236}">
                <a16:creationId xmlns:a16="http://schemas.microsoft.com/office/drawing/2014/main" id="{84684E7A-A192-51F9-6E3E-B3FC34B5A3FD}"/>
              </a:ext>
            </a:extLst>
          </p:cNvPr>
          <p:cNvSpPr>
            <a:spLocks noGrp="1"/>
          </p:cNvSpPr>
          <p:nvPr>
            <p:ph type="title"/>
          </p:nvPr>
        </p:nvSpPr>
        <p:spPr>
          <a:xfrm>
            <a:off x="523410" y="195548"/>
            <a:ext cx="5718315" cy="1645920"/>
          </a:xfrm>
          <a:solidFill>
            <a:schemeClr val="bg1">
              <a:alpha val="60000"/>
            </a:schemeClr>
          </a:solidFill>
          <a:ln w="38100" cap="sq">
            <a:solidFill>
              <a:schemeClr val="tx1"/>
            </a:solidFill>
            <a:miter lim="800000"/>
          </a:ln>
        </p:spPr>
        <p:txBody>
          <a:bodyPr vert="horz" lIns="274320" tIns="182880" rIns="274320" bIns="182880" rtlCol="0" anchor="ctr" anchorCtr="1">
            <a:normAutofit/>
          </a:bodyPr>
          <a:lstStyle/>
          <a:p>
            <a:r>
              <a:rPr lang="en-US" sz="3800" dirty="0">
                <a:solidFill>
                  <a:schemeClr val="tx1"/>
                </a:solidFill>
              </a:rPr>
              <a:t>Adult Facilities</a:t>
            </a:r>
          </a:p>
        </p:txBody>
      </p:sp>
      <p:pic>
        <p:nvPicPr>
          <p:cNvPr id="14" name="Content Placeholder 13">
            <a:extLst>
              <a:ext uri="{FF2B5EF4-FFF2-40B4-BE49-F238E27FC236}">
                <a16:creationId xmlns:a16="http://schemas.microsoft.com/office/drawing/2014/main" id="{967639E7-DC92-B7FA-342F-C59AE6D310E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765116" y="0"/>
            <a:ext cx="5426864" cy="6858000"/>
          </a:xfrm>
          <a:prstGeom prst="rect">
            <a:avLst/>
          </a:prstGeom>
        </p:spPr>
      </p:pic>
    </p:spTree>
    <p:extLst>
      <p:ext uri="{BB962C8B-B14F-4D97-AF65-F5344CB8AC3E}">
        <p14:creationId xmlns:p14="http://schemas.microsoft.com/office/powerpoint/2010/main" val="589082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8B9932-E01A-D816-873F-47F3684E4C11}"/>
              </a:ext>
            </a:extLst>
          </p:cNvPr>
          <p:cNvPicPr>
            <a:picLocks noChangeAspect="1"/>
          </p:cNvPicPr>
          <p:nvPr/>
        </p:nvPicPr>
        <p:blipFill>
          <a:blip r:embed="rId3">
            <a:extLst>
              <a:ext uri="{28A0092B-C50C-407E-A947-70E740481C1C}">
                <a14:useLocalDpi xmlns:a14="http://schemas.microsoft.com/office/drawing/2010/main" val="0"/>
              </a:ext>
            </a:extLst>
          </a:blip>
          <a:srcRect l="23450" r="24608" b="-1"/>
          <a:stretch>
            <a:fillRect/>
          </a:stretch>
        </p:blipFill>
        <p:spPr>
          <a:xfrm>
            <a:off x="20" y="-7629"/>
            <a:ext cx="7136451" cy="6865629"/>
          </a:xfrm>
          <a:prstGeom prst="rect">
            <a:avLst/>
          </a:prstGeom>
        </p:spPr>
      </p:pic>
      <p:sp>
        <p:nvSpPr>
          <p:cNvPr id="2" name="Title 1">
            <a:extLst>
              <a:ext uri="{FF2B5EF4-FFF2-40B4-BE49-F238E27FC236}">
                <a16:creationId xmlns:a16="http://schemas.microsoft.com/office/drawing/2014/main" id="{A817CB67-B86D-AF4A-A11D-84B8B26684F0}"/>
              </a:ext>
            </a:extLst>
          </p:cNvPr>
          <p:cNvSpPr>
            <a:spLocks noGrp="1"/>
          </p:cNvSpPr>
          <p:nvPr>
            <p:ph type="title"/>
          </p:nvPr>
        </p:nvSpPr>
        <p:spPr>
          <a:xfrm>
            <a:off x="852413" y="4816227"/>
            <a:ext cx="5431664" cy="1645920"/>
          </a:xfrm>
          <a:prstGeom prst="ellipse">
            <a:avLst/>
          </a:prstGeom>
          <a:solidFill>
            <a:schemeClr val="bg1">
              <a:alpha val="60000"/>
            </a:schemeClr>
          </a:solidFill>
          <a:ln w="38100" cap="sq">
            <a:solidFill>
              <a:schemeClr val="tx1"/>
            </a:solidFill>
            <a:miter lim="800000"/>
          </a:ln>
        </p:spPr>
        <p:txBody>
          <a:bodyPr vert="horz" lIns="274320" tIns="182880" rIns="274320" bIns="182880" rtlCol="0" anchor="ctr" anchorCtr="1">
            <a:normAutofit fontScale="90000"/>
          </a:bodyPr>
          <a:lstStyle/>
          <a:p>
            <a:r>
              <a:rPr lang="en-US" sz="3800">
                <a:solidFill>
                  <a:schemeClr val="tx1"/>
                </a:solidFill>
              </a:rPr>
              <a:t>Juvenile Facilities</a:t>
            </a:r>
          </a:p>
        </p:txBody>
      </p:sp>
      <p:pic>
        <p:nvPicPr>
          <p:cNvPr id="7" name="Picture 6">
            <a:extLst>
              <a:ext uri="{FF2B5EF4-FFF2-40B4-BE49-F238E27FC236}">
                <a16:creationId xmlns:a16="http://schemas.microsoft.com/office/drawing/2014/main" id="{2F467B95-59D4-0F35-0412-40C2E8A40D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6471" y="0"/>
            <a:ext cx="5055509" cy="6858000"/>
          </a:xfrm>
          <a:prstGeom prst="rect">
            <a:avLst/>
          </a:prstGeom>
        </p:spPr>
      </p:pic>
    </p:spTree>
    <p:extLst>
      <p:ext uri="{BB962C8B-B14F-4D97-AF65-F5344CB8AC3E}">
        <p14:creationId xmlns:p14="http://schemas.microsoft.com/office/powerpoint/2010/main" val="408535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1262729" y="5499895"/>
            <a:ext cx="9638443" cy="484633"/>
          </a:xfrm>
        </p:spPr>
        <p:txBody>
          <a:bodyPr>
            <a:normAutofit/>
          </a:bodyPr>
          <a:lstStyle/>
          <a:p>
            <a:r>
              <a:rPr lang="en-US" b="1" dirty="0">
                <a:latin typeface="Arial" panose="020B0604020202020204" pitchFamily="34" charset="0"/>
                <a:cs typeface="Arial" panose="020B0604020202020204" pitchFamily="34" charset="0"/>
              </a:rPr>
              <a:t>Viktor E. Frankl, </a:t>
            </a:r>
            <a:r>
              <a:rPr lang="en-US" b="1" u="sng" dirty="0">
                <a:solidFill>
                  <a:schemeClr val="tx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Man's Search for Meaning</a:t>
            </a:r>
            <a:endParaRPr lang="en-US" u="sng" dirty="0">
              <a:solidFill>
                <a:schemeClr val="tx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4167985-D6E9-40FF-97C0-4B6D373E8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68" y="640080"/>
            <a:ext cx="10911865" cy="462686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8801362-349C-44BE-BEF6-8E926E1D3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42976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262729" y="1289303"/>
            <a:ext cx="9638443" cy="3339303"/>
          </a:xfrm>
          <a:ln>
            <a:noFill/>
          </a:ln>
        </p:spPr>
        <p:txBody>
          <a:bodyPr>
            <a:normAutofit/>
          </a:bodyPr>
          <a:lstStyle/>
          <a:p>
            <a:pPr lvl="0"/>
            <a:r>
              <a:rPr lang="en-US" dirty="0">
                <a:latin typeface="Arial" panose="020B0604020202020204" pitchFamily="34" charset="0"/>
                <a:cs typeface="Arial" panose="020B0604020202020204" pitchFamily="34" charset="0"/>
              </a:rPr>
              <a:t>“When we are no longer able to change a situation, we are challenged to change ourselves.” </a:t>
            </a:r>
            <a:endParaRPr 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71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F67427-41C9-2B2B-3B64-8CF47715E962}"/>
              </a:ext>
            </a:extLst>
          </p:cNvPr>
          <p:cNvSpPr>
            <a:spLocks noGrp="1"/>
          </p:cNvSpPr>
          <p:nvPr>
            <p:ph type="title"/>
          </p:nvPr>
        </p:nvSpPr>
        <p:spPr/>
        <p:txBody>
          <a:bodyPr/>
          <a:lstStyle/>
          <a:p>
            <a:r>
              <a:rPr lang="en-US" dirty="0"/>
              <a:t>Population Breakdown (12/31/2025)</a:t>
            </a:r>
          </a:p>
        </p:txBody>
      </p:sp>
      <p:sp>
        <p:nvSpPr>
          <p:cNvPr id="6" name="Content Placeholder 5">
            <a:extLst>
              <a:ext uri="{FF2B5EF4-FFF2-40B4-BE49-F238E27FC236}">
                <a16:creationId xmlns:a16="http://schemas.microsoft.com/office/drawing/2014/main" id="{1B11A655-FAB9-5A61-0867-639F9BB25FA2}"/>
              </a:ext>
            </a:extLst>
          </p:cNvPr>
          <p:cNvSpPr>
            <a:spLocks noGrp="1"/>
          </p:cNvSpPr>
          <p:nvPr>
            <p:ph sz="half" idx="2"/>
          </p:nvPr>
        </p:nvSpPr>
        <p:spPr/>
        <p:txBody>
          <a:bodyPr>
            <a:normAutofit lnSpcReduction="10000"/>
          </a:bodyPr>
          <a:lstStyle/>
          <a:p>
            <a:pPr marL="0" indent="0" algn="ctr">
              <a:buNone/>
            </a:pPr>
            <a:r>
              <a:rPr lang="en-US" dirty="0"/>
              <a:t>Juveniles</a:t>
            </a:r>
          </a:p>
          <a:p>
            <a:pPr marL="0" indent="0">
              <a:buNone/>
            </a:pPr>
            <a:r>
              <a:rPr lang="en-US" dirty="0"/>
              <a:t>Average age 16.8- 310</a:t>
            </a:r>
          </a:p>
          <a:p>
            <a:pPr marL="0" indent="0">
              <a:buNone/>
            </a:pPr>
            <a:r>
              <a:rPr lang="en-US" dirty="0"/>
              <a:t>88.1% male, 11.9% female</a:t>
            </a:r>
          </a:p>
          <a:p>
            <a:pPr marL="0" indent="0">
              <a:buNone/>
            </a:pPr>
            <a:r>
              <a:rPr lang="en-US" dirty="0"/>
              <a:t>46.8% white, 31% black, 11.6% multiple</a:t>
            </a:r>
          </a:p>
          <a:p>
            <a:pPr marL="0" indent="0">
              <a:buNone/>
            </a:pPr>
            <a:r>
              <a:rPr lang="en-US" dirty="0"/>
              <a:t>American Indian/Alaskan 0.6%, Asian 1.3%,</a:t>
            </a:r>
          </a:p>
          <a:p>
            <a:pPr marL="0" indent="0">
              <a:buNone/>
            </a:pPr>
            <a:r>
              <a:rPr lang="en-US" dirty="0"/>
              <a:t>Asian/Pacific Islander 0.3%</a:t>
            </a:r>
          </a:p>
          <a:p>
            <a:pPr marL="0" indent="0">
              <a:buNone/>
            </a:pPr>
            <a:r>
              <a:rPr lang="en-US" dirty="0"/>
              <a:t>Cost per day $383.42</a:t>
            </a:r>
          </a:p>
          <a:p>
            <a:pPr marL="0" indent="0">
              <a:buNone/>
            </a:pPr>
            <a:r>
              <a:rPr lang="en-US" dirty="0"/>
              <a:t>DMHA state hospital bed- $2033/day</a:t>
            </a:r>
          </a:p>
        </p:txBody>
      </p:sp>
      <p:sp>
        <p:nvSpPr>
          <p:cNvPr id="12" name="Content Placeholder 11">
            <a:extLst>
              <a:ext uri="{FF2B5EF4-FFF2-40B4-BE49-F238E27FC236}">
                <a16:creationId xmlns:a16="http://schemas.microsoft.com/office/drawing/2014/main" id="{2735A101-3F98-47E6-3365-DD82C1F0F028}"/>
              </a:ext>
            </a:extLst>
          </p:cNvPr>
          <p:cNvSpPr>
            <a:spLocks noGrp="1"/>
          </p:cNvSpPr>
          <p:nvPr>
            <p:ph sz="half" idx="1"/>
          </p:nvPr>
        </p:nvSpPr>
        <p:spPr/>
        <p:txBody>
          <a:bodyPr>
            <a:normAutofit lnSpcReduction="10000"/>
          </a:bodyPr>
          <a:lstStyle/>
          <a:p>
            <a:pPr marL="0" indent="0" algn="ctr">
              <a:buNone/>
            </a:pPr>
            <a:r>
              <a:rPr lang="en-US" dirty="0"/>
              <a:t> Adults</a:t>
            </a:r>
          </a:p>
          <a:p>
            <a:pPr marL="0" indent="0">
              <a:buNone/>
            </a:pPr>
            <a:r>
              <a:rPr lang="en-US" dirty="0"/>
              <a:t>Average age 41.4- 26,288</a:t>
            </a:r>
          </a:p>
          <a:p>
            <a:pPr marL="0" indent="0">
              <a:buNone/>
            </a:pPr>
            <a:r>
              <a:rPr lang="en-US" dirty="0"/>
              <a:t>89.8% male, 10.2% female</a:t>
            </a:r>
          </a:p>
          <a:p>
            <a:pPr marL="0" indent="0">
              <a:buNone/>
            </a:pPr>
            <a:r>
              <a:rPr lang="en-US" dirty="0"/>
              <a:t>60.9 % white, 32.5% black, 0.9% multiple</a:t>
            </a:r>
          </a:p>
          <a:p>
            <a:pPr marL="0" indent="0">
              <a:buNone/>
            </a:pPr>
            <a:r>
              <a:rPr lang="en-US" dirty="0"/>
              <a:t>American Indian/Alaskan 0.2%, Asian 0.4%</a:t>
            </a:r>
          </a:p>
          <a:p>
            <a:pPr marL="0" indent="0">
              <a:buNone/>
            </a:pPr>
            <a:r>
              <a:rPr lang="en-US" dirty="0"/>
              <a:t>Cost per day $85.44</a:t>
            </a:r>
          </a:p>
          <a:p>
            <a:pPr marL="0" indent="0">
              <a:buNone/>
            </a:pPr>
            <a:endParaRPr lang="en-US" dirty="0"/>
          </a:p>
        </p:txBody>
      </p:sp>
    </p:spTree>
    <p:extLst>
      <p:ext uri="{BB962C8B-B14F-4D97-AF65-F5344CB8AC3E}">
        <p14:creationId xmlns:p14="http://schemas.microsoft.com/office/powerpoint/2010/main" val="377300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B7AC-6DDF-1FF9-EB45-14CB775D9AB6}"/>
              </a:ext>
            </a:extLst>
          </p:cNvPr>
          <p:cNvSpPr>
            <a:spLocks noGrp="1"/>
          </p:cNvSpPr>
          <p:nvPr>
            <p:ph type="title"/>
          </p:nvPr>
        </p:nvSpPr>
        <p:spPr>
          <a:xfrm>
            <a:off x="829781" y="2708804"/>
            <a:ext cx="3698803" cy="1440394"/>
          </a:xfrm>
          <a:noFill/>
          <a:ln>
            <a:solidFill>
              <a:schemeClr val="tx1"/>
            </a:solidFill>
          </a:ln>
        </p:spPr>
        <p:txBody>
          <a:bodyPr>
            <a:normAutofit/>
          </a:bodyPr>
          <a:lstStyle/>
          <a:p>
            <a:r>
              <a:rPr lang="en-US" sz="2400" dirty="0">
                <a:solidFill>
                  <a:schemeClr val="tx1"/>
                </a:solidFill>
              </a:rPr>
              <a:t>BH Services Provided During Incarceration</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AF9751C-6655-A16B-6411-605B6266804D}"/>
              </a:ext>
            </a:extLst>
          </p:cNvPr>
          <p:cNvSpPr>
            <a:spLocks noGrp="1"/>
          </p:cNvSpPr>
          <p:nvPr>
            <p:ph idx="1"/>
          </p:nvPr>
        </p:nvSpPr>
        <p:spPr>
          <a:xfrm>
            <a:off x="6049182" y="802638"/>
            <a:ext cx="5408696" cy="5252722"/>
          </a:xfrm>
        </p:spPr>
        <p:txBody>
          <a:bodyPr anchor="ctr">
            <a:normAutofit/>
          </a:bodyPr>
          <a:lstStyle/>
          <a:p>
            <a:r>
              <a:rPr lang="en-US" dirty="0">
                <a:solidFill>
                  <a:schemeClr val="bg1"/>
                </a:solidFill>
              </a:rPr>
              <a:t>Psychiatric appointments</a:t>
            </a:r>
          </a:p>
          <a:p>
            <a:r>
              <a:rPr lang="en-US" dirty="0">
                <a:solidFill>
                  <a:schemeClr val="bg1"/>
                </a:solidFill>
              </a:rPr>
              <a:t>Counseling by Psychologists, Social Workers, Mental Health Counselors, trainees, interns, bachelor-level providers (groups)</a:t>
            </a:r>
          </a:p>
          <a:p>
            <a:r>
              <a:rPr lang="en-US" dirty="0">
                <a:solidFill>
                  <a:schemeClr val="bg1"/>
                </a:solidFill>
              </a:rPr>
              <a:t>Crisis Intervention/ stabilization/ specialized units (mental health units for patients with mental illness and cognitive impairment, Recovery While Incarcerated substance use treatment units)</a:t>
            </a:r>
          </a:p>
          <a:p>
            <a:r>
              <a:rPr lang="en-US" dirty="0">
                <a:solidFill>
                  <a:schemeClr val="bg1"/>
                </a:solidFill>
              </a:rPr>
              <a:t>Short-term counseling/ groups</a:t>
            </a:r>
          </a:p>
          <a:p>
            <a:r>
              <a:rPr lang="en-US" dirty="0">
                <a:solidFill>
                  <a:schemeClr val="bg1"/>
                </a:solidFill>
              </a:rPr>
              <a:t>Integrated recovery services</a:t>
            </a:r>
          </a:p>
          <a:p>
            <a:r>
              <a:rPr lang="en-US" dirty="0">
                <a:solidFill>
                  <a:schemeClr val="bg1"/>
                </a:solidFill>
              </a:rPr>
              <a:t>Medication Assisted Treatment</a:t>
            </a:r>
          </a:p>
          <a:p>
            <a:r>
              <a:rPr lang="en-US" dirty="0">
                <a:solidFill>
                  <a:schemeClr val="bg1"/>
                </a:solidFill>
              </a:rPr>
              <a:t>Restrictive Housing Unit treatment and reviews</a:t>
            </a:r>
          </a:p>
          <a:p>
            <a:r>
              <a:rPr lang="en-US" dirty="0">
                <a:solidFill>
                  <a:schemeClr val="bg1"/>
                </a:solidFill>
              </a:rPr>
              <a:t>ICE detainees</a:t>
            </a:r>
          </a:p>
        </p:txBody>
      </p:sp>
    </p:spTree>
    <p:extLst>
      <p:ext uri="{BB962C8B-B14F-4D97-AF65-F5344CB8AC3E}">
        <p14:creationId xmlns:p14="http://schemas.microsoft.com/office/powerpoint/2010/main" val="1169800331"/>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4C483-0FF4-1F2F-B0EF-5C92A7021D5E}"/>
              </a:ext>
            </a:extLst>
          </p:cNvPr>
          <p:cNvSpPr>
            <a:spLocks noGrp="1"/>
          </p:cNvSpPr>
          <p:nvPr>
            <p:ph type="title"/>
          </p:nvPr>
        </p:nvSpPr>
        <p:spPr>
          <a:xfrm>
            <a:off x="2231136" y="189880"/>
            <a:ext cx="7729728" cy="1137115"/>
          </a:xfrm>
        </p:spPr>
        <p:txBody>
          <a:bodyPr/>
          <a:lstStyle/>
          <a:p>
            <a:r>
              <a:rPr lang="en-US" dirty="0"/>
              <a:t>BH Code classifications</a:t>
            </a:r>
          </a:p>
        </p:txBody>
      </p:sp>
      <p:sp>
        <p:nvSpPr>
          <p:cNvPr id="3" name="Content Placeholder 2">
            <a:extLst>
              <a:ext uri="{FF2B5EF4-FFF2-40B4-BE49-F238E27FC236}">
                <a16:creationId xmlns:a16="http://schemas.microsoft.com/office/drawing/2014/main" id="{FBC28ADE-6D56-2235-808A-335D00CAF734}"/>
              </a:ext>
            </a:extLst>
          </p:cNvPr>
          <p:cNvSpPr>
            <a:spLocks noGrp="1"/>
          </p:cNvSpPr>
          <p:nvPr>
            <p:ph idx="1"/>
          </p:nvPr>
        </p:nvSpPr>
        <p:spPr>
          <a:xfrm>
            <a:off x="901700" y="1182029"/>
            <a:ext cx="10680700" cy="5597911"/>
          </a:xfrm>
        </p:spPr>
        <p:txBody>
          <a:bodyPr>
            <a:normAutofit fontScale="55000" lnSpcReduction="20000"/>
          </a:bodyPr>
          <a:lstStyle/>
          <a:p>
            <a:endParaRPr lang="en-US" dirty="0"/>
          </a:p>
          <a:p>
            <a:pPr marL="0" indent="0">
              <a:buNone/>
            </a:pPr>
            <a:r>
              <a:rPr lang="en-US" sz="2900" b="1" dirty="0"/>
              <a:t>A</a:t>
            </a:r>
            <a:r>
              <a:rPr lang="en-US" sz="2900" dirty="0"/>
              <a:t>: Free of functional behavioral health impairment in the current living environment; individuals with short-term, self-limiting condition requiring minimal behavioral health intervention limited to thirty (30) days’ duration. </a:t>
            </a:r>
          </a:p>
          <a:p>
            <a:pPr marL="0" indent="0">
              <a:buNone/>
            </a:pPr>
            <a:r>
              <a:rPr lang="en-US" sz="2900" b="1" dirty="0"/>
              <a:t>B</a:t>
            </a:r>
            <a:r>
              <a:rPr lang="en-US" sz="2900" dirty="0"/>
              <a:t>: Psychiatric disorder that causes little functional impairment and requires infrequent psychiatric services. These services are routine in nature. </a:t>
            </a:r>
          </a:p>
          <a:p>
            <a:pPr marL="0" indent="0">
              <a:buNone/>
            </a:pPr>
            <a:r>
              <a:rPr lang="en-US" sz="2900" b="1" dirty="0"/>
              <a:t>C</a:t>
            </a:r>
            <a:r>
              <a:rPr lang="en-US" sz="2900" dirty="0"/>
              <a:t>: Psychiatric disorder that causes some functional impairment and requires psychiatric and/or psychological services to support an acute need or recent mental health crisis such as situational social stressors. Services necessary to provide stability, support and skills for self-management such as evidence-based group treatment, peer-led support, or regular psychiatric services. These services may be routine and/or unplanned in nature and may involve mental health monitoring. </a:t>
            </a:r>
          </a:p>
          <a:p>
            <a:pPr marL="0" indent="0">
              <a:buNone/>
            </a:pPr>
            <a:r>
              <a:rPr lang="en-US" sz="2900" b="1" dirty="0"/>
              <a:t>D: </a:t>
            </a:r>
            <a:r>
              <a:rPr lang="en-US" sz="2900" dirty="0"/>
              <a:t>Psychiatric disorder that requires frequent individual psychiatric and/or psychological services and/or the individual has a history of one or more of the following: </a:t>
            </a:r>
          </a:p>
          <a:p>
            <a:pPr marL="0" indent="0">
              <a:buNone/>
            </a:pPr>
            <a:r>
              <a:rPr lang="en-US" sz="2900" dirty="0"/>
              <a:t>          a. a serious suicide attempt and are newly (within the last year) admitted to the IDOC; and/or, </a:t>
            </a:r>
          </a:p>
          <a:p>
            <a:pPr marL="0" indent="0">
              <a:buNone/>
            </a:pPr>
            <a:r>
              <a:rPr lang="en-US" sz="2900" dirty="0"/>
              <a:t>          b. have had a serious suicide attempt or a serious self-injury within the last year; and/or, </a:t>
            </a:r>
          </a:p>
          <a:p>
            <a:pPr marL="0" indent="0">
              <a:buNone/>
            </a:pPr>
            <a:r>
              <a:rPr lang="en-US" sz="2900" dirty="0"/>
              <a:t>          c. who are on involuntary medication for the treatment of a mental health condition. </a:t>
            </a:r>
          </a:p>
          <a:p>
            <a:pPr marL="0" indent="0">
              <a:buNone/>
            </a:pPr>
            <a:r>
              <a:rPr lang="en-US" sz="2900" b="1" dirty="0"/>
              <a:t>E</a:t>
            </a:r>
            <a:r>
              <a:rPr lang="en-US" sz="2900" dirty="0"/>
              <a:t>: Psychiatric disorder that causes significant functional impairment such that the individual is unable to function in a standard prison environment and/or causes significant risk of harm to the individual or others and requires structured psychiatric and/or psychological services. Services needed are provided in a specialized mental health unit. </a:t>
            </a:r>
          </a:p>
          <a:p>
            <a:pPr marL="0" indent="0">
              <a:buNone/>
            </a:pPr>
            <a:r>
              <a:rPr lang="en-US" sz="2900" b="1" dirty="0"/>
              <a:t>F</a:t>
            </a:r>
            <a:r>
              <a:rPr lang="en-US" sz="2900" dirty="0"/>
              <a:t>: Substance Use needs that cause functional impairment; may only include patients who would otherwise have an “A” behavioral health code and whose clinically indicated need for treatment is provided by Recovery While Incarcerated or Medication Assisted Treatment (MAT). This code may also be used for patients with an identified history of overdose but who are unwilling to accept treatment and do not qualify for involuntary treatment. </a:t>
            </a:r>
          </a:p>
        </p:txBody>
      </p:sp>
    </p:spTree>
    <p:extLst>
      <p:ext uri="{BB962C8B-B14F-4D97-AF65-F5344CB8AC3E}">
        <p14:creationId xmlns:p14="http://schemas.microsoft.com/office/powerpoint/2010/main" val="3330905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C8625-3BBD-EB36-5D23-6C9B2D7E14B3}"/>
              </a:ext>
            </a:extLst>
          </p:cNvPr>
          <p:cNvSpPr>
            <a:spLocks noGrp="1"/>
          </p:cNvSpPr>
          <p:nvPr>
            <p:ph type="title"/>
          </p:nvPr>
        </p:nvSpPr>
        <p:spPr/>
        <p:txBody>
          <a:bodyPr/>
          <a:lstStyle/>
          <a:p>
            <a:r>
              <a:rPr lang="en-US" dirty="0"/>
              <a:t>Code Statistics (1/20/25)</a:t>
            </a:r>
          </a:p>
        </p:txBody>
      </p:sp>
      <p:sp>
        <p:nvSpPr>
          <p:cNvPr id="3" name="Content Placeholder 2">
            <a:extLst>
              <a:ext uri="{FF2B5EF4-FFF2-40B4-BE49-F238E27FC236}">
                <a16:creationId xmlns:a16="http://schemas.microsoft.com/office/drawing/2014/main" id="{D9ADDAD1-4D3F-F3E0-0967-37A8CD2161ED}"/>
              </a:ext>
            </a:extLst>
          </p:cNvPr>
          <p:cNvSpPr>
            <a:spLocks noGrp="1"/>
          </p:cNvSpPr>
          <p:nvPr>
            <p:ph idx="1"/>
          </p:nvPr>
        </p:nvSpPr>
        <p:spPr/>
        <p:txBody>
          <a:bodyPr>
            <a:normAutofit lnSpcReduction="10000"/>
          </a:bodyPr>
          <a:lstStyle/>
          <a:p>
            <a:r>
              <a:rPr lang="en-US" dirty="0"/>
              <a:t>Total Prison Population 26,362 (* Does not include ICE detainees)</a:t>
            </a:r>
          </a:p>
          <a:p>
            <a:pPr marL="0" indent="0" algn="ctr">
              <a:buNone/>
            </a:pPr>
            <a:r>
              <a:rPr lang="en-US" dirty="0"/>
              <a:t>            Code A 12,092 (45.87%)</a:t>
            </a:r>
          </a:p>
          <a:p>
            <a:pPr marL="0" indent="0" algn="ctr">
              <a:buNone/>
            </a:pPr>
            <a:r>
              <a:rPr lang="en-US" dirty="0"/>
              <a:t>            Code B 1529 (5.8%)</a:t>
            </a:r>
          </a:p>
          <a:p>
            <a:pPr marL="0" indent="0" algn="ctr">
              <a:buNone/>
            </a:pPr>
            <a:r>
              <a:rPr lang="en-US" dirty="0"/>
              <a:t>            Code C 4,607 (17.48%)</a:t>
            </a:r>
          </a:p>
          <a:p>
            <a:pPr marL="0" indent="0" algn="ctr">
              <a:buNone/>
            </a:pPr>
            <a:r>
              <a:rPr lang="en-US" dirty="0"/>
              <a:t>            Code D 951 (3.6%)</a:t>
            </a:r>
          </a:p>
          <a:p>
            <a:pPr marL="0" indent="0" algn="ctr">
              <a:buNone/>
            </a:pPr>
            <a:r>
              <a:rPr lang="en-US" dirty="0"/>
              <a:t>            Code E (1.15%)</a:t>
            </a:r>
          </a:p>
          <a:p>
            <a:pPr marL="0" indent="0" algn="ctr">
              <a:buNone/>
            </a:pPr>
            <a:r>
              <a:rPr lang="en-US" dirty="0"/>
              <a:t>             Code F (26.06%)</a:t>
            </a:r>
          </a:p>
          <a:p>
            <a:pPr marL="0" indent="0" algn="ctr">
              <a:buNone/>
            </a:pPr>
            <a:r>
              <a:rPr lang="en-US" dirty="0"/>
              <a:t>              Unclassified (0.03%)</a:t>
            </a:r>
          </a:p>
          <a:p>
            <a:pPr marL="0" indent="0" algn="ctr">
              <a:buNone/>
            </a:pPr>
            <a:endParaRPr lang="en-US" dirty="0"/>
          </a:p>
        </p:txBody>
      </p:sp>
    </p:spTree>
    <p:extLst>
      <p:ext uri="{BB962C8B-B14F-4D97-AF65-F5344CB8AC3E}">
        <p14:creationId xmlns:p14="http://schemas.microsoft.com/office/powerpoint/2010/main" val="1351568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C95D8-E5D0-D8AD-EEDA-96E9F8B78228}"/>
              </a:ext>
            </a:extLst>
          </p:cNvPr>
          <p:cNvSpPr>
            <a:spLocks noGrp="1"/>
          </p:cNvSpPr>
          <p:nvPr>
            <p:ph type="title"/>
          </p:nvPr>
        </p:nvSpPr>
        <p:spPr/>
        <p:txBody>
          <a:bodyPr/>
          <a:lstStyle/>
          <a:p>
            <a:r>
              <a:rPr lang="en-US" dirty="0"/>
              <a:t>Female Code Statistics n=2377</a:t>
            </a:r>
          </a:p>
        </p:txBody>
      </p:sp>
      <p:graphicFrame>
        <p:nvGraphicFramePr>
          <p:cNvPr id="4" name="Content Placeholder 3">
            <a:extLst>
              <a:ext uri="{FF2B5EF4-FFF2-40B4-BE49-F238E27FC236}">
                <a16:creationId xmlns:a16="http://schemas.microsoft.com/office/drawing/2014/main" id="{A4CB410F-7C99-8572-5671-14A16521C1C7}"/>
              </a:ext>
            </a:extLst>
          </p:cNvPr>
          <p:cNvGraphicFramePr>
            <a:graphicFrameLocks noGrp="1"/>
          </p:cNvGraphicFramePr>
          <p:nvPr>
            <p:ph idx="1"/>
            <p:extLst>
              <p:ext uri="{D42A27DB-BD31-4B8C-83A1-F6EECF244321}">
                <p14:modId xmlns:p14="http://schemas.microsoft.com/office/powerpoint/2010/main" val="3732512964"/>
              </p:ext>
            </p:extLst>
          </p:nvPr>
        </p:nvGraphicFramePr>
        <p:xfrm>
          <a:off x="1245870" y="2560323"/>
          <a:ext cx="9475471" cy="3332985"/>
        </p:xfrm>
        <a:graphic>
          <a:graphicData uri="http://schemas.openxmlformats.org/drawingml/2006/table">
            <a:tbl>
              <a:tblPr/>
              <a:tblGrid>
                <a:gridCol w="1394867">
                  <a:extLst>
                    <a:ext uri="{9D8B030D-6E8A-4147-A177-3AD203B41FA5}">
                      <a16:colId xmlns:a16="http://schemas.microsoft.com/office/drawing/2014/main" val="3026705000"/>
                    </a:ext>
                  </a:extLst>
                </a:gridCol>
                <a:gridCol w="1154372">
                  <a:extLst>
                    <a:ext uri="{9D8B030D-6E8A-4147-A177-3AD203B41FA5}">
                      <a16:colId xmlns:a16="http://schemas.microsoft.com/office/drawing/2014/main" val="3316008727"/>
                    </a:ext>
                  </a:extLst>
                </a:gridCol>
                <a:gridCol w="1154372">
                  <a:extLst>
                    <a:ext uri="{9D8B030D-6E8A-4147-A177-3AD203B41FA5}">
                      <a16:colId xmlns:a16="http://schemas.microsoft.com/office/drawing/2014/main" val="3321750603"/>
                    </a:ext>
                  </a:extLst>
                </a:gridCol>
                <a:gridCol w="1154372">
                  <a:extLst>
                    <a:ext uri="{9D8B030D-6E8A-4147-A177-3AD203B41FA5}">
                      <a16:colId xmlns:a16="http://schemas.microsoft.com/office/drawing/2014/main" val="4291574377"/>
                    </a:ext>
                  </a:extLst>
                </a:gridCol>
                <a:gridCol w="1154372">
                  <a:extLst>
                    <a:ext uri="{9D8B030D-6E8A-4147-A177-3AD203B41FA5}">
                      <a16:colId xmlns:a16="http://schemas.microsoft.com/office/drawing/2014/main" val="1637963450"/>
                    </a:ext>
                  </a:extLst>
                </a:gridCol>
                <a:gridCol w="1154372">
                  <a:extLst>
                    <a:ext uri="{9D8B030D-6E8A-4147-A177-3AD203B41FA5}">
                      <a16:colId xmlns:a16="http://schemas.microsoft.com/office/drawing/2014/main" val="111930412"/>
                    </a:ext>
                  </a:extLst>
                </a:gridCol>
                <a:gridCol w="1154372">
                  <a:extLst>
                    <a:ext uri="{9D8B030D-6E8A-4147-A177-3AD203B41FA5}">
                      <a16:colId xmlns:a16="http://schemas.microsoft.com/office/drawing/2014/main" val="84600772"/>
                    </a:ext>
                  </a:extLst>
                </a:gridCol>
                <a:gridCol w="1154372">
                  <a:extLst>
                    <a:ext uri="{9D8B030D-6E8A-4147-A177-3AD203B41FA5}">
                      <a16:colId xmlns:a16="http://schemas.microsoft.com/office/drawing/2014/main" val="3675065600"/>
                    </a:ext>
                  </a:extLst>
                </a:gridCol>
              </a:tblGrid>
              <a:tr h="666597">
                <a:tc>
                  <a:txBody>
                    <a:bodyPr/>
                    <a:lstStyle/>
                    <a:p>
                      <a:pPr algn="l" fontAlgn="b">
                        <a:buNone/>
                      </a:pPr>
                      <a:r>
                        <a:rPr lang="en-US" sz="1100" b="1" i="0" u="none" strike="noStrike">
                          <a:solidFill>
                            <a:srgbClr val="FFFFFF"/>
                          </a:solidFill>
                          <a:effectLst/>
                          <a:latin typeface="Calibri" panose="020F0502020204030204" pitchFamily="34" charset="0"/>
                        </a:rPr>
                        <a:t>Codes</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buNone/>
                      </a:pPr>
                      <a:r>
                        <a:rPr lang="en-US" sz="1100" b="1" i="0" u="none" strike="noStrike">
                          <a:solidFill>
                            <a:srgbClr val="FFFFFF"/>
                          </a:solidFill>
                          <a:effectLst/>
                          <a:latin typeface="Calibri" panose="020F0502020204030204" pitchFamily="34" charset="0"/>
                        </a:rPr>
                        <a:t>A</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buNone/>
                      </a:pPr>
                      <a:r>
                        <a:rPr lang="en-US" sz="1100" b="1" i="0" u="none" strike="noStrike">
                          <a:solidFill>
                            <a:srgbClr val="FFFFFF"/>
                          </a:solidFill>
                          <a:effectLst/>
                          <a:latin typeface="Calibri" panose="020F0502020204030204" pitchFamily="34" charset="0"/>
                        </a:rPr>
                        <a:t>B</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buNone/>
                      </a:pPr>
                      <a:r>
                        <a:rPr lang="en-US" sz="1100" b="1" i="0" u="none" strike="noStrike">
                          <a:solidFill>
                            <a:srgbClr val="FFFFFF"/>
                          </a:solidFill>
                          <a:effectLst/>
                          <a:latin typeface="Calibri" panose="020F0502020204030204" pitchFamily="34" charset="0"/>
                        </a:rPr>
                        <a:t>C</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buNone/>
                      </a:pPr>
                      <a:r>
                        <a:rPr lang="en-US" sz="1100" b="1" i="0" u="none" strike="noStrike">
                          <a:solidFill>
                            <a:srgbClr val="FFFFFF"/>
                          </a:solidFill>
                          <a:effectLst/>
                          <a:latin typeface="Calibri" panose="020F0502020204030204" pitchFamily="34" charset="0"/>
                        </a:rPr>
                        <a:t>D</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buNone/>
                      </a:pPr>
                      <a:r>
                        <a:rPr lang="en-US" sz="1100" b="1" i="0" u="none" strike="noStrike">
                          <a:solidFill>
                            <a:srgbClr val="FFFFFF"/>
                          </a:solidFill>
                          <a:effectLst/>
                          <a:latin typeface="Calibri" panose="020F0502020204030204" pitchFamily="34" charset="0"/>
                        </a:rPr>
                        <a:t>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buNone/>
                      </a:pPr>
                      <a:r>
                        <a:rPr lang="en-US" sz="1100" b="1" i="0" u="none" strike="noStrike">
                          <a:solidFill>
                            <a:srgbClr val="FFFFFF"/>
                          </a:solidFill>
                          <a:effectLst/>
                          <a:latin typeface="Calibri" panose="020F0502020204030204" pitchFamily="34" charset="0"/>
                        </a:rPr>
                        <a:t>F</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buNone/>
                      </a:pPr>
                      <a:r>
                        <a:rPr lang="en-US" sz="1100" b="1" i="0" u="none" strike="noStrike">
                          <a:solidFill>
                            <a:srgbClr val="FFFFFF"/>
                          </a:solidFill>
                          <a:effectLst/>
                          <a:latin typeface="Calibri" panose="020F0502020204030204" pitchFamily="34" charset="0"/>
                        </a:rPr>
                        <a:t>U</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135874357"/>
                  </a:ext>
                </a:extLst>
              </a:tr>
              <a:tr h="666597">
                <a:tc>
                  <a:txBody>
                    <a:bodyPr/>
                    <a:lstStyle/>
                    <a:p>
                      <a:pPr algn="l" fontAlgn="t">
                        <a:buNone/>
                      </a:pPr>
                      <a:r>
                        <a:rPr lang="en-US" sz="900" b="0" i="0" u="none" strike="noStrike">
                          <a:solidFill>
                            <a:srgbClr val="000000"/>
                          </a:solidFill>
                          <a:effectLst/>
                          <a:latin typeface="Arial" panose="020B0604020202020204" pitchFamily="34" charset="0"/>
                        </a:rPr>
                        <a:t>IWP</a:t>
                      </a:r>
                    </a:p>
                  </a:txBody>
                  <a:tcPr marL="9525" marR="9525" marT="9525"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128</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105</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253</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43</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30</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69</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0</a:t>
                      </a:r>
                    </a:p>
                  </a:txBody>
                  <a:tcPr marL="9525" marR="9525" marT="9525"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99270335"/>
                  </a:ext>
                </a:extLst>
              </a:tr>
              <a:tr h="666597">
                <a:tc>
                  <a:txBody>
                    <a:bodyPr/>
                    <a:lstStyle/>
                    <a:p>
                      <a:pPr algn="l" fontAlgn="t">
                        <a:buNone/>
                      </a:pPr>
                      <a:r>
                        <a:rPr lang="en-US" sz="900" b="0" i="0" u="none" strike="noStrike">
                          <a:solidFill>
                            <a:srgbClr val="000000"/>
                          </a:solidFill>
                          <a:effectLst/>
                          <a:latin typeface="Arial" panose="020B0604020202020204" pitchFamily="34" charset="0"/>
                        </a:rPr>
                        <a:t>MCU</a:t>
                      </a:r>
                    </a:p>
                  </a:txBody>
                  <a:tcPr marL="9525" marR="9525" marT="9525"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900" b="0" i="0" u="none" strike="noStrike">
                          <a:solidFill>
                            <a:srgbClr val="000000"/>
                          </a:solidFill>
                          <a:effectLst/>
                          <a:latin typeface="Arial" panose="020B0604020202020204" pitchFamily="34" charset="0"/>
                        </a:rPr>
                        <a:t>269</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900" b="0" i="0" u="none" strike="noStrike" dirty="0">
                          <a:solidFill>
                            <a:srgbClr val="000000"/>
                          </a:solidFill>
                          <a:effectLst/>
                          <a:latin typeface="Arial" panose="020B0604020202020204" pitchFamily="34" charset="0"/>
                        </a:rPr>
                        <a:t>99</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900" b="0" i="0" u="none" strike="noStrike">
                          <a:solidFill>
                            <a:srgbClr val="000000"/>
                          </a:solidFill>
                          <a:effectLst/>
                          <a:latin typeface="Arial" panose="020B0604020202020204" pitchFamily="34" charset="0"/>
                        </a:rPr>
                        <a:t>298</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900" b="0" i="0" u="none" strike="noStrike">
                          <a:solidFill>
                            <a:srgbClr val="000000"/>
                          </a:solidFill>
                          <a:effectLst/>
                          <a:latin typeface="Arial" panose="020B0604020202020204" pitchFamily="34" charset="0"/>
                        </a:rPr>
                        <a:t>24</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900" b="0" i="0" u="none" strike="noStrike">
                          <a:solidFill>
                            <a:srgbClr val="000000"/>
                          </a:solidFill>
                          <a:effectLst/>
                          <a:latin typeface="Arial" panose="020B0604020202020204" pitchFamily="34" charset="0"/>
                        </a:rPr>
                        <a:t>0</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900" b="0" i="0" u="none" strike="noStrike">
                          <a:solidFill>
                            <a:srgbClr val="000000"/>
                          </a:solidFill>
                          <a:effectLst/>
                          <a:latin typeface="Arial" panose="020B0604020202020204" pitchFamily="34" charset="0"/>
                        </a:rPr>
                        <a:t>216</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900" b="0" i="0" u="none" strike="noStrike">
                          <a:solidFill>
                            <a:srgbClr val="000000"/>
                          </a:solidFill>
                          <a:effectLst/>
                          <a:latin typeface="Arial" panose="020B0604020202020204" pitchFamily="34" charset="0"/>
                        </a:rPr>
                        <a:t>0</a:t>
                      </a:r>
                    </a:p>
                  </a:txBody>
                  <a:tcPr marL="9525" marR="9525" marT="9525"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2467539"/>
                  </a:ext>
                </a:extLst>
              </a:tr>
              <a:tr h="666597">
                <a:tc>
                  <a:txBody>
                    <a:bodyPr/>
                    <a:lstStyle/>
                    <a:p>
                      <a:pPr algn="l" fontAlgn="t">
                        <a:buNone/>
                      </a:pPr>
                      <a:r>
                        <a:rPr lang="en-US" sz="900" b="0" i="0" u="none" strike="noStrike">
                          <a:solidFill>
                            <a:srgbClr val="000000"/>
                          </a:solidFill>
                          <a:effectLst/>
                          <a:latin typeface="Arial" panose="020B0604020202020204" pitchFamily="34" charset="0"/>
                        </a:rPr>
                        <a:t>RTC</a:t>
                      </a:r>
                    </a:p>
                  </a:txBody>
                  <a:tcPr marL="9525" marR="9525" marT="9525"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153</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116</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518</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62</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0</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94</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buNone/>
                      </a:pPr>
                      <a:r>
                        <a:rPr lang="en-US" sz="900" b="0" i="0" u="none" strike="noStrike">
                          <a:solidFill>
                            <a:srgbClr val="000000"/>
                          </a:solidFill>
                          <a:effectLst/>
                          <a:latin typeface="Arial" panose="020B0604020202020204" pitchFamily="34" charset="0"/>
                        </a:rPr>
                        <a:t>0</a:t>
                      </a:r>
                    </a:p>
                  </a:txBody>
                  <a:tcPr marL="9525" marR="9525" marT="9525"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17348534"/>
                  </a:ext>
                </a:extLst>
              </a:tr>
              <a:tr h="666597">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550</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320</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1069</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129</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30</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379</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0</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2695413"/>
                  </a:ext>
                </a:extLst>
              </a:tr>
            </a:tbl>
          </a:graphicData>
        </a:graphic>
      </p:graphicFrame>
    </p:spTree>
    <p:extLst>
      <p:ext uri="{BB962C8B-B14F-4D97-AF65-F5344CB8AC3E}">
        <p14:creationId xmlns:p14="http://schemas.microsoft.com/office/powerpoint/2010/main" val="4046763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87EB50-F0A8-17C4-9404-BAEB03A6BFA1}"/>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en-US" dirty="0">
                <a:solidFill>
                  <a:schemeClr val="bg1"/>
                </a:solidFill>
              </a:rPr>
              <a:t>BH Codes Juvenile n=336</a:t>
            </a:r>
          </a:p>
        </p:txBody>
      </p:sp>
      <p:graphicFrame>
        <p:nvGraphicFramePr>
          <p:cNvPr id="4" name="Content Placeholder 3">
            <a:extLst>
              <a:ext uri="{FF2B5EF4-FFF2-40B4-BE49-F238E27FC236}">
                <a16:creationId xmlns:a16="http://schemas.microsoft.com/office/drawing/2014/main" id="{9D435961-F0FD-BA44-D339-E87DDDD08136}"/>
              </a:ext>
            </a:extLst>
          </p:cNvPr>
          <p:cNvGraphicFramePr>
            <a:graphicFrameLocks noGrp="1"/>
          </p:cNvGraphicFramePr>
          <p:nvPr>
            <p:ph idx="1"/>
            <p:extLst>
              <p:ext uri="{D42A27DB-BD31-4B8C-83A1-F6EECF244321}">
                <p14:modId xmlns:p14="http://schemas.microsoft.com/office/powerpoint/2010/main" val="3744591600"/>
              </p:ext>
            </p:extLst>
          </p:nvPr>
        </p:nvGraphicFramePr>
        <p:xfrm>
          <a:off x="5619750" y="2033683"/>
          <a:ext cx="5836128" cy="3548693"/>
        </p:xfrm>
        <a:graphic>
          <a:graphicData uri="http://schemas.openxmlformats.org/drawingml/2006/table">
            <a:tbl>
              <a:tblPr firstRow="1" bandRow="1">
                <a:solidFill>
                  <a:schemeClr val="tx1">
                    <a:lumMod val="75000"/>
                    <a:lumOff val="25000"/>
                  </a:schemeClr>
                </a:solidFill>
                <a:tableStyleId>{5C22544A-7EE6-4342-B048-85BDC9FD1C3A}</a:tableStyleId>
              </a:tblPr>
              <a:tblGrid>
                <a:gridCol w="1647992">
                  <a:extLst>
                    <a:ext uri="{9D8B030D-6E8A-4147-A177-3AD203B41FA5}">
                      <a16:colId xmlns:a16="http://schemas.microsoft.com/office/drawing/2014/main" val="681043992"/>
                    </a:ext>
                  </a:extLst>
                </a:gridCol>
                <a:gridCol w="565043">
                  <a:extLst>
                    <a:ext uri="{9D8B030D-6E8A-4147-A177-3AD203B41FA5}">
                      <a16:colId xmlns:a16="http://schemas.microsoft.com/office/drawing/2014/main" val="1186318690"/>
                    </a:ext>
                  </a:extLst>
                </a:gridCol>
                <a:gridCol w="586596">
                  <a:extLst>
                    <a:ext uri="{9D8B030D-6E8A-4147-A177-3AD203B41FA5}">
                      <a16:colId xmlns:a16="http://schemas.microsoft.com/office/drawing/2014/main" val="1414042641"/>
                    </a:ext>
                  </a:extLst>
                </a:gridCol>
                <a:gridCol w="629728">
                  <a:extLst>
                    <a:ext uri="{9D8B030D-6E8A-4147-A177-3AD203B41FA5}">
                      <a16:colId xmlns:a16="http://schemas.microsoft.com/office/drawing/2014/main" val="480039745"/>
                    </a:ext>
                  </a:extLst>
                </a:gridCol>
                <a:gridCol w="579071">
                  <a:extLst>
                    <a:ext uri="{9D8B030D-6E8A-4147-A177-3AD203B41FA5}">
                      <a16:colId xmlns:a16="http://schemas.microsoft.com/office/drawing/2014/main" val="2635926066"/>
                    </a:ext>
                  </a:extLst>
                </a:gridCol>
                <a:gridCol w="583624">
                  <a:extLst>
                    <a:ext uri="{9D8B030D-6E8A-4147-A177-3AD203B41FA5}">
                      <a16:colId xmlns:a16="http://schemas.microsoft.com/office/drawing/2014/main" val="860591587"/>
                    </a:ext>
                  </a:extLst>
                </a:gridCol>
                <a:gridCol w="639765">
                  <a:extLst>
                    <a:ext uri="{9D8B030D-6E8A-4147-A177-3AD203B41FA5}">
                      <a16:colId xmlns:a16="http://schemas.microsoft.com/office/drawing/2014/main" val="1883818231"/>
                    </a:ext>
                  </a:extLst>
                </a:gridCol>
                <a:gridCol w="604309">
                  <a:extLst>
                    <a:ext uri="{9D8B030D-6E8A-4147-A177-3AD203B41FA5}">
                      <a16:colId xmlns:a16="http://schemas.microsoft.com/office/drawing/2014/main" val="1570419018"/>
                    </a:ext>
                  </a:extLst>
                </a:gridCol>
              </a:tblGrid>
              <a:tr h="779416">
                <a:tc>
                  <a:txBody>
                    <a:bodyPr/>
                    <a:lstStyle/>
                    <a:p>
                      <a:pPr algn="l" fontAlgn="b">
                        <a:buNone/>
                      </a:pPr>
                      <a:r>
                        <a:rPr lang="en-US" sz="2900" b="1" u="none" strike="noStrike" cap="none" spc="0" dirty="0">
                          <a:solidFill>
                            <a:schemeClr val="bg1"/>
                          </a:solidFill>
                          <a:effectLst/>
                        </a:rPr>
                        <a:t>Codes</a:t>
                      </a:r>
                      <a:endParaRPr lang="en-US" sz="2900" b="1" i="0" u="none" strike="noStrike" cap="none" spc="0" dirty="0">
                        <a:solidFill>
                          <a:schemeClr val="bg1"/>
                        </a:solidFill>
                        <a:effectLst/>
                        <a:latin typeface="Calibri" panose="020F0502020204030204" pitchFamily="34" charset="0"/>
                      </a:endParaRPr>
                    </a:p>
                  </a:txBody>
                  <a:tcPr marL="114460" marR="0" marT="32703" marB="245271" anchor="b">
                    <a:lnL w="12700" cmpd="sng">
                      <a:noFill/>
                    </a:lnL>
                    <a:lnR w="12700" cmpd="sng">
                      <a:noFill/>
                    </a:lnR>
                    <a:lnT w="9525" cap="flat" cmpd="sng" algn="ctr">
                      <a:noFill/>
                      <a:prstDash val="solid"/>
                    </a:lnT>
                    <a:lnB w="38100" cmpd="sng">
                      <a:noFill/>
                    </a:lnB>
                    <a:solidFill>
                      <a:schemeClr val="tx1">
                        <a:lumMod val="65000"/>
                        <a:lumOff val="35000"/>
                      </a:schemeClr>
                    </a:solidFill>
                  </a:tcPr>
                </a:tc>
                <a:tc>
                  <a:txBody>
                    <a:bodyPr/>
                    <a:lstStyle/>
                    <a:p>
                      <a:pPr algn="l" fontAlgn="b">
                        <a:buNone/>
                      </a:pPr>
                      <a:r>
                        <a:rPr lang="en-US" sz="2900" b="1" u="none" strike="noStrike" cap="none" spc="0" dirty="0">
                          <a:solidFill>
                            <a:schemeClr val="bg1"/>
                          </a:solidFill>
                          <a:effectLst/>
                        </a:rPr>
                        <a:t>A</a:t>
                      </a:r>
                      <a:endParaRPr lang="en-US" sz="2900" b="1" i="0" u="none" strike="noStrike" cap="none" spc="0" dirty="0">
                        <a:solidFill>
                          <a:schemeClr val="bg1"/>
                        </a:solidFill>
                        <a:effectLst/>
                        <a:latin typeface="Calibri" panose="020F0502020204030204" pitchFamily="34" charset="0"/>
                      </a:endParaRPr>
                    </a:p>
                  </a:txBody>
                  <a:tcPr marL="114460" marR="0" marT="32703" marB="245271" anchor="b">
                    <a:lnL w="12700" cmpd="sng">
                      <a:noFill/>
                    </a:lnL>
                    <a:lnR w="12700" cmpd="sng">
                      <a:noFill/>
                    </a:lnR>
                    <a:lnT w="9525" cap="flat" cmpd="sng" algn="ctr">
                      <a:noFill/>
                      <a:prstDash val="solid"/>
                    </a:lnT>
                    <a:lnB w="38100" cmpd="sng">
                      <a:noFill/>
                    </a:lnB>
                    <a:solidFill>
                      <a:schemeClr val="tx1">
                        <a:lumMod val="65000"/>
                        <a:lumOff val="35000"/>
                      </a:schemeClr>
                    </a:solidFill>
                  </a:tcPr>
                </a:tc>
                <a:tc>
                  <a:txBody>
                    <a:bodyPr/>
                    <a:lstStyle/>
                    <a:p>
                      <a:pPr algn="l" fontAlgn="b">
                        <a:buNone/>
                      </a:pPr>
                      <a:r>
                        <a:rPr lang="en-US" sz="2900" b="1" u="none" strike="noStrike" cap="none" spc="0" dirty="0">
                          <a:solidFill>
                            <a:schemeClr val="bg1"/>
                          </a:solidFill>
                          <a:effectLst/>
                        </a:rPr>
                        <a:t>B</a:t>
                      </a:r>
                      <a:endParaRPr lang="en-US" sz="2900" b="1" i="0" u="none" strike="noStrike" cap="none" spc="0" dirty="0">
                        <a:solidFill>
                          <a:schemeClr val="bg1"/>
                        </a:solidFill>
                        <a:effectLst/>
                        <a:latin typeface="Calibri" panose="020F0502020204030204" pitchFamily="34" charset="0"/>
                      </a:endParaRPr>
                    </a:p>
                  </a:txBody>
                  <a:tcPr marL="114460" marR="0" marT="32703" marB="245271" anchor="b">
                    <a:lnL w="12700" cmpd="sng">
                      <a:noFill/>
                    </a:lnL>
                    <a:lnR w="12700" cmpd="sng">
                      <a:noFill/>
                    </a:lnR>
                    <a:lnT w="9525" cap="flat" cmpd="sng" algn="ctr">
                      <a:noFill/>
                      <a:prstDash val="solid"/>
                    </a:lnT>
                    <a:lnB w="38100" cmpd="sng">
                      <a:noFill/>
                    </a:lnB>
                    <a:solidFill>
                      <a:schemeClr val="tx1">
                        <a:lumMod val="65000"/>
                        <a:lumOff val="35000"/>
                      </a:schemeClr>
                    </a:solidFill>
                  </a:tcPr>
                </a:tc>
                <a:tc>
                  <a:txBody>
                    <a:bodyPr/>
                    <a:lstStyle/>
                    <a:p>
                      <a:pPr algn="l" fontAlgn="b">
                        <a:buNone/>
                      </a:pPr>
                      <a:r>
                        <a:rPr lang="en-US" sz="2900" b="1" u="none" strike="noStrike" cap="none" spc="0" dirty="0">
                          <a:solidFill>
                            <a:schemeClr val="bg1"/>
                          </a:solidFill>
                          <a:effectLst/>
                        </a:rPr>
                        <a:t>C</a:t>
                      </a:r>
                      <a:endParaRPr lang="en-US" sz="2900" b="1" i="0" u="none" strike="noStrike" cap="none" spc="0" dirty="0">
                        <a:solidFill>
                          <a:schemeClr val="bg1"/>
                        </a:solidFill>
                        <a:effectLst/>
                        <a:latin typeface="Calibri" panose="020F0502020204030204" pitchFamily="34" charset="0"/>
                      </a:endParaRPr>
                    </a:p>
                  </a:txBody>
                  <a:tcPr marL="114460" marR="0" marT="32703" marB="245271" anchor="b">
                    <a:lnL w="12700" cmpd="sng">
                      <a:noFill/>
                    </a:lnL>
                    <a:lnR w="12700" cmpd="sng">
                      <a:noFill/>
                    </a:lnR>
                    <a:lnT w="9525" cap="flat" cmpd="sng" algn="ctr">
                      <a:noFill/>
                      <a:prstDash val="solid"/>
                    </a:lnT>
                    <a:lnB w="38100" cmpd="sng">
                      <a:noFill/>
                    </a:lnB>
                    <a:solidFill>
                      <a:schemeClr val="tx1">
                        <a:lumMod val="65000"/>
                        <a:lumOff val="35000"/>
                      </a:schemeClr>
                    </a:solidFill>
                  </a:tcPr>
                </a:tc>
                <a:tc>
                  <a:txBody>
                    <a:bodyPr/>
                    <a:lstStyle/>
                    <a:p>
                      <a:pPr algn="l" fontAlgn="b">
                        <a:buNone/>
                      </a:pPr>
                      <a:r>
                        <a:rPr lang="en-US" sz="2900" b="1" u="none" strike="noStrike" cap="none" spc="0" dirty="0">
                          <a:solidFill>
                            <a:schemeClr val="bg1"/>
                          </a:solidFill>
                          <a:effectLst/>
                        </a:rPr>
                        <a:t>D</a:t>
                      </a:r>
                      <a:endParaRPr lang="en-US" sz="2900" b="1" i="0" u="none" strike="noStrike" cap="none" spc="0" dirty="0">
                        <a:solidFill>
                          <a:schemeClr val="bg1"/>
                        </a:solidFill>
                        <a:effectLst/>
                        <a:latin typeface="Calibri" panose="020F0502020204030204" pitchFamily="34" charset="0"/>
                      </a:endParaRPr>
                    </a:p>
                  </a:txBody>
                  <a:tcPr marL="114460" marR="0" marT="32703" marB="245271" anchor="b">
                    <a:lnL w="12700" cmpd="sng">
                      <a:noFill/>
                    </a:lnL>
                    <a:lnR w="12700" cmpd="sng">
                      <a:noFill/>
                    </a:lnR>
                    <a:lnT w="9525" cap="flat" cmpd="sng" algn="ctr">
                      <a:noFill/>
                      <a:prstDash val="solid"/>
                    </a:lnT>
                    <a:lnB w="38100" cmpd="sng">
                      <a:noFill/>
                    </a:lnB>
                    <a:solidFill>
                      <a:schemeClr val="tx1">
                        <a:lumMod val="65000"/>
                        <a:lumOff val="35000"/>
                      </a:schemeClr>
                    </a:solidFill>
                  </a:tcPr>
                </a:tc>
                <a:tc>
                  <a:txBody>
                    <a:bodyPr/>
                    <a:lstStyle/>
                    <a:p>
                      <a:pPr algn="l" fontAlgn="b">
                        <a:buNone/>
                      </a:pPr>
                      <a:r>
                        <a:rPr lang="en-US" sz="2900" b="1" u="none" strike="noStrike" cap="none" spc="0" dirty="0">
                          <a:solidFill>
                            <a:schemeClr val="bg1"/>
                          </a:solidFill>
                          <a:effectLst/>
                        </a:rPr>
                        <a:t>E</a:t>
                      </a:r>
                      <a:endParaRPr lang="en-US" sz="2900" b="1" i="0" u="none" strike="noStrike" cap="none" spc="0" dirty="0">
                        <a:solidFill>
                          <a:schemeClr val="bg1"/>
                        </a:solidFill>
                        <a:effectLst/>
                        <a:latin typeface="Calibri" panose="020F0502020204030204" pitchFamily="34" charset="0"/>
                      </a:endParaRPr>
                    </a:p>
                  </a:txBody>
                  <a:tcPr marL="114460" marR="0" marT="32703" marB="245271" anchor="b">
                    <a:lnL w="12700" cmpd="sng">
                      <a:noFill/>
                    </a:lnL>
                    <a:lnR w="12700" cmpd="sng">
                      <a:noFill/>
                    </a:lnR>
                    <a:lnT w="9525" cap="flat" cmpd="sng" algn="ctr">
                      <a:noFill/>
                      <a:prstDash val="solid"/>
                    </a:lnT>
                    <a:lnB w="38100" cmpd="sng">
                      <a:noFill/>
                    </a:lnB>
                    <a:solidFill>
                      <a:schemeClr val="tx1">
                        <a:lumMod val="65000"/>
                        <a:lumOff val="35000"/>
                      </a:schemeClr>
                    </a:solidFill>
                  </a:tcPr>
                </a:tc>
                <a:tc>
                  <a:txBody>
                    <a:bodyPr/>
                    <a:lstStyle/>
                    <a:p>
                      <a:pPr algn="l" fontAlgn="b">
                        <a:buNone/>
                      </a:pPr>
                      <a:r>
                        <a:rPr lang="en-US" sz="2900" b="1" u="none" strike="noStrike" cap="none" spc="0" dirty="0">
                          <a:solidFill>
                            <a:schemeClr val="bg1"/>
                          </a:solidFill>
                          <a:effectLst/>
                        </a:rPr>
                        <a:t>F</a:t>
                      </a:r>
                      <a:endParaRPr lang="en-US" sz="2900" b="1" i="0" u="none" strike="noStrike" cap="none" spc="0" dirty="0">
                        <a:solidFill>
                          <a:schemeClr val="bg1"/>
                        </a:solidFill>
                        <a:effectLst/>
                        <a:latin typeface="Calibri" panose="020F0502020204030204" pitchFamily="34" charset="0"/>
                      </a:endParaRPr>
                    </a:p>
                  </a:txBody>
                  <a:tcPr marL="114460" marR="0" marT="32703" marB="245271" anchor="b">
                    <a:lnL w="12700" cmpd="sng">
                      <a:noFill/>
                    </a:lnL>
                    <a:lnR w="12700" cmpd="sng">
                      <a:noFill/>
                    </a:lnR>
                    <a:lnT w="9525" cap="flat" cmpd="sng" algn="ctr">
                      <a:noFill/>
                      <a:prstDash val="solid"/>
                    </a:lnT>
                    <a:lnB w="38100" cmpd="sng">
                      <a:noFill/>
                    </a:lnB>
                    <a:solidFill>
                      <a:schemeClr val="tx1">
                        <a:lumMod val="65000"/>
                        <a:lumOff val="35000"/>
                      </a:schemeClr>
                    </a:solidFill>
                  </a:tcPr>
                </a:tc>
                <a:tc>
                  <a:txBody>
                    <a:bodyPr/>
                    <a:lstStyle/>
                    <a:p>
                      <a:pPr algn="l" fontAlgn="b">
                        <a:buNone/>
                      </a:pPr>
                      <a:r>
                        <a:rPr lang="en-US" sz="2900" b="1" u="none" strike="noStrike" cap="none" spc="0" dirty="0">
                          <a:solidFill>
                            <a:schemeClr val="bg1"/>
                          </a:solidFill>
                          <a:effectLst/>
                        </a:rPr>
                        <a:t>U</a:t>
                      </a:r>
                      <a:endParaRPr lang="en-US" sz="2900" b="1" i="0" u="none" strike="noStrike" cap="none" spc="0" dirty="0">
                        <a:solidFill>
                          <a:schemeClr val="bg1"/>
                        </a:solidFill>
                        <a:effectLst/>
                        <a:latin typeface="Calibri" panose="020F0502020204030204" pitchFamily="34" charset="0"/>
                      </a:endParaRPr>
                    </a:p>
                  </a:txBody>
                  <a:tcPr marL="114460" marR="0" marT="32703" marB="245271" anchor="b">
                    <a:lnL w="12700" cmpd="sng">
                      <a:noFill/>
                    </a:lnL>
                    <a:lnR w="12700" cmpd="sng">
                      <a:noFill/>
                    </a:lnR>
                    <a:lnT w="9525" cap="flat" cmpd="sng" algn="ctr">
                      <a:noFill/>
                      <a:prstDash val="solid"/>
                    </a:lnT>
                    <a:lnB w="38100" cmpd="sng">
                      <a:noFill/>
                    </a:lnB>
                    <a:solidFill>
                      <a:schemeClr val="tx1">
                        <a:lumMod val="65000"/>
                        <a:lumOff val="35000"/>
                      </a:schemeClr>
                    </a:solidFill>
                  </a:tcPr>
                </a:tc>
                <a:extLst>
                  <a:ext uri="{0D108BD9-81ED-4DB2-BD59-A6C34878D82A}">
                    <a16:rowId xmlns:a16="http://schemas.microsoft.com/office/drawing/2014/main" val="1222732343"/>
                  </a:ext>
                </a:extLst>
              </a:tr>
              <a:tr h="670407">
                <a:tc>
                  <a:txBody>
                    <a:bodyPr/>
                    <a:lstStyle/>
                    <a:p>
                      <a:pPr algn="l" fontAlgn="t">
                        <a:buNone/>
                      </a:pPr>
                      <a:r>
                        <a:rPr lang="en-US" sz="2100" b="0" u="none" strike="noStrike" cap="none" spc="0" dirty="0">
                          <a:solidFill>
                            <a:schemeClr val="bg1"/>
                          </a:solidFill>
                          <a:effectLst/>
                        </a:rPr>
                        <a:t>LaPorte</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ap="flat" cmpd="sng" algn="ctr">
                      <a:solidFill>
                        <a:schemeClr val="bg1"/>
                      </a:solidFill>
                      <a:prstDash val="solid"/>
                    </a:lnL>
                    <a:lnR w="12700" cmpd="sng">
                      <a:noFill/>
                      <a:prstDash val="solid"/>
                    </a:lnR>
                    <a:lnT w="38100" cmpd="sng">
                      <a:noFill/>
                    </a:lnT>
                    <a:lnB w="9525" cap="flat" cmpd="sng" algn="ctr">
                      <a:noFill/>
                      <a:prstDash val="solid"/>
                    </a:lnB>
                    <a:solidFill>
                      <a:schemeClr val="tx1">
                        <a:lumMod val="75000"/>
                        <a:lumOff val="25000"/>
                      </a:schemeClr>
                    </a:solidFill>
                  </a:tcPr>
                </a:tc>
                <a:tc>
                  <a:txBody>
                    <a:bodyPr/>
                    <a:lstStyle/>
                    <a:p>
                      <a:pPr algn="l" fontAlgn="t">
                        <a:buNone/>
                      </a:pPr>
                      <a:r>
                        <a:rPr lang="en-US" sz="2100" b="0" i="0" u="none" strike="noStrike" cap="none" spc="0" dirty="0">
                          <a:solidFill>
                            <a:schemeClr val="bg1"/>
                          </a:solidFill>
                          <a:effectLst/>
                          <a:latin typeface="Arial" panose="020B0604020202020204" pitchFamily="34" charset="0"/>
                        </a:rPr>
                        <a:t>8</a:t>
                      </a:r>
                    </a:p>
                  </a:txBody>
                  <a:tcPr marL="114460" marR="0" marT="32703" marB="245271">
                    <a:lnL w="12700" cmpd="sng">
                      <a:noFill/>
                      <a:prstDash val="solid"/>
                    </a:lnL>
                    <a:lnR w="12700" cmpd="sng">
                      <a:noFill/>
                      <a:prstDash val="solid"/>
                    </a:lnR>
                    <a:lnT w="38100" cmpd="sng">
                      <a:noFill/>
                    </a:lnT>
                    <a:lnB w="9525" cap="flat" cmpd="sng" algn="ctr">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3</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38100" cmpd="sng">
                      <a:noFill/>
                    </a:lnT>
                    <a:lnB w="9525" cap="flat" cmpd="sng" algn="ctr">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32</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38100" cmpd="sng">
                      <a:noFill/>
                    </a:lnT>
                    <a:lnB w="9525" cap="flat" cmpd="sng" algn="ctr">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2</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38100" cmpd="sng">
                      <a:noFill/>
                    </a:lnT>
                    <a:lnB w="9525" cap="flat" cmpd="sng" algn="ctr">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0</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38100" cmpd="sng">
                      <a:noFill/>
                    </a:lnT>
                    <a:lnB w="9525" cap="flat" cmpd="sng" algn="ctr">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0</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38100" cmpd="sng">
                      <a:noFill/>
                    </a:lnT>
                    <a:lnB w="9525" cap="flat" cmpd="sng" algn="ctr">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0</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38100" cmpd="sng">
                      <a:noFill/>
                    </a:lnT>
                    <a:lnB w="9525" cap="flat" cmpd="sng" algn="ctr">
                      <a:noFill/>
                      <a:prstDash val="solid"/>
                    </a:lnB>
                    <a:solidFill>
                      <a:schemeClr val="tx1">
                        <a:lumMod val="75000"/>
                        <a:lumOff val="25000"/>
                      </a:schemeClr>
                    </a:solidFill>
                  </a:tcPr>
                </a:tc>
                <a:extLst>
                  <a:ext uri="{0D108BD9-81ED-4DB2-BD59-A6C34878D82A}">
                    <a16:rowId xmlns:a16="http://schemas.microsoft.com/office/drawing/2014/main" val="149630016"/>
                  </a:ext>
                </a:extLst>
              </a:tr>
              <a:tr h="670407">
                <a:tc>
                  <a:txBody>
                    <a:bodyPr/>
                    <a:lstStyle/>
                    <a:p>
                      <a:pPr algn="l" fontAlgn="t">
                        <a:buNone/>
                      </a:pPr>
                      <a:r>
                        <a:rPr lang="en-US" sz="2100" b="0" i="0" u="none" strike="noStrike" cap="none" spc="0" dirty="0">
                          <a:solidFill>
                            <a:schemeClr val="bg1"/>
                          </a:solidFill>
                          <a:effectLst/>
                          <a:latin typeface="Arial" panose="020B0604020202020204" pitchFamily="34" charset="0"/>
                        </a:rPr>
                        <a:t>Pendleton</a:t>
                      </a:r>
                    </a:p>
                  </a:txBody>
                  <a:tcPr marL="114460" marR="0" marT="32703" marB="245271">
                    <a:lnL w="12700" cap="flat" cmpd="sng" algn="ctr">
                      <a:solidFill>
                        <a:schemeClr val="bg1"/>
                      </a:solid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algn="l" fontAlgn="t">
                        <a:buNone/>
                      </a:pPr>
                      <a:r>
                        <a:rPr lang="en-US" sz="2100" b="0" i="0" u="none" strike="noStrike" cap="none" spc="0" dirty="0">
                          <a:solidFill>
                            <a:schemeClr val="bg1"/>
                          </a:solidFill>
                          <a:effectLst/>
                          <a:latin typeface="Arial" panose="020B0604020202020204" pitchFamily="34" charset="0"/>
                        </a:rPr>
                        <a:t>16</a:t>
                      </a:r>
                    </a:p>
                  </a:txBody>
                  <a:tcPr marL="114460" marR="0" marT="32703" marB="245271">
                    <a:lnL w="12700" cmpd="sng">
                      <a:no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algn="l" fontAlgn="t">
                        <a:buNone/>
                      </a:pPr>
                      <a:r>
                        <a:rPr lang="en-US" sz="2100" u="none" strike="noStrike" cap="none" spc="0" dirty="0">
                          <a:solidFill>
                            <a:schemeClr val="bg1"/>
                          </a:solidFill>
                          <a:effectLst/>
                        </a:rPr>
                        <a:t>6</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algn="l" fontAlgn="t">
                        <a:buNone/>
                      </a:pPr>
                      <a:r>
                        <a:rPr lang="en-US" sz="2100" u="none" strike="noStrike" cap="none" spc="0" dirty="0">
                          <a:solidFill>
                            <a:schemeClr val="bg1"/>
                          </a:solidFill>
                          <a:effectLst/>
                        </a:rPr>
                        <a:t>52</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algn="l" fontAlgn="t">
                        <a:buNone/>
                      </a:pPr>
                      <a:r>
                        <a:rPr lang="en-US" sz="2100" u="none" strike="noStrike" cap="none" spc="0" dirty="0">
                          <a:solidFill>
                            <a:schemeClr val="bg1"/>
                          </a:solidFill>
                          <a:effectLst/>
                        </a:rPr>
                        <a:t>52</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algn="l" fontAlgn="t">
                        <a:buNone/>
                      </a:pPr>
                      <a:r>
                        <a:rPr lang="en-US" sz="2100" u="none" strike="noStrike" cap="none" spc="0" dirty="0">
                          <a:solidFill>
                            <a:schemeClr val="bg1"/>
                          </a:solidFill>
                          <a:effectLst/>
                        </a:rPr>
                        <a:t>2</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algn="l" fontAlgn="t">
                        <a:buNone/>
                      </a:pPr>
                      <a:r>
                        <a:rPr lang="en-US" sz="2100" u="none" strike="noStrike" cap="none" spc="0" dirty="0">
                          <a:solidFill>
                            <a:schemeClr val="bg1"/>
                          </a:solidFill>
                          <a:effectLst/>
                        </a:rPr>
                        <a:t>29</a:t>
                      </a:r>
                      <a:endParaRPr lang="en-US" sz="2100" b="0"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algn="l" fontAlgn="t">
                        <a:buNone/>
                      </a:pPr>
                      <a:r>
                        <a:rPr lang="en-US" sz="2100" u="none" strike="noStrike" cap="none" spc="0">
                          <a:solidFill>
                            <a:schemeClr val="bg1"/>
                          </a:solidFill>
                          <a:effectLst/>
                        </a:rPr>
                        <a:t>0</a:t>
                      </a:r>
                      <a:endParaRPr lang="en-US" sz="2100" b="0" i="0" u="none" strike="noStrike" cap="none" spc="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9525" cap="flat" cmpd="sng" algn="ctr">
                      <a:noFill/>
                      <a:prstDash val="solid"/>
                    </a:lnT>
                    <a:lnB w="12700" cmpd="sng">
                      <a:noFill/>
                      <a:prstDash val="solid"/>
                    </a:lnB>
                    <a:solidFill>
                      <a:srgbClr val="595959"/>
                    </a:solidFill>
                  </a:tcPr>
                </a:tc>
                <a:extLst>
                  <a:ext uri="{0D108BD9-81ED-4DB2-BD59-A6C34878D82A}">
                    <a16:rowId xmlns:a16="http://schemas.microsoft.com/office/drawing/2014/main" val="412951948"/>
                  </a:ext>
                </a:extLst>
              </a:tr>
              <a:tr h="758056">
                <a:tc>
                  <a:txBody>
                    <a:bodyPr/>
                    <a:lstStyle/>
                    <a:p>
                      <a:pPr algn="l" fontAlgn="t">
                        <a:buNone/>
                      </a:pPr>
                      <a:r>
                        <a:rPr lang="en-US" sz="2100" b="0" i="0" u="none" strike="noStrike" cap="none" spc="0" dirty="0">
                          <a:solidFill>
                            <a:schemeClr val="bg1"/>
                          </a:solidFill>
                          <a:effectLst/>
                          <a:latin typeface="Arial" panose="020B0604020202020204" pitchFamily="34" charset="0"/>
                        </a:rPr>
                        <a:t>Logansport</a:t>
                      </a:r>
                    </a:p>
                  </a:txBody>
                  <a:tcPr marL="114460" marR="0" marT="32703" marB="245271">
                    <a:lnL w="12700" cap="flat" cmpd="sng" algn="ctr">
                      <a:solidFill>
                        <a:schemeClr val="bg1"/>
                      </a:solid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tc>
                  <a:txBody>
                    <a:bodyPr/>
                    <a:lstStyle/>
                    <a:p>
                      <a:pPr algn="l" fontAlgn="t">
                        <a:buNone/>
                      </a:pPr>
                      <a:r>
                        <a:rPr lang="en-US" sz="2100" b="1" i="0" u="none" strike="noStrike" cap="none" spc="0" dirty="0">
                          <a:solidFill>
                            <a:schemeClr val="bg1"/>
                          </a:solidFill>
                          <a:effectLst/>
                          <a:latin typeface="Arial" panose="020B0604020202020204" pitchFamily="34" charset="0"/>
                        </a:rPr>
                        <a:t>11</a:t>
                      </a: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7</a:t>
                      </a:r>
                      <a:endParaRPr lang="en-US" sz="2100" b="1"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85</a:t>
                      </a:r>
                      <a:endParaRPr lang="en-US" sz="2100" b="1"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2</a:t>
                      </a:r>
                      <a:endParaRPr lang="en-US" sz="2100" b="1"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0</a:t>
                      </a:r>
                      <a:endParaRPr lang="en-US" sz="2100" b="1"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29</a:t>
                      </a:r>
                      <a:endParaRPr lang="en-US" sz="2100" b="1"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tc>
                  <a:txBody>
                    <a:bodyPr/>
                    <a:lstStyle/>
                    <a:p>
                      <a:pPr algn="l" fontAlgn="t">
                        <a:buNone/>
                      </a:pPr>
                      <a:r>
                        <a:rPr lang="en-US" sz="2100" u="none" strike="noStrike" cap="none" spc="0" dirty="0">
                          <a:solidFill>
                            <a:schemeClr val="bg1"/>
                          </a:solidFill>
                          <a:effectLst/>
                        </a:rPr>
                        <a:t>0</a:t>
                      </a:r>
                      <a:endParaRPr lang="en-US" sz="2100" b="1" i="0" u="none" strike="noStrike" cap="none" spc="0" dirty="0">
                        <a:solidFill>
                          <a:schemeClr val="bg1"/>
                        </a:solidFill>
                        <a:effectLst/>
                        <a:latin typeface="Arial" panose="020B0604020202020204" pitchFamily="34" charset="0"/>
                      </a:endParaRP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extLst>
                  <a:ext uri="{0D108BD9-81ED-4DB2-BD59-A6C34878D82A}">
                    <a16:rowId xmlns:a16="http://schemas.microsoft.com/office/drawing/2014/main" val="1530160674"/>
                  </a:ext>
                </a:extLst>
              </a:tr>
              <a:tr h="670407">
                <a:tc>
                  <a:txBody>
                    <a:bodyPr/>
                    <a:lstStyle/>
                    <a:p>
                      <a:pPr algn="l" fontAlgn="t">
                        <a:buNone/>
                      </a:pPr>
                      <a:r>
                        <a:rPr lang="en-US" sz="2100" b="1" i="0" u="none" strike="noStrike" cap="none" spc="0" dirty="0">
                          <a:solidFill>
                            <a:schemeClr val="bg1"/>
                          </a:solidFill>
                          <a:effectLst/>
                          <a:latin typeface="Arial" panose="020B0604020202020204" pitchFamily="34" charset="0"/>
                        </a:rPr>
                        <a:t>TOTAL</a:t>
                      </a:r>
                    </a:p>
                  </a:txBody>
                  <a:tcPr marL="114460" marR="0" marT="32703" marB="245271">
                    <a:lnL w="12700" cap="flat" cmpd="sng" algn="ctr">
                      <a:solidFill>
                        <a:schemeClr val="bg1"/>
                      </a:solid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2100" b="1" i="0" u="none" strike="noStrike" cap="none" spc="0" dirty="0">
                          <a:solidFill>
                            <a:schemeClr val="bg1"/>
                          </a:solidFill>
                          <a:effectLst/>
                          <a:latin typeface="Arial" panose="020B0604020202020204" pitchFamily="34" charset="0"/>
                        </a:rPr>
                        <a:t>35</a:t>
                      </a: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2100" b="1" i="0" u="none" strike="noStrike" cap="none" spc="0" dirty="0">
                          <a:solidFill>
                            <a:schemeClr val="bg1"/>
                          </a:solidFill>
                          <a:effectLst/>
                          <a:latin typeface="Arial" panose="020B0604020202020204" pitchFamily="34" charset="0"/>
                        </a:rPr>
                        <a:t>16</a:t>
                      </a: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2100" b="1" i="0" u="none" strike="noStrike" cap="none" spc="0" dirty="0">
                          <a:solidFill>
                            <a:schemeClr val="bg1"/>
                          </a:solidFill>
                          <a:effectLst/>
                          <a:latin typeface="Arial" panose="020B0604020202020204" pitchFamily="34" charset="0"/>
                        </a:rPr>
                        <a:t>169</a:t>
                      </a: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2100" b="1" i="0" u="none" strike="noStrike" cap="none" spc="0" dirty="0">
                          <a:solidFill>
                            <a:schemeClr val="bg1"/>
                          </a:solidFill>
                          <a:effectLst/>
                          <a:latin typeface="Arial" panose="020B0604020202020204" pitchFamily="34" charset="0"/>
                        </a:rPr>
                        <a:t>56</a:t>
                      </a: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2100" b="1" i="0" u="none" strike="noStrike" cap="none" spc="0" dirty="0">
                          <a:solidFill>
                            <a:schemeClr val="bg1"/>
                          </a:solidFill>
                          <a:effectLst/>
                          <a:latin typeface="Arial" panose="020B0604020202020204" pitchFamily="34" charset="0"/>
                        </a:rPr>
                        <a:t>2</a:t>
                      </a: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2100" b="1" i="0" u="none" strike="noStrike" cap="none" spc="0" dirty="0">
                          <a:solidFill>
                            <a:schemeClr val="bg1"/>
                          </a:solidFill>
                          <a:effectLst/>
                          <a:latin typeface="Arial" panose="020B0604020202020204" pitchFamily="34" charset="0"/>
                        </a:rPr>
                        <a:t>58</a:t>
                      </a: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2100" b="1" i="0" u="none" strike="noStrike" cap="none" spc="0" dirty="0">
                          <a:solidFill>
                            <a:schemeClr val="bg1"/>
                          </a:solidFill>
                          <a:effectLst/>
                          <a:latin typeface="Arial" panose="020B0604020202020204" pitchFamily="34" charset="0"/>
                        </a:rPr>
                        <a:t>0</a:t>
                      </a:r>
                    </a:p>
                  </a:txBody>
                  <a:tcPr marL="114460" marR="0" marT="32703" marB="245271">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3270746350"/>
                  </a:ext>
                </a:extLst>
              </a:tr>
            </a:tbl>
          </a:graphicData>
        </a:graphic>
      </p:graphicFrame>
    </p:spTree>
    <p:extLst>
      <p:ext uri="{BB962C8B-B14F-4D97-AF65-F5344CB8AC3E}">
        <p14:creationId xmlns:p14="http://schemas.microsoft.com/office/powerpoint/2010/main" val="2026437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7000"/>
                <a:shade val="100000"/>
                <a:satMod val="185000"/>
                <a:lumMod val="120000"/>
              </a:schemeClr>
            </a:gs>
            <a:gs pos="100000">
              <a:schemeClr val="bg1">
                <a:tint val="96000"/>
                <a:shade val="95000"/>
                <a:satMod val="215000"/>
                <a:lumMod val="80000"/>
              </a:schemeClr>
            </a:gs>
          </a:gsLst>
          <a:path path="circle">
            <a:fillToRect l="50000" t="55000" r="125000" b="100000"/>
          </a:path>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8BAAEA-5A49-7C82-A139-0B25A59724CA}"/>
              </a:ext>
            </a:extLst>
          </p:cNvPr>
          <p:cNvPicPr>
            <a:picLocks noChangeAspect="1"/>
          </p:cNvPicPr>
          <p:nvPr/>
        </p:nvPicPr>
        <p:blipFill>
          <a:blip r:embed="rId2">
            <a:alphaModFix amt="25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1573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EFD74E11-C196-F7D7-058A-BA760A45C133}"/>
              </a:ext>
            </a:extLst>
          </p:cNvPr>
          <p:cNvSpPr>
            <a:spLocks noGrp="1"/>
          </p:cNvSpPr>
          <p:nvPr>
            <p:ph type="title"/>
          </p:nvPr>
        </p:nvSpPr>
        <p:spPr>
          <a:xfrm>
            <a:off x="1910366" y="1949430"/>
            <a:ext cx="8371268" cy="2087601"/>
          </a:xfrm>
          <a:solidFill>
            <a:schemeClr val="bg1">
              <a:alpha val="30000"/>
            </a:schemeClr>
          </a:solidFill>
          <a:ln>
            <a:solidFill>
              <a:srgbClr val="FFFFFF"/>
            </a:solidFill>
          </a:ln>
        </p:spPr>
        <p:txBody>
          <a:bodyPr>
            <a:normAutofit/>
          </a:bodyPr>
          <a:lstStyle/>
          <a:p>
            <a:r>
              <a:rPr lang="en-US" dirty="0">
                <a:solidFill>
                  <a:schemeClr val="tx1"/>
                </a:solidFill>
              </a:rPr>
              <a:t>What are the biggest problems we are facing in correctional mental health today?</a:t>
            </a:r>
          </a:p>
        </p:txBody>
      </p:sp>
      <p:sp>
        <p:nvSpPr>
          <p:cNvPr id="6" name="TextBox 5">
            <a:extLst>
              <a:ext uri="{FF2B5EF4-FFF2-40B4-BE49-F238E27FC236}">
                <a16:creationId xmlns:a16="http://schemas.microsoft.com/office/drawing/2014/main" id="{BE36D8F2-1D20-8710-A3DF-F3DFF054D9C0}"/>
              </a:ext>
            </a:extLst>
          </p:cNvPr>
          <p:cNvSpPr txBox="1"/>
          <p:nvPr/>
        </p:nvSpPr>
        <p:spPr>
          <a:xfrm>
            <a:off x="9607638" y="6657945"/>
            <a:ext cx="2584362"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www.cato.org/blog/sargeant-v-barfield-brief-holding-prison-officials-accountable-exposing-inmates-violence">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dirty="0">
              <a:solidFill>
                <a:srgbClr val="FFFFFF"/>
              </a:solidFill>
            </a:endParaRPr>
          </a:p>
        </p:txBody>
      </p:sp>
    </p:spTree>
    <p:extLst>
      <p:ext uri="{BB962C8B-B14F-4D97-AF65-F5344CB8AC3E}">
        <p14:creationId xmlns:p14="http://schemas.microsoft.com/office/powerpoint/2010/main" val="2096846315"/>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F33C27-9C85-4B30-9AD7-879D48AFE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D5089DD-882D-4413-B8BF-4798BFD84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55283B-DDD4-4369-B020-4B5FB21C5763}"/>
              </a:ext>
            </a:extLst>
          </p:cNvPr>
          <p:cNvSpPr>
            <a:spLocks noGrp="1"/>
          </p:cNvSpPr>
          <p:nvPr>
            <p:ph type="title"/>
          </p:nvPr>
        </p:nvSpPr>
        <p:spPr>
          <a:xfrm>
            <a:off x="8181171" y="2681103"/>
            <a:ext cx="3363974" cy="1495794"/>
          </a:xfrm>
          <a:noFill/>
          <a:ln>
            <a:solidFill>
              <a:srgbClr val="FFFFFF"/>
            </a:solidFill>
          </a:ln>
        </p:spPr>
        <p:txBody>
          <a:bodyPr wrap="square">
            <a:normAutofit/>
          </a:bodyPr>
          <a:lstStyle/>
          <a:p>
            <a:r>
              <a:rPr lang="en-US" sz="2600" dirty="0">
                <a:solidFill>
                  <a:srgbClr val="FFFFFF"/>
                </a:solidFill>
              </a:rPr>
              <a:t>Concerns- General</a:t>
            </a:r>
          </a:p>
        </p:txBody>
      </p:sp>
      <p:graphicFrame>
        <p:nvGraphicFramePr>
          <p:cNvPr id="5" name="Content Placeholder 2">
            <a:extLst>
              <a:ext uri="{FF2B5EF4-FFF2-40B4-BE49-F238E27FC236}">
                <a16:creationId xmlns:a16="http://schemas.microsoft.com/office/drawing/2014/main" id="{16A39399-D157-3C6F-9902-4C1DF9F1EDBD}"/>
              </a:ext>
            </a:extLst>
          </p:cNvPr>
          <p:cNvGraphicFramePr>
            <a:graphicFrameLocks noGrp="1"/>
          </p:cNvGraphicFramePr>
          <p:nvPr>
            <p:ph idx="1"/>
            <p:extLst>
              <p:ext uri="{D42A27DB-BD31-4B8C-83A1-F6EECF244321}">
                <p14:modId xmlns:p14="http://schemas.microsoft.com/office/powerpoint/2010/main" val="4136262265"/>
              </p:ext>
            </p:extLst>
          </p:nvPr>
        </p:nvGraphicFramePr>
        <p:xfrm>
          <a:off x="920750" y="965200"/>
          <a:ext cx="5651500" cy="4968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4074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47E20B-1205-4238-A82B-90EF577F3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13567AC-EB9A-47A9-B6EC-B5BDB73B1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068E34-B24C-34E1-BC34-C9F1AB48E043}"/>
              </a:ext>
            </a:extLst>
          </p:cNvPr>
          <p:cNvSpPr>
            <a:spLocks noGrp="1"/>
          </p:cNvSpPr>
          <p:nvPr>
            <p:ph type="title"/>
          </p:nvPr>
        </p:nvSpPr>
        <p:spPr>
          <a:xfrm>
            <a:off x="643468" y="820010"/>
            <a:ext cx="3415288" cy="3212654"/>
          </a:xfrm>
          <a:noFill/>
          <a:ln>
            <a:solidFill>
              <a:schemeClr val="bg1"/>
            </a:solidFill>
          </a:ln>
        </p:spPr>
        <p:txBody>
          <a:bodyPr vert="horz" lIns="274320" tIns="182880" rIns="274320" bIns="182880" rtlCol="0" anchor="ctr" anchorCtr="1">
            <a:normAutofit/>
          </a:bodyPr>
          <a:lstStyle/>
          <a:p>
            <a:r>
              <a:rPr lang="en-US" sz="2400">
                <a:solidFill>
                  <a:schemeClr val="bg1"/>
                </a:solidFill>
              </a:rPr>
              <a:t>Circumstances</a:t>
            </a:r>
          </a:p>
        </p:txBody>
      </p:sp>
      <p:pic>
        <p:nvPicPr>
          <p:cNvPr id="5" name="Content Placeholder 4" descr="Table&#10;&#10;AI-generated content may be incorrect.">
            <a:extLst>
              <a:ext uri="{FF2B5EF4-FFF2-40B4-BE49-F238E27FC236}">
                <a16:creationId xmlns:a16="http://schemas.microsoft.com/office/drawing/2014/main" id="{7A0F77FF-2B6C-C3A8-6D64-8AD89D1971F9}"/>
              </a:ext>
            </a:extLst>
          </p:cNvPr>
          <p:cNvPicPr>
            <a:picLocks noGrp="1" noChangeAspect="1"/>
          </p:cNvPicPr>
          <p:nvPr>
            <p:ph idx="1"/>
          </p:nvPr>
        </p:nvPicPr>
        <p:blipFill>
          <a:blip r:embed="rId2"/>
          <a:stretch>
            <a:fillRect/>
          </a:stretch>
        </p:blipFill>
        <p:spPr>
          <a:xfrm>
            <a:off x="4640463" y="419101"/>
            <a:ext cx="6908069" cy="6070600"/>
          </a:xfrm>
          <a:prstGeom prst="rect">
            <a:avLst/>
          </a:prstGeom>
        </p:spPr>
      </p:pic>
    </p:spTree>
    <p:extLst>
      <p:ext uri="{BB962C8B-B14F-4D97-AF65-F5344CB8AC3E}">
        <p14:creationId xmlns:p14="http://schemas.microsoft.com/office/powerpoint/2010/main" val="2432431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D6DD84-BD75-8EE9-F7A4-01902D3168D2}"/>
              </a:ext>
            </a:extLst>
          </p:cNvPr>
          <p:cNvSpPr>
            <a:spLocks noGrp="1"/>
          </p:cNvSpPr>
          <p:nvPr>
            <p:ph type="title"/>
          </p:nvPr>
        </p:nvSpPr>
        <p:spPr/>
        <p:txBody>
          <a:bodyPr/>
          <a:lstStyle/>
          <a:p>
            <a:r>
              <a:rPr lang="en-US" dirty="0"/>
              <a:t>State of Indiana Prison Suicide Information</a:t>
            </a:r>
          </a:p>
        </p:txBody>
      </p:sp>
    </p:spTree>
    <p:extLst>
      <p:ext uri="{BB962C8B-B14F-4D97-AF65-F5344CB8AC3E}">
        <p14:creationId xmlns:p14="http://schemas.microsoft.com/office/powerpoint/2010/main" val="3061096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B265C-A247-A652-50C0-0E76917BB854}"/>
              </a:ext>
            </a:extLst>
          </p:cNvPr>
          <p:cNvSpPr>
            <a:spLocks noGrp="1"/>
          </p:cNvSpPr>
          <p:nvPr>
            <p:ph type="title"/>
          </p:nvPr>
        </p:nvSpPr>
        <p:spPr>
          <a:xfrm>
            <a:off x="1600200" y="463463"/>
            <a:ext cx="8991600" cy="1177447"/>
          </a:xfrm>
          <a:noFill/>
          <a:ln>
            <a:solidFill>
              <a:schemeClr val="tx1"/>
            </a:solidFill>
          </a:ln>
        </p:spPr>
        <p:txBody>
          <a:bodyPr vert="horz" lIns="274320" tIns="182880" rIns="274320" bIns="182880" rtlCol="0" anchor="ctr" anchorCtr="1">
            <a:normAutofit/>
          </a:bodyPr>
          <a:lstStyle/>
          <a:p>
            <a:r>
              <a:rPr lang="en-US" sz="3200" kern="1200" cap="all" spc="200" baseline="0" dirty="0">
                <a:solidFill>
                  <a:schemeClr val="tx1"/>
                </a:solidFill>
                <a:latin typeface="+mj-lt"/>
                <a:ea typeface="+mj-ea"/>
                <a:cs typeface="+mj-cs"/>
              </a:rPr>
              <a:t>IDOC Mission</a:t>
            </a:r>
          </a:p>
        </p:txBody>
      </p:sp>
      <p:sp>
        <p:nvSpPr>
          <p:cNvPr id="3" name="Content Placeholder 2">
            <a:extLst>
              <a:ext uri="{FF2B5EF4-FFF2-40B4-BE49-F238E27FC236}">
                <a16:creationId xmlns:a16="http://schemas.microsoft.com/office/drawing/2014/main" id="{9E8F57FA-D0E6-384A-2026-7D69B437A463}"/>
              </a:ext>
            </a:extLst>
          </p:cNvPr>
          <p:cNvSpPr>
            <a:spLocks noGrp="1"/>
          </p:cNvSpPr>
          <p:nvPr>
            <p:ph idx="1"/>
          </p:nvPr>
        </p:nvSpPr>
        <p:spPr>
          <a:xfrm>
            <a:off x="1127342" y="1640911"/>
            <a:ext cx="10033347" cy="4171588"/>
          </a:xfrm>
        </p:spPr>
        <p:txBody>
          <a:bodyPr vert="horz" lIns="91440" tIns="45720" rIns="91440" bIns="45720" rtlCol="0">
            <a:normAutofit/>
          </a:bodyPr>
          <a:lstStyle/>
          <a:p>
            <a:pPr marL="0" indent="0" algn="ctr">
              <a:buNone/>
            </a:pPr>
            <a:endParaRPr lang="en-US" sz="3600" dirty="0">
              <a:solidFill>
                <a:schemeClr val="tx1">
                  <a:lumMod val="75000"/>
                  <a:lumOff val="25000"/>
                </a:schemeClr>
              </a:solidFill>
            </a:endParaRPr>
          </a:p>
          <a:p>
            <a:pPr marL="0" indent="0" algn="ctr">
              <a:buNone/>
            </a:pPr>
            <a:r>
              <a:rPr lang="en-US" sz="4800" dirty="0">
                <a:solidFill>
                  <a:schemeClr val="tx1">
                    <a:lumMod val="75000"/>
                    <a:lumOff val="25000"/>
                  </a:schemeClr>
                </a:solidFill>
              </a:rPr>
              <a:t>To promote public safety by providing meaningful, effective opportunities for successful re-entry.</a:t>
            </a:r>
          </a:p>
        </p:txBody>
      </p:sp>
    </p:spTree>
    <p:extLst>
      <p:ext uri="{BB962C8B-B14F-4D97-AF65-F5344CB8AC3E}">
        <p14:creationId xmlns:p14="http://schemas.microsoft.com/office/powerpoint/2010/main" val="2826621507"/>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69CF4F-37E6-33BD-38F3-E3BF3F7F4C28}"/>
              </a:ext>
            </a:extLst>
          </p:cNvPr>
          <p:cNvSpPr>
            <a:spLocks noGrp="1"/>
          </p:cNvSpPr>
          <p:nvPr>
            <p:ph type="title"/>
          </p:nvPr>
        </p:nvSpPr>
        <p:spPr/>
        <p:txBody>
          <a:bodyPr/>
          <a:lstStyle/>
          <a:p>
            <a:r>
              <a:rPr lang="en-US" dirty="0"/>
              <a:t>Indiana Numbers</a:t>
            </a:r>
          </a:p>
        </p:txBody>
      </p:sp>
      <p:sp>
        <p:nvSpPr>
          <p:cNvPr id="5" name="Content Placeholder 4">
            <a:extLst>
              <a:ext uri="{FF2B5EF4-FFF2-40B4-BE49-F238E27FC236}">
                <a16:creationId xmlns:a16="http://schemas.microsoft.com/office/drawing/2014/main" id="{C0ECDFA8-3C0F-159C-273F-1A3C6071497E}"/>
              </a:ext>
            </a:extLst>
          </p:cNvPr>
          <p:cNvSpPr>
            <a:spLocks noGrp="1"/>
          </p:cNvSpPr>
          <p:nvPr>
            <p:ph sz="half" idx="1"/>
          </p:nvPr>
        </p:nvSpPr>
        <p:spPr/>
        <p:txBody>
          <a:bodyPr>
            <a:normAutofit lnSpcReduction="10000"/>
          </a:bodyPr>
          <a:lstStyle/>
          <a:p>
            <a:r>
              <a:rPr lang="en-US" dirty="0"/>
              <a:t>2019- 12</a:t>
            </a:r>
          </a:p>
          <a:p>
            <a:r>
              <a:rPr lang="en-US" dirty="0"/>
              <a:t>2020- 11</a:t>
            </a:r>
          </a:p>
          <a:p>
            <a:r>
              <a:rPr lang="en-US" dirty="0"/>
              <a:t>2021- 10</a:t>
            </a:r>
          </a:p>
          <a:p>
            <a:r>
              <a:rPr lang="en-US" dirty="0"/>
              <a:t>2022- 12</a:t>
            </a:r>
          </a:p>
          <a:p>
            <a:r>
              <a:rPr lang="en-US" dirty="0"/>
              <a:t>2023- 14</a:t>
            </a:r>
          </a:p>
          <a:p>
            <a:r>
              <a:rPr lang="en-US" dirty="0"/>
              <a:t>2024- 12</a:t>
            </a:r>
          </a:p>
          <a:p>
            <a:r>
              <a:rPr lang="en-US" dirty="0"/>
              <a:t>2025- 19</a:t>
            </a:r>
          </a:p>
          <a:p>
            <a:r>
              <a:rPr lang="en-US" dirty="0"/>
              <a:t>2026- 7</a:t>
            </a:r>
          </a:p>
        </p:txBody>
      </p:sp>
      <p:sp>
        <p:nvSpPr>
          <p:cNvPr id="6" name="Content Placeholder 5">
            <a:extLst>
              <a:ext uri="{FF2B5EF4-FFF2-40B4-BE49-F238E27FC236}">
                <a16:creationId xmlns:a16="http://schemas.microsoft.com/office/drawing/2014/main" id="{75B252CD-C978-71DD-99D0-53CA5D7672ED}"/>
              </a:ext>
            </a:extLst>
          </p:cNvPr>
          <p:cNvSpPr>
            <a:spLocks noGrp="1"/>
          </p:cNvSpPr>
          <p:nvPr>
            <p:ph sz="half" idx="2"/>
          </p:nvPr>
        </p:nvSpPr>
        <p:spPr>
          <a:xfrm>
            <a:off x="4497792" y="2673565"/>
            <a:ext cx="4270247" cy="3101982"/>
          </a:xfrm>
        </p:spPr>
        <p:txBody>
          <a:bodyPr/>
          <a:lstStyle/>
          <a:p>
            <a:r>
              <a:rPr lang="en-US" dirty="0"/>
              <a:t>91 total 98.9% men</a:t>
            </a:r>
          </a:p>
          <a:p>
            <a:r>
              <a:rPr lang="en-US" dirty="0"/>
              <a:t>78% (n=71, white)</a:t>
            </a:r>
          </a:p>
          <a:p>
            <a:r>
              <a:rPr lang="en-US" dirty="0"/>
              <a:t>17.6% (n=16, black)</a:t>
            </a:r>
          </a:p>
          <a:p>
            <a:r>
              <a:rPr lang="en-US" dirty="0"/>
              <a:t>3.4 % (N=4, other)</a:t>
            </a:r>
          </a:p>
          <a:p>
            <a:endParaRPr lang="en-US" dirty="0"/>
          </a:p>
          <a:p>
            <a:r>
              <a:rPr lang="en-US" dirty="0"/>
              <a:t>2025- 89.5% hanging</a:t>
            </a:r>
          </a:p>
          <a:p>
            <a:r>
              <a:rPr lang="en-US" dirty="0"/>
              <a:t>Spread out at 6 prisons</a:t>
            </a:r>
          </a:p>
        </p:txBody>
      </p:sp>
      <p:sp>
        <p:nvSpPr>
          <p:cNvPr id="7" name="Content Placeholder 5">
            <a:extLst>
              <a:ext uri="{FF2B5EF4-FFF2-40B4-BE49-F238E27FC236}">
                <a16:creationId xmlns:a16="http://schemas.microsoft.com/office/drawing/2014/main" id="{1A0EB741-02AF-ACCF-D627-9A853B9F6E57}"/>
              </a:ext>
            </a:extLst>
          </p:cNvPr>
          <p:cNvSpPr txBox="1">
            <a:spLocks/>
          </p:cNvSpPr>
          <p:nvPr/>
        </p:nvSpPr>
        <p:spPr>
          <a:xfrm>
            <a:off x="7921753" y="2638044"/>
            <a:ext cx="4270247" cy="310198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dirty="0"/>
              <a:t>2025</a:t>
            </a:r>
          </a:p>
          <a:p>
            <a:r>
              <a:rPr lang="en-US" dirty="0"/>
              <a:t>Age 20-29- 2</a:t>
            </a:r>
          </a:p>
          <a:p>
            <a:r>
              <a:rPr lang="en-US" dirty="0"/>
              <a:t>Age 30-39- 9</a:t>
            </a:r>
          </a:p>
          <a:p>
            <a:r>
              <a:rPr lang="en-US" dirty="0"/>
              <a:t>Age 40-49- 5</a:t>
            </a:r>
          </a:p>
          <a:p>
            <a:r>
              <a:rPr lang="en-US" dirty="0"/>
              <a:t>Age 50-59- 2</a:t>
            </a:r>
          </a:p>
          <a:p>
            <a:r>
              <a:rPr lang="en-US" dirty="0"/>
              <a:t>Age 60-69- 1</a:t>
            </a:r>
          </a:p>
          <a:p>
            <a:endParaRPr lang="en-US" dirty="0"/>
          </a:p>
          <a:p>
            <a:r>
              <a:rPr lang="en-US" dirty="0"/>
              <a:t>7 of 19 individuals who died by suicide did not have an identified mental health disorder</a:t>
            </a:r>
          </a:p>
        </p:txBody>
      </p:sp>
    </p:spTree>
    <p:extLst>
      <p:ext uri="{BB962C8B-B14F-4D97-AF65-F5344CB8AC3E}">
        <p14:creationId xmlns:p14="http://schemas.microsoft.com/office/powerpoint/2010/main" val="3595949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866FF9-A729-45F0-A163-10E89E87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38255"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AAD994-67E3-6FF2-0342-196922FCF0C7}"/>
              </a:ext>
            </a:extLst>
          </p:cNvPr>
          <p:cNvSpPr>
            <a:spLocks noGrp="1"/>
          </p:cNvSpPr>
          <p:nvPr>
            <p:ph type="title"/>
          </p:nvPr>
        </p:nvSpPr>
        <p:spPr>
          <a:xfrm>
            <a:off x="640080" y="2681105"/>
            <a:ext cx="3401568" cy="1495794"/>
          </a:xfrm>
          <a:solidFill>
            <a:srgbClr val="FFFFFF"/>
          </a:solidFill>
          <a:ln>
            <a:solidFill>
              <a:srgbClr val="262626"/>
            </a:solidFill>
          </a:ln>
        </p:spPr>
        <p:txBody>
          <a:bodyPr>
            <a:normAutofit/>
          </a:bodyPr>
          <a:lstStyle/>
          <a:p>
            <a:r>
              <a:rPr lang="en-US" sz="2600"/>
              <a:t>Addiction and Recovery Services</a:t>
            </a:r>
          </a:p>
        </p:txBody>
      </p:sp>
      <p:sp useBgFill="1">
        <p:nvSpPr>
          <p:cNvPr id="11" name="Rectangle 10">
            <a:extLst>
              <a:ext uri="{FF2B5EF4-FFF2-40B4-BE49-F238E27FC236}">
                <a16:creationId xmlns:a16="http://schemas.microsoft.com/office/drawing/2014/main" id="{A804366F-2366-4688-98E7-B101C7BC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3278" y="0"/>
            <a:ext cx="743872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2212E857-5BAC-2FA4-9D7B-FD5D2863125C}"/>
              </a:ext>
            </a:extLst>
          </p:cNvPr>
          <p:cNvGraphicFramePr>
            <a:graphicFrameLocks noGrp="1"/>
          </p:cNvGraphicFramePr>
          <p:nvPr>
            <p:ph idx="1"/>
            <p:extLst>
              <p:ext uri="{D42A27DB-BD31-4B8C-83A1-F6EECF244321}">
                <p14:modId xmlns:p14="http://schemas.microsoft.com/office/powerpoint/2010/main" val="838440047"/>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7362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84128C-16A6-D7DA-DA99-69BF0824B73F}"/>
              </a:ext>
            </a:extLst>
          </p:cNvPr>
          <p:cNvSpPr>
            <a:spLocks noGrp="1"/>
          </p:cNvSpPr>
          <p:nvPr>
            <p:ph type="title"/>
          </p:nvPr>
        </p:nvSpPr>
        <p:spPr/>
        <p:txBody>
          <a:bodyPr/>
          <a:lstStyle/>
          <a:p>
            <a:r>
              <a:rPr lang="en-US" dirty="0"/>
              <a:t>Behavioral Health Updates</a:t>
            </a:r>
          </a:p>
        </p:txBody>
      </p:sp>
      <p:sp>
        <p:nvSpPr>
          <p:cNvPr id="5" name="Text Placeholder 4">
            <a:extLst>
              <a:ext uri="{FF2B5EF4-FFF2-40B4-BE49-F238E27FC236}">
                <a16:creationId xmlns:a16="http://schemas.microsoft.com/office/drawing/2014/main" id="{3B605A10-5590-E3B1-3B97-4988CB1955F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67051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597AA-21C5-4019-EA55-77258465F6FA}"/>
              </a:ext>
            </a:extLst>
          </p:cNvPr>
          <p:cNvSpPr>
            <a:spLocks noGrp="1"/>
          </p:cNvSpPr>
          <p:nvPr>
            <p:ph type="title"/>
          </p:nvPr>
        </p:nvSpPr>
        <p:spPr>
          <a:xfrm>
            <a:off x="2231136" y="964692"/>
            <a:ext cx="7729728" cy="1188720"/>
          </a:xfrm>
        </p:spPr>
        <p:txBody>
          <a:bodyPr>
            <a:normAutofit/>
          </a:bodyPr>
          <a:lstStyle/>
          <a:p>
            <a:r>
              <a:rPr lang="en-US" dirty="0"/>
              <a:t>Mental Health</a:t>
            </a:r>
          </a:p>
        </p:txBody>
      </p:sp>
      <p:graphicFrame>
        <p:nvGraphicFramePr>
          <p:cNvPr id="5" name="Content Placeholder 2">
            <a:extLst>
              <a:ext uri="{FF2B5EF4-FFF2-40B4-BE49-F238E27FC236}">
                <a16:creationId xmlns:a16="http://schemas.microsoft.com/office/drawing/2014/main" id="{03A9A943-4BBB-92C4-964F-8E1034D269E8}"/>
              </a:ext>
            </a:extLst>
          </p:cNvPr>
          <p:cNvGraphicFramePr>
            <a:graphicFrameLocks noGrp="1"/>
          </p:cNvGraphicFramePr>
          <p:nvPr>
            <p:ph idx="1"/>
            <p:extLst>
              <p:ext uri="{D42A27DB-BD31-4B8C-83A1-F6EECF244321}">
                <p14:modId xmlns:p14="http://schemas.microsoft.com/office/powerpoint/2010/main" val="1231765758"/>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3958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AD85578-1E4B-4014-9D52-E76894750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2">
              <a:alpha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Rectangle 9">
            <a:extLst>
              <a:ext uri="{FF2B5EF4-FFF2-40B4-BE49-F238E27FC236}">
                <a16:creationId xmlns:a16="http://schemas.microsoft.com/office/drawing/2014/main" id="{48550B3F-9390-4CA1-B3C8-91529289D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738AA1-CCBA-A221-CBD2-7A8D10E4D881}"/>
              </a:ext>
            </a:extLst>
          </p:cNvPr>
          <p:cNvSpPr>
            <a:spLocks noGrp="1"/>
          </p:cNvSpPr>
          <p:nvPr>
            <p:ph type="title"/>
          </p:nvPr>
        </p:nvSpPr>
        <p:spPr>
          <a:xfrm>
            <a:off x="1949518" y="1059838"/>
            <a:ext cx="3632052" cy="4738324"/>
          </a:xfrm>
          <a:noFill/>
          <a:ln>
            <a:noFill/>
          </a:ln>
        </p:spPr>
        <p:txBody>
          <a:bodyPr>
            <a:normAutofit/>
          </a:bodyPr>
          <a:lstStyle/>
          <a:p>
            <a:r>
              <a:rPr lang="en-US" sz="3600">
                <a:solidFill>
                  <a:schemeClr val="bg1"/>
                </a:solidFill>
                <a:latin typeface="Arial" panose="020B0604020202020204" pitchFamily="34" charset="0"/>
                <a:cs typeface="Arial" panose="020B0604020202020204" pitchFamily="34" charset="0"/>
              </a:rPr>
              <a:t>Mental Health Continued</a:t>
            </a:r>
          </a:p>
        </p:txBody>
      </p:sp>
      <p:sp>
        <p:nvSpPr>
          <p:cNvPr id="3" name="Content Placeholder 2">
            <a:extLst>
              <a:ext uri="{FF2B5EF4-FFF2-40B4-BE49-F238E27FC236}">
                <a16:creationId xmlns:a16="http://schemas.microsoft.com/office/drawing/2014/main" id="{78964C93-8CA6-7D3C-D67D-1C39FD8BC5D3}"/>
              </a:ext>
            </a:extLst>
          </p:cNvPr>
          <p:cNvSpPr>
            <a:spLocks noGrp="1"/>
          </p:cNvSpPr>
          <p:nvPr>
            <p:ph idx="1"/>
          </p:nvPr>
        </p:nvSpPr>
        <p:spPr>
          <a:xfrm>
            <a:off x="6679109" y="112734"/>
            <a:ext cx="4665397" cy="6576165"/>
          </a:xfrm>
        </p:spPr>
        <p:txBody>
          <a:bodyPr anchor="ctr">
            <a:normAutofit/>
          </a:bodyPr>
          <a:lstStyle/>
          <a:p>
            <a:r>
              <a:rPr lang="en-US" dirty="0">
                <a:latin typeface="Arial" panose="020B0604020202020204" pitchFamily="34" charset="0"/>
                <a:cs typeface="Arial" panose="020B0604020202020204" pitchFamily="34" charset="0"/>
              </a:rPr>
              <a:t>More training for Incarcerated Individuals related to suicide prevention</a:t>
            </a:r>
          </a:p>
          <a:p>
            <a:r>
              <a:rPr lang="en-US" dirty="0">
                <a:latin typeface="Arial" panose="020B0604020202020204" pitchFamily="34" charset="0"/>
                <a:cs typeface="Arial" panose="020B0604020202020204" pitchFamily="34" charset="0"/>
              </a:rPr>
              <a:t>Added information and resources on their tablets</a:t>
            </a:r>
          </a:p>
          <a:p>
            <a:r>
              <a:rPr lang="en-US" dirty="0">
                <a:latin typeface="Arial" panose="020B0604020202020204" pitchFamily="34" charset="0"/>
                <a:cs typeface="Arial" panose="020B0604020202020204" pitchFamily="34" charset="0"/>
              </a:rPr>
              <a:t>Increasing peer led groups and providing resources</a:t>
            </a:r>
          </a:p>
          <a:p>
            <a:r>
              <a:rPr lang="en-US" dirty="0">
                <a:latin typeface="Arial" panose="020B0604020202020204" pitchFamily="34" charset="0"/>
                <a:cs typeface="Arial" panose="020B0604020202020204" pitchFamily="34" charset="0"/>
              </a:rPr>
              <a:t>Collaborating with other professions in the prison such as the chaplain</a:t>
            </a:r>
          </a:p>
          <a:p>
            <a:r>
              <a:rPr lang="en-US" dirty="0">
                <a:latin typeface="Arial" panose="020B0604020202020204" pitchFamily="34" charset="0"/>
                <a:cs typeface="Arial" panose="020B0604020202020204" pitchFamily="34" charset="0"/>
              </a:rPr>
              <a:t>Enhancing treatment team communication and collaboration</a:t>
            </a:r>
          </a:p>
          <a:p>
            <a:r>
              <a:rPr lang="en-US" dirty="0">
                <a:latin typeface="Arial" panose="020B0604020202020204" pitchFamily="34" charset="0"/>
                <a:cs typeface="Arial" panose="020B0604020202020204" pitchFamily="34" charset="0"/>
              </a:rPr>
              <a:t>Educating all staff on the significance of behavioral health</a:t>
            </a:r>
          </a:p>
          <a:p>
            <a:r>
              <a:rPr lang="en-US" dirty="0">
                <a:latin typeface="Arial" panose="020B0604020202020204" pitchFamily="34" charset="0"/>
                <a:cs typeface="Arial" panose="020B0604020202020204" pitchFamily="34" charset="0"/>
              </a:rPr>
              <a:t>Engaging everyone</a:t>
            </a:r>
          </a:p>
          <a:p>
            <a:r>
              <a:rPr lang="en-US" dirty="0">
                <a:latin typeface="Arial" panose="020B0604020202020204" pitchFamily="34" charset="0"/>
                <a:cs typeface="Arial" panose="020B0604020202020204" pitchFamily="34" charset="0"/>
              </a:rPr>
              <a:t>More trauma informed care is needed</a:t>
            </a:r>
          </a:p>
        </p:txBody>
      </p:sp>
    </p:spTree>
    <p:extLst>
      <p:ext uri="{BB962C8B-B14F-4D97-AF65-F5344CB8AC3E}">
        <p14:creationId xmlns:p14="http://schemas.microsoft.com/office/powerpoint/2010/main" val="3236923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D2ED89-5AE9-4E9E-B74C-07803A862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29948" y="0"/>
            <a:ext cx="673210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68D51D-3091-D12D-3BDF-D9165D0A18EE}"/>
              </a:ext>
            </a:extLst>
          </p:cNvPr>
          <p:cNvSpPr>
            <a:spLocks noGrp="1"/>
          </p:cNvSpPr>
          <p:nvPr>
            <p:ph type="title"/>
          </p:nvPr>
        </p:nvSpPr>
        <p:spPr>
          <a:xfrm>
            <a:off x="1761066" y="964692"/>
            <a:ext cx="8669868" cy="1188720"/>
          </a:xfrm>
          <a:solidFill>
            <a:srgbClr val="FFFFFF"/>
          </a:solidFill>
          <a:ln>
            <a:solidFill>
              <a:srgbClr val="404040"/>
            </a:solidFill>
          </a:ln>
        </p:spPr>
        <p:txBody>
          <a:bodyPr>
            <a:normAutofit/>
          </a:bodyPr>
          <a:lstStyle/>
          <a:p>
            <a:r>
              <a:rPr lang="en-US">
                <a:solidFill>
                  <a:srgbClr val="404040"/>
                </a:solidFill>
              </a:rPr>
              <a:t>Staff Health and Wellness</a:t>
            </a:r>
          </a:p>
        </p:txBody>
      </p:sp>
      <p:sp>
        <p:nvSpPr>
          <p:cNvPr id="3" name="Content Placeholder 2">
            <a:extLst>
              <a:ext uri="{FF2B5EF4-FFF2-40B4-BE49-F238E27FC236}">
                <a16:creationId xmlns:a16="http://schemas.microsoft.com/office/drawing/2014/main" id="{FE67EC31-E984-31D3-36FF-63F3338720CA}"/>
              </a:ext>
            </a:extLst>
          </p:cNvPr>
          <p:cNvSpPr>
            <a:spLocks noGrp="1"/>
          </p:cNvSpPr>
          <p:nvPr>
            <p:ph idx="1"/>
          </p:nvPr>
        </p:nvSpPr>
        <p:spPr>
          <a:xfrm>
            <a:off x="3238831" y="2638044"/>
            <a:ext cx="5714338" cy="3101983"/>
          </a:xfrm>
        </p:spPr>
        <p:txBody>
          <a:bodyPr>
            <a:noAutofit/>
          </a:bodyPr>
          <a:lstStyle/>
          <a:p>
            <a:pPr fontAlgn="base">
              <a:lnSpc>
                <a:spcPct val="90000"/>
              </a:lnSpc>
            </a:pPr>
            <a:r>
              <a:rPr lang="en-US" sz="1400" dirty="0">
                <a:latin typeface="Arial" panose="020B0604020202020204" pitchFamily="34" charset="0"/>
                <a:cs typeface="Arial" panose="020B0604020202020204" pitchFamily="34" charset="0"/>
              </a:rPr>
              <a:t>The IDOC Staff Health and Wellness Department is committed to and exists to support the well-being of all department staff by promoting the 8 dimensions of wellness.  We strive to create a safe, healthy, and resilient workforce by providing accessible wellness resources and fostering an environment where every employee feels valued, supported, and empowered to thrive both on and off the job.</a:t>
            </a:r>
          </a:p>
          <a:p>
            <a:pPr fontAlgn="base">
              <a:lnSpc>
                <a:spcPct val="90000"/>
              </a:lnSpc>
            </a:pPr>
            <a:r>
              <a:rPr lang="en-US" sz="1400" dirty="0">
                <a:latin typeface="Arial" panose="020B0604020202020204" pitchFamily="34" charset="0"/>
                <a:cs typeface="Arial" panose="020B0604020202020204" pitchFamily="34" charset="0"/>
              </a:rPr>
              <a:t>Our team is composed of one staff wellness director, and volunteer wellness champions across all facilities and parole districts. Wellness Champions support wellness across their facilities by promoting engagement, connecting staff with resources, and partnering with leadership and the Staff Health &amp; Wellness Department to strengthen morale and overall well‑being. Wellness Champions are individuals who model and encourage wellbeing across all eight dimensions by showing empathy, supporting healthy habits, fostering connection, sharing knowledge, creating a healthy environment, guiding staff to financial resources, and encouraging purpose and meaning.</a:t>
            </a:r>
          </a:p>
        </p:txBody>
      </p:sp>
      <p:pic>
        <p:nvPicPr>
          <p:cNvPr id="5" name="Picture 4">
            <a:extLst>
              <a:ext uri="{FF2B5EF4-FFF2-40B4-BE49-F238E27FC236}">
                <a16:creationId xmlns:a16="http://schemas.microsoft.com/office/drawing/2014/main" id="{CD27611F-3160-AD7B-96ED-C542C5588717}"/>
              </a:ext>
            </a:extLst>
          </p:cNvPr>
          <p:cNvPicPr>
            <a:picLocks noChangeAspect="1"/>
          </p:cNvPicPr>
          <p:nvPr/>
        </p:nvPicPr>
        <p:blipFill>
          <a:blip r:embed="rId2"/>
          <a:stretch>
            <a:fillRect/>
          </a:stretch>
        </p:blipFill>
        <p:spPr>
          <a:xfrm>
            <a:off x="18340" y="2418850"/>
            <a:ext cx="3220491" cy="3231673"/>
          </a:xfrm>
          <a:prstGeom prst="rect">
            <a:avLst/>
          </a:prstGeom>
        </p:spPr>
      </p:pic>
    </p:spTree>
    <p:extLst>
      <p:ext uri="{BB962C8B-B14F-4D97-AF65-F5344CB8AC3E}">
        <p14:creationId xmlns:p14="http://schemas.microsoft.com/office/powerpoint/2010/main" val="499340732"/>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13D15-29EC-4E01-DE45-3DC5470A6B39}"/>
              </a:ext>
            </a:extLst>
          </p:cNvPr>
          <p:cNvSpPr>
            <a:spLocks noGrp="1"/>
          </p:cNvSpPr>
          <p:nvPr>
            <p:ph type="title"/>
          </p:nvPr>
        </p:nvSpPr>
        <p:spPr>
          <a:xfrm>
            <a:off x="2231136" y="964692"/>
            <a:ext cx="7729728" cy="1188720"/>
          </a:xfrm>
        </p:spPr>
        <p:txBody>
          <a:bodyPr>
            <a:normAutofit/>
          </a:bodyPr>
          <a:lstStyle/>
          <a:p>
            <a:r>
              <a:rPr lang="en-US" dirty="0"/>
              <a:t>Staff Health and Wellness</a:t>
            </a:r>
          </a:p>
        </p:txBody>
      </p:sp>
      <p:graphicFrame>
        <p:nvGraphicFramePr>
          <p:cNvPr id="5" name="Content Placeholder 2">
            <a:extLst>
              <a:ext uri="{FF2B5EF4-FFF2-40B4-BE49-F238E27FC236}">
                <a16:creationId xmlns:a16="http://schemas.microsoft.com/office/drawing/2014/main" id="{69773922-BA5E-E097-279E-4323A022C332}"/>
              </a:ext>
            </a:extLst>
          </p:cNvPr>
          <p:cNvGraphicFramePr>
            <a:graphicFrameLocks noGrp="1"/>
          </p:cNvGraphicFramePr>
          <p:nvPr>
            <p:ph idx="1"/>
            <p:extLst>
              <p:ext uri="{D42A27DB-BD31-4B8C-83A1-F6EECF244321}">
                <p14:modId xmlns:p14="http://schemas.microsoft.com/office/powerpoint/2010/main" val="868301689"/>
              </p:ext>
            </p:extLst>
          </p:nvPr>
        </p:nvGraphicFramePr>
        <p:xfrm>
          <a:off x="965199" y="2153412"/>
          <a:ext cx="10383381" cy="4535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8052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003235-643A-6461-17D3-D69C5B486584}"/>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3000">
                <a:solidFill>
                  <a:srgbClr val="FFFFFF"/>
                </a:solidFill>
              </a:rPr>
              <a:t>Juvenile System</a:t>
            </a:r>
          </a:p>
        </p:txBody>
      </p:sp>
      <p:sp>
        <p:nvSpPr>
          <p:cNvPr id="3" name="Content Placeholder 2">
            <a:extLst>
              <a:ext uri="{FF2B5EF4-FFF2-40B4-BE49-F238E27FC236}">
                <a16:creationId xmlns:a16="http://schemas.microsoft.com/office/drawing/2014/main" id="{DA5134D3-A2BB-F2DE-F88C-9A19B0121085}"/>
              </a:ext>
            </a:extLst>
          </p:cNvPr>
          <p:cNvSpPr>
            <a:spLocks noGrp="1"/>
          </p:cNvSpPr>
          <p:nvPr>
            <p:ph idx="1"/>
          </p:nvPr>
        </p:nvSpPr>
        <p:spPr>
          <a:xfrm>
            <a:off x="5441383" y="1361125"/>
            <a:ext cx="5320696" cy="4053840"/>
          </a:xfrm>
        </p:spPr>
        <p:txBody>
          <a:bodyPr anchor="ctr">
            <a:noAutofit/>
          </a:bodyPr>
          <a:lstStyle/>
          <a:p>
            <a:pPr>
              <a:lnSpc>
                <a:spcPct val="90000"/>
              </a:lnSpc>
            </a:pPr>
            <a:r>
              <a:rPr lang="en-US" sz="2000" dirty="0">
                <a:latin typeface="Arial" panose="020B0604020202020204" pitchFamily="34" charset="0"/>
                <a:cs typeface="Arial" panose="020B0604020202020204" pitchFamily="34" charset="0"/>
              </a:rPr>
              <a:t>A decrease in the Department of Child and Family services has resulted in an increase in the juvenile correctional population because support services that were previously financed are no longer feasible within a community setting.</a:t>
            </a:r>
          </a:p>
          <a:p>
            <a:pPr>
              <a:lnSpc>
                <a:spcPct val="90000"/>
              </a:lnSpc>
            </a:pPr>
            <a:r>
              <a:rPr lang="en-US" sz="2000" dirty="0">
                <a:latin typeface="Arial" panose="020B0604020202020204" pitchFamily="34" charset="0"/>
                <a:cs typeface="Arial" panose="020B0604020202020204" pitchFamily="34" charset="0"/>
              </a:rPr>
              <a:t>Increase in mental health cases within youth services</a:t>
            </a:r>
          </a:p>
          <a:p>
            <a:pPr>
              <a:lnSpc>
                <a:spcPct val="90000"/>
              </a:lnSpc>
            </a:pPr>
            <a:r>
              <a:rPr lang="en-US" sz="2000" dirty="0">
                <a:latin typeface="Arial" panose="020B0604020202020204" pitchFamily="34" charset="0"/>
                <a:cs typeface="Arial" panose="020B0604020202020204" pitchFamily="34" charset="0"/>
              </a:rPr>
              <a:t>Increase in those with intellectual and developmental disabilities</a:t>
            </a:r>
          </a:p>
          <a:p>
            <a:pPr>
              <a:lnSpc>
                <a:spcPct val="90000"/>
              </a:lnSpc>
            </a:pPr>
            <a:r>
              <a:rPr lang="en-US" sz="2000" dirty="0">
                <a:latin typeface="Arial" panose="020B0604020202020204" pitchFamily="34" charset="0"/>
                <a:cs typeface="Arial" panose="020B0604020202020204" pitchFamily="34" charset="0"/>
              </a:rPr>
              <a:t>More trauma informed care is needed</a:t>
            </a:r>
          </a:p>
          <a:p>
            <a:pPr marL="0" indent="0">
              <a:lnSpc>
                <a:spcPct val="90000"/>
              </a:lnSpc>
              <a:buNone/>
            </a:pPr>
            <a:endParaRPr lang="en-US" sz="2000" dirty="0">
              <a:latin typeface="Arial" panose="020B0604020202020204" pitchFamily="34" charset="0"/>
              <a:cs typeface="Arial" panose="020B0604020202020204" pitchFamily="34" charset="0"/>
            </a:endParaRPr>
          </a:p>
          <a:p>
            <a:pPr marL="0" indent="0">
              <a:lnSpc>
                <a:spcPct val="90000"/>
              </a:lnSpc>
              <a:buNone/>
            </a:pPr>
            <a:r>
              <a:rPr lang="en-US" sz="2000" dirty="0">
                <a:highlight>
                  <a:srgbClr val="FFFF00"/>
                </a:highlight>
                <a:latin typeface="Arial" panose="020B0604020202020204" pitchFamily="34" charset="0"/>
                <a:cs typeface="Arial" panose="020B0604020202020204" pitchFamily="34" charset="0"/>
              </a:rPr>
              <a:t>We have dedicated staff working tirelessly in this area.</a:t>
            </a:r>
          </a:p>
        </p:txBody>
      </p:sp>
    </p:spTree>
    <p:extLst>
      <p:ext uri="{BB962C8B-B14F-4D97-AF65-F5344CB8AC3E}">
        <p14:creationId xmlns:p14="http://schemas.microsoft.com/office/powerpoint/2010/main" val="794458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18CFD-74E7-962D-F528-3C5172204E98}"/>
              </a:ext>
            </a:extLst>
          </p:cNvPr>
          <p:cNvSpPr>
            <a:spLocks noGrp="1"/>
          </p:cNvSpPr>
          <p:nvPr>
            <p:ph type="title"/>
          </p:nvPr>
        </p:nvSpPr>
        <p:spPr/>
        <p:txBody>
          <a:bodyPr/>
          <a:lstStyle/>
          <a:p>
            <a:r>
              <a:rPr lang="en-US" dirty="0"/>
              <a:t>Ongoing Needs</a:t>
            </a:r>
          </a:p>
        </p:txBody>
      </p:sp>
      <p:sp>
        <p:nvSpPr>
          <p:cNvPr id="3" name="Content Placeholder 2">
            <a:extLst>
              <a:ext uri="{FF2B5EF4-FFF2-40B4-BE49-F238E27FC236}">
                <a16:creationId xmlns:a16="http://schemas.microsoft.com/office/drawing/2014/main" id="{717874A3-EF10-E8ED-D88C-C8DC28950505}"/>
              </a:ext>
            </a:extLst>
          </p:cNvPr>
          <p:cNvSpPr>
            <a:spLocks noGrp="1"/>
          </p:cNvSpPr>
          <p:nvPr>
            <p:ph idx="1"/>
          </p:nvPr>
        </p:nvSpPr>
        <p:spPr>
          <a:xfrm>
            <a:off x="234462" y="2153412"/>
            <a:ext cx="10656276" cy="4622526"/>
          </a:xfrm>
        </p:spPr>
        <p:txBody>
          <a:bodyPr/>
          <a:lstStyle/>
          <a:p>
            <a:r>
              <a:rPr lang="en-US" sz="2400" dirty="0">
                <a:latin typeface="Arial" panose="020B0604020202020204" pitchFamily="34" charset="0"/>
                <a:cs typeface="Arial" panose="020B0604020202020204" pitchFamily="34" charset="0"/>
              </a:rPr>
              <a:t>Grant money</a:t>
            </a:r>
          </a:p>
          <a:p>
            <a:r>
              <a:rPr lang="en-US" sz="2400" dirty="0">
                <a:latin typeface="Arial" panose="020B0604020202020204" pitchFamily="34" charset="0"/>
                <a:cs typeface="Arial" panose="020B0604020202020204" pitchFamily="34" charset="0"/>
              </a:rPr>
              <a:t>Collaboration with the community</a:t>
            </a:r>
          </a:p>
          <a:p>
            <a:r>
              <a:rPr lang="en-US" sz="2400" dirty="0">
                <a:latin typeface="Arial" panose="020B0604020202020204" pitchFamily="34" charset="0"/>
                <a:cs typeface="Arial" panose="020B0604020202020204" pitchFamily="34" charset="0"/>
              </a:rPr>
              <a:t>Recognition that Correctional mental health, ARS, and staff wellness are important not only in the field, but also within the community</a:t>
            </a:r>
          </a:p>
          <a:p>
            <a:r>
              <a:rPr lang="en-US" sz="2400" dirty="0">
                <a:latin typeface="Arial" panose="020B0604020202020204" pitchFamily="34" charset="0"/>
                <a:cs typeface="Arial" panose="020B0604020202020204" pitchFamily="34" charset="0"/>
              </a:rPr>
              <a:t>Spreading the word that an investment in corrections is essential as 94% of those individuals incarcerated in state and federal prisons will be released, at some point and become our neighbors.</a:t>
            </a:r>
          </a:p>
          <a:p>
            <a:r>
              <a:rPr lang="en-US" sz="2400" dirty="0">
                <a:latin typeface="Arial" panose="020B0604020202020204" pitchFamily="34" charset="0"/>
                <a:cs typeface="Arial" panose="020B0604020202020204" pitchFamily="34" charset="0"/>
              </a:rPr>
              <a:t>Transitional care is vital. Though often released, people are serving longer sentences and are having more health and mental health related concerns.</a:t>
            </a:r>
          </a:p>
          <a:p>
            <a:r>
              <a:rPr lang="en-US" sz="2400" dirty="0">
                <a:latin typeface="Arial" panose="020B0604020202020204" pitchFamily="34" charset="0"/>
                <a:cs typeface="Arial" panose="020B0604020202020204" pitchFamily="34" charset="0"/>
              </a:rPr>
              <a:t>Retention of competent staff and treatment providers.</a:t>
            </a:r>
          </a:p>
          <a:p>
            <a:endParaRPr lang="en-US" sz="24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804419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024EC-FA29-34E6-B0F1-709492B07B5A}"/>
              </a:ext>
            </a:extLst>
          </p:cNvPr>
          <p:cNvSpPr>
            <a:spLocks noGrp="1"/>
          </p:cNvSpPr>
          <p:nvPr>
            <p:ph type="title"/>
          </p:nvPr>
        </p:nvSpPr>
        <p:spPr>
          <a:xfrm>
            <a:off x="2231136" y="390262"/>
            <a:ext cx="7729728" cy="1188720"/>
          </a:xfrm>
        </p:spPr>
        <p:txBody>
          <a:bodyPr/>
          <a:lstStyle/>
          <a:p>
            <a:r>
              <a:rPr lang="en-US" dirty="0"/>
              <a:t>Adverse Childhood Experience</a:t>
            </a:r>
          </a:p>
        </p:txBody>
      </p:sp>
      <p:pic>
        <p:nvPicPr>
          <p:cNvPr id="5" name="Content Placeholder 4" descr="Chart, Excel, pie chart&#10;&#10;AI-generated content may be incorrect.">
            <a:extLst>
              <a:ext uri="{FF2B5EF4-FFF2-40B4-BE49-F238E27FC236}">
                <a16:creationId xmlns:a16="http://schemas.microsoft.com/office/drawing/2014/main" id="{5CD09684-B654-D45C-8337-61EBF5467D1C}"/>
              </a:ext>
            </a:extLst>
          </p:cNvPr>
          <p:cNvPicPr>
            <a:picLocks noGrp="1" noChangeAspect="1"/>
          </p:cNvPicPr>
          <p:nvPr>
            <p:ph idx="1"/>
          </p:nvPr>
        </p:nvPicPr>
        <p:blipFill>
          <a:blip r:embed="rId2"/>
          <a:stretch>
            <a:fillRect/>
          </a:stretch>
        </p:blipFill>
        <p:spPr>
          <a:xfrm>
            <a:off x="1230923" y="1793631"/>
            <a:ext cx="9952891" cy="4841631"/>
          </a:xfrm>
          <a:prstGeom prst="rect">
            <a:avLst/>
          </a:prstGeom>
        </p:spPr>
      </p:pic>
    </p:spTree>
    <p:extLst>
      <p:ext uri="{BB962C8B-B14F-4D97-AF65-F5344CB8AC3E}">
        <p14:creationId xmlns:p14="http://schemas.microsoft.com/office/powerpoint/2010/main" val="3655434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F6F247-3248-D4AF-94B4-25606941C0FD}"/>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3000" dirty="0">
                <a:solidFill>
                  <a:srgbClr val="FFFFFF"/>
                </a:solidFill>
                <a:latin typeface="Arial" panose="020B0604020202020204" pitchFamily="34" charset="0"/>
                <a:cs typeface="Arial" panose="020B0604020202020204" pitchFamily="34" charset="0"/>
              </a:rPr>
              <a:t>Goals for today</a:t>
            </a:r>
          </a:p>
        </p:txBody>
      </p:sp>
      <p:sp>
        <p:nvSpPr>
          <p:cNvPr id="3" name="Content Placeholder 2">
            <a:extLst>
              <a:ext uri="{FF2B5EF4-FFF2-40B4-BE49-F238E27FC236}">
                <a16:creationId xmlns:a16="http://schemas.microsoft.com/office/drawing/2014/main" id="{59D87793-EFF5-C26F-2617-5DA03847EFF1}"/>
              </a:ext>
            </a:extLst>
          </p:cNvPr>
          <p:cNvSpPr>
            <a:spLocks noGrp="1"/>
          </p:cNvSpPr>
          <p:nvPr>
            <p:ph idx="1"/>
          </p:nvPr>
        </p:nvSpPr>
        <p:spPr>
          <a:xfrm>
            <a:off x="5610431" y="839372"/>
            <a:ext cx="5320696" cy="4962861"/>
          </a:xfrm>
        </p:spPr>
        <p:txBody>
          <a:bodyPr anchor="ctr">
            <a:normAutofit/>
          </a:bodyPr>
          <a:lstStyle/>
          <a:p>
            <a:pPr>
              <a:buFont typeface="Arial" panose="020B0604020202020204" pitchFamily="34" charset="0"/>
              <a:buChar char="•"/>
            </a:pPr>
            <a:r>
              <a:rPr lang="en-US" dirty="0">
                <a:latin typeface="Arial" panose="020B0604020202020204" pitchFamily="34" charset="0"/>
                <a:cs typeface="Arial" panose="020B0604020202020204" pitchFamily="34" charset="0"/>
              </a:rPr>
              <a:t> To share background statistics relative to the Indiana Department of Correction.</a:t>
            </a:r>
          </a:p>
          <a:p>
            <a:pPr>
              <a:buFont typeface="Arial" panose="020B0604020202020204" pitchFamily="34" charset="0"/>
              <a:buChar char="•"/>
            </a:pPr>
            <a:r>
              <a:rPr lang="en-US" dirty="0">
                <a:latin typeface="Arial" panose="020B0604020202020204" pitchFamily="34" charset="0"/>
                <a:cs typeface="Arial" panose="020B0604020202020204" pitchFamily="34" charset="0"/>
              </a:rPr>
              <a:t>To discuss mental health specifically within the Indiana Department of Correction.</a:t>
            </a:r>
          </a:p>
          <a:p>
            <a:pPr>
              <a:buFont typeface="Arial" panose="020B0604020202020204" pitchFamily="34" charset="0"/>
              <a:buChar char="•"/>
            </a:pPr>
            <a:r>
              <a:rPr lang="en-US" dirty="0">
                <a:latin typeface="Arial" panose="020B0604020202020204" pitchFamily="34" charset="0"/>
                <a:cs typeface="Arial" panose="020B0604020202020204" pitchFamily="34" charset="0"/>
              </a:rPr>
              <a:t>To foster a respectful dialogue, considering that there are many different views and perspectives.</a:t>
            </a:r>
          </a:p>
          <a:p>
            <a:pPr>
              <a:buFont typeface="Arial" panose="020B0604020202020204" pitchFamily="34" charset="0"/>
              <a:buChar char="•"/>
            </a:pPr>
            <a:r>
              <a:rPr lang="en-US" dirty="0">
                <a:latin typeface="Arial" panose="020B0604020202020204" pitchFamily="34" charset="0"/>
                <a:cs typeface="Arial" panose="020B0604020202020204" pitchFamily="34" charset="0"/>
              </a:rPr>
              <a:t>Provide general updates in correctional behavioral health in Indiana</a:t>
            </a:r>
          </a:p>
        </p:txBody>
      </p:sp>
    </p:spTree>
    <p:extLst>
      <p:ext uri="{BB962C8B-B14F-4D97-AF65-F5344CB8AC3E}">
        <p14:creationId xmlns:p14="http://schemas.microsoft.com/office/powerpoint/2010/main" val="34702263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82814-ADAF-13D5-E24E-D8A84401032B}"/>
              </a:ext>
            </a:extLst>
          </p:cNvPr>
          <p:cNvSpPr>
            <a:spLocks noGrp="1"/>
          </p:cNvSpPr>
          <p:nvPr>
            <p:ph type="title"/>
          </p:nvPr>
        </p:nvSpPr>
        <p:spPr>
          <a:xfrm>
            <a:off x="2231136" y="964692"/>
            <a:ext cx="7729728" cy="1673352"/>
          </a:xfrm>
        </p:spPr>
        <p:txBody>
          <a:bodyPr/>
          <a:lstStyle/>
          <a:p>
            <a:r>
              <a:rPr lang="en-US" dirty="0"/>
              <a:t>Questions, Thought, and Comments</a:t>
            </a:r>
          </a:p>
        </p:txBody>
      </p:sp>
      <p:sp>
        <p:nvSpPr>
          <p:cNvPr id="3" name="Content Placeholder 2">
            <a:extLst>
              <a:ext uri="{FF2B5EF4-FFF2-40B4-BE49-F238E27FC236}">
                <a16:creationId xmlns:a16="http://schemas.microsoft.com/office/drawing/2014/main" id="{13F4C5C4-4319-C934-78B3-1976C70EF556}"/>
              </a:ext>
            </a:extLst>
          </p:cNvPr>
          <p:cNvSpPr>
            <a:spLocks noGrp="1"/>
          </p:cNvSpPr>
          <p:nvPr>
            <p:ph idx="1"/>
          </p:nvPr>
        </p:nvSpPr>
        <p:spPr/>
        <p:txBody>
          <a:bodyPr>
            <a:normAutofit/>
          </a:bodyPr>
          <a:lstStyle/>
          <a:p>
            <a:pPr marL="0" indent="0">
              <a:buNone/>
            </a:pPr>
            <a:r>
              <a:rPr lang="en-US" sz="2400" dirty="0">
                <a:latin typeface="Arial" panose="020B0604020202020204" pitchFamily="34" charset="0"/>
                <a:cs typeface="Arial" panose="020B0604020202020204" pitchFamily="34" charset="0"/>
              </a:rPr>
              <a:t>   </a:t>
            </a:r>
          </a:p>
          <a:p>
            <a:pPr marL="0" indent="0">
              <a:buNone/>
            </a:pPr>
            <a:r>
              <a:rPr lang="en-US" sz="2400" dirty="0">
                <a:latin typeface="Arial" panose="020B0604020202020204" pitchFamily="34" charset="0"/>
                <a:cs typeface="Arial" panose="020B0604020202020204" pitchFamily="34" charset="0"/>
              </a:rPr>
              <a:t>    Contact information</a:t>
            </a:r>
          </a:p>
          <a:p>
            <a:pPr marL="0" indent="0">
              <a:buNone/>
            </a:pPr>
            <a:r>
              <a:rPr lang="en-US" sz="2400" dirty="0">
                <a:latin typeface="Arial" panose="020B0604020202020204" pitchFamily="34" charset="0"/>
                <a:cs typeface="Arial" panose="020B0604020202020204" pitchFamily="34" charset="0"/>
              </a:rPr>
              <a:t>    nduchac@idoc.in.gov</a:t>
            </a:r>
          </a:p>
        </p:txBody>
      </p:sp>
    </p:spTree>
    <p:extLst>
      <p:ext uri="{BB962C8B-B14F-4D97-AF65-F5344CB8AC3E}">
        <p14:creationId xmlns:p14="http://schemas.microsoft.com/office/powerpoint/2010/main" val="220107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C5A70-E148-B201-185E-41576540D788}"/>
              </a:ext>
            </a:extLst>
          </p:cNvPr>
          <p:cNvSpPr>
            <a:spLocks noGrp="1"/>
          </p:cNvSpPr>
          <p:nvPr>
            <p:ph type="title"/>
          </p:nvPr>
        </p:nvSpPr>
        <p:spPr>
          <a:xfrm>
            <a:off x="2231136" y="964692"/>
            <a:ext cx="7729728" cy="1188720"/>
          </a:xfrm>
        </p:spPr>
        <p:txBody>
          <a:bodyPr>
            <a:normAutofit/>
          </a:bodyPr>
          <a:lstStyle/>
          <a:p>
            <a:r>
              <a:rPr lang="en-US" dirty="0"/>
              <a:t>Behavioral Health</a:t>
            </a:r>
          </a:p>
        </p:txBody>
      </p:sp>
      <p:graphicFrame>
        <p:nvGraphicFramePr>
          <p:cNvPr id="14" name="Content Placeholder 2">
            <a:extLst>
              <a:ext uri="{FF2B5EF4-FFF2-40B4-BE49-F238E27FC236}">
                <a16:creationId xmlns:a16="http://schemas.microsoft.com/office/drawing/2014/main" id="{E7F2FC0A-2FB3-2825-072D-C04C4A8C80A5}"/>
              </a:ext>
            </a:extLst>
          </p:cNvPr>
          <p:cNvGraphicFramePr>
            <a:graphicFrameLocks noGrp="1"/>
          </p:cNvGraphicFramePr>
          <p:nvPr>
            <p:ph idx="1"/>
            <p:extLst>
              <p:ext uri="{D42A27DB-BD31-4B8C-83A1-F6EECF244321}">
                <p14:modId xmlns:p14="http://schemas.microsoft.com/office/powerpoint/2010/main" val="3356428294"/>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8220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82BA3-6BA5-0971-6923-C4A483A7CB44}"/>
              </a:ext>
            </a:extLst>
          </p:cNvPr>
          <p:cNvSpPr>
            <a:spLocks noGrp="1"/>
          </p:cNvSpPr>
          <p:nvPr>
            <p:ph type="title"/>
          </p:nvPr>
        </p:nvSpPr>
        <p:spPr/>
        <p:txBody>
          <a:bodyPr/>
          <a:lstStyle/>
          <a:p>
            <a:r>
              <a:rPr lang="en-US" dirty="0"/>
              <a:t>Questions to Guide our Discussion</a:t>
            </a:r>
          </a:p>
        </p:txBody>
      </p:sp>
      <p:sp>
        <p:nvSpPr>
          <p:cNvPr id="3" name="Content Placeholder 2">
            <a:extLst>
              <a:ext uri="{FF2B5EF4-FFF2-40B4-BE49-F238E27FC236}">
                <a16:creationId xmlns:a16="http://schemas.microsoft.com/office/drawing/2014/main" id="{B6C6D2D1-5F46-FD03-0944-EA12DA8D0E33}"/>
              </a:ext>
            </a:extLst>
          </p:cNvPr>
          <p:cNvSpPr>
            <a:spLocks noGrp="1"/>
          </p:cNvSpPr>
          <p:nvPr>
            <p:ph idx="1"/>
          </p:nvPr>
        </p:nvSpPr>
        <p:spPr/>
        <p:txBody>
          <a:bodyPr>
            <a:normAutofit/>
          </a:bodyPr>
          <a:lstStyle/>
          <a:p>
            <a:r>
              <a:rPr lang="en-US" sz="2400" dirty="0"/>
              <a:t>What are some statistics related to the Indiana Department of Correction?</a:t>
            </a:r>
          </a:p>
          <a:p>
            <a:r>
              <a:rPr lang="en-US" sz="2400" dirty="0"/>
              <a:t>What are some of the recent successes within the IDOC?</a:t>
            </a:r>
          </a:p>
          <a:p>
            <a:r>
              <a:rPr lang="en-US" sz="2400" dirty="0"/>
              <a:t>What are some of the continued challenges?</a:t>
            </a:r>
          </a:p>
          <a:p>
            <a:r>
              <a:rPr lang="en-US" sz="2400" dirty="0"/>
              <a:t>How can the community be helpful and engaged?</a:t>
            </a:r>
          </a:p>
        </p:txBody>
      </p:sp>
    </p:spTree>
    <p:extLst>
      <p:ext uri="{BB962C8B-B14F-4D97-AF65-F5344CB8AC3E}">
        <p14:creationId xmlns:p14="http://schemas.microsoft.com/office/powerpoint/2010/main" val="1815224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4934E-C71F-61BD-34C5-F6997E6FEB68}"/>
              </a:ext>
            </a:extLst>
          </p:cNvPr>
          <p:cNvSpPr>
            <a:spLocks noGrp="1"/>
          </p:cNvSpPr>
          <p:nvPr>
            <p:ph type="title"/>
          </p:nvPr>
        </p:nvSpPr>
        <p:spPr>
          <a:xfrm>
            <a:off x="829781" y="2708804"/>
            <a:ext cx="3698803" cy="1440394"/>
          </a:xfrm>
          <a:noFill/>
          <a:ln>
            <a:solidFill>
              <a:schemeClr val="tx1"/>
            </a:solidFill>
          </a:ln>
        </p:spPr>
        <p:txBody>
          <a:bodyPr>
            <a:normAutofit/>
          </a:bodyPr>
          <a:lstStyle/>
          <a:p>
            <a:r>
              <a:rPr lang="en-US" sz="2400" dirty="0">
                <a:solidFill>
                  <a:schemeClr val="tx1"/>
                </a:solidFill>
                <a:latin typeface="Arial" panose="020B0604020202020204" pitchFamily="34" charset="0"/>
                <a:cs typeface="Arial" panose="020B0604020202020204" pitchFamily="34" charset="0"/>
              </a:rPr>
              <a:t>Assumptions for today</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3" name="Content Placeholder 2">
            <a:extLst>
              <a:ext uri="{FF2B5EF4-FFF2-40B4-BE49-F238E27FC236}">
                <a16:creationId xmlns:a16="http://schemas.microsoft.com/office/drawing/2014/main" id="{9748E78A-4612-ED51-D2A2-22631C328E45}"/>
              </a:ext>
            </a:extLst>
          </p:cNvPr>
          <p:cNvSpPr>
            <a:spLocks noGrp="1"/>
          </p:cNvSpPr>
          <p:nvPr>
            <p:ph idx="1"/>
          </p:nvPr>
        </p:nvSpPr>
        <p:spPr>
          <a:xfrm>
            <a:off x="6049182" y="802638"/>
            <a:ext cx="5408696" cy="5798578"/>
          </a:xfrm>
        </p:spPr>
        <p:txBody>
          <a:bodyPr vert="horz" lIns="91440" tIns="45720" rIns="91440" bIns="45720" rtlCol="0" anchor="ctr">
            <a:normAutofit/>
          </a:bodyPr>
          <a:lstStyle/>
          <a:p>
            <a:r>
              <a:rPr lang="en-US" dirty="0">
                <a:solidFill>
                  <a:schemeClr val="bg1"/>
                </a:solidFill>
                <a:latin typeface="Arial" panose="020B0604020202020204" pitchFamily="34" charset="0"/>
                <a:cs typeface="Arial" panose="020B0604020202020204" pitchFamily="34" charset="0"/>
              </a:rPr>
              <a:t>Everyone who is incarcerated deserves humane treatment</a:t>
            </a:r>
          </a:p>
          <a:p>
            <a:r>
              <a:rPr lang="en-US" dirty="0">
                <a:solidFill>
                  <a:schemeClr val="bg1"/>
                </a:solidFill>
                <a:latin typeface="Arial" panose="020B0604020202020204" pitchFamily="34" charset="0"/>
                <a:cs typeface="Arial" panose="020B0604020202020204" pitchFamily="34" charset="0"/>
              </a:rPr>
              <a:t>Everyone should be treated by competent professionals</a:t>
            </a:r>
          </a:p>
          <a:p>
            <a:r>
              <a:rPr lang="en-US" dirty="0">
                <a:solidFill>
                  <a:schemeClr val="bg1"/>
                </a:solidFill>
                <a:latin typeface="Arial" panose="020B0604020202020204" pitchFamily="34" charset="0"/>
                <a:cs typeface="Arial" panose="020B0604020202020204" pitchFamily="34" charset="0"/>
              </a:rPr>
              <a:t>Not everyone in prison is guilty</a:t>
            </a:r>
          </a:p>
          <a:p>
            <a:r>
              <a:rPr lang="en-US" dirty="0">
                <a:solidFill>
                  <a:schemeClr val="bg1"/>
                </a:solidFill>
                <a:latin typeface="Arial" panose="020B0604020202020204" pitchFamily="34" charset="0"/>
                <a:cs typeface="Arial" panose="020B0604020202020204" pitchFamily="34" charset="0"/>
              </a:rPr>
              <a:t>Approximately 30 percent of those incarcerated have a mental health condition</a:t>
            </a:r>
          </a:p>
          <a:p>
            <a:r>
              <a:rPr lang="en-US" dirty="0">
                <a:solidFill>
                  <a:schemeClr val="bg1"/>
                </a:solidFill>
                <a:latin typeface="Arial" panose="020B0604020202020204" pitchFamily="34" charset="0"/>
                <a:cs typeface="Arial" panose="020B0604020202020204" pitchFamily="34" charset="0"/>
              </a:rPr>
              <a:t>Approximately 70 percent of those incarcerated have a SUD </a:t>
            </a:r>
          </a:p>
          <a:p>
            <a:r>
              <a:rPr lang="en-US" dirty="0">
                <a:solidFill>
                  <a:schemeClr val="bg1"/>
                </a:solidFill>
                <a:latin typeface="Arial" panose="020B0604020202020204" pitchFamily="34" charset="0"/>
                <a:cs typeface="Arial" panose="020B0604020202020204" pitchFamily="34" charset="0"/>
              </a:rPr>
              <a:t>Mental health and substance use impact thoughts, feelings and behavior and influence suicidality</a:t>
            </a:r>
          </a:p>
          <a:p>
            <a:r>
              <a:rPr lang="en-US" dirty="0">
                <a:solidFill>
                  <a:schemeClr val="bg1"/>
                </a:solidFill>
                <a:latin typeface="Arial" panose="020B0604020202020204" pitchFamily="34" charset="0"/>
                <a:cs typeface="Arial" panose="020B0604020202020204" pitchFamily="34" charset="0"/>
              </a:rPr>
              <a:t>Not all suicides are preventable</a:t>
            </a:r>
          </a:p>
          <a:p>
            <a:r>
              <a:rPr lang="en-US" dirty="0">
                <a:solidFill>
                  <a:schemeClr val="bg1"/>
                </a:solidFill>
                <a:latin typeface="Arial" panose="020B0604020202020204" pitchFamily="34" charset="0"/>
                <a:cs typeface="Arial" panose="020B0604020202020204" pitchFamily="34" charset="0"/>
              </a:rPr>
              <a:t>We will be discussing prisons, not jails</a:t>
            </a:r>
          </a:p>
          <a:p>
            <a:r>
              <a:rPr lang="en-US" dirty="0">
                <a:solidFill>
                  <a:schemeClr val="bg1"/>
                </a:solidFill>
                <a:latin typeface="Arial" panose="020B0604020202020204" pitchFamily="34" charset="0"/>
                <a:cs typeface="Arial" panose="020B0604020202020204" pitchFamily="34" charset="0"/>
              </a:rPr>
              <a:t>Staff within corrections are in need.</a:t>
            </a:r>
          </a:p>
        </p:txBody>
      </p:sp>
    </p:spTree>
    <p:extLst>
      <p:ext uri="{BB962C8B-B14F-4D97-AF65-F5344CB8AC3E}">
        <p14:creationId xmlns:p14="http://schemas.microsoft.com/office/powerpoint/2010/main" val="393362909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EDED847-34F1-4353-AA83-1525E9E406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4767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D5F609-BC8E-14E5-3F97-ED159FB903A8}"/>
              </a:ext>
            </a:extLst>
          </p:cNvPr>
          <p:cNvSpPr>
            <a:spLocks noGrp="1"/>
          </p:cNvSpPr>
          <p:nvPr>
            <p:ph type="title"/>
          </p:nvPr>
        </p:nvSpPr>
        <p:spPr>
          <a:xfrm>
            <a:off x="2407599" y="4928136"/>
            <a:ext cx="7729728" cy="1134402"/>
          </a:xfrm>
        </p:spPr>
        <p:txBody>
          <a:bodyPr vert="horz" lIns="182880" tIns="182880" rIns="182880" bIns="182880" rtlCol="0" anchor="ctr">
            <a:normAutofit/>
          </a:bodyPr>
          <a:lstStyle/>
          <a:p>
            <a:r>
              <a:rPr lang="en-US"/>
              <a:t>Prison Statistics</a:t>
            </a:r>
            <a:endParaRPr lang="en-US" dirty="0"/>
          </a:p>
        </p:txBody>
      </p:sp>
      <p:pic>
        <p:nvPicPr>
          <p:cNvPr id="5" name="Content Placeholder 4" descr="Table&#10;&#10;AI-generated content may be incorrect.">
            <a:extLst>
              <a:ext uri="{FF2B5EF4-FFF2-40B4-BE49-F238E27FC236}">
                <a16:creationId xmlns:a16="http://schemas.microsoft.com/office/drawing/2014/main" id="{62B20580-80A0-8836-D93B-9892EF9976DA}"/>
              </a:ext>
            </a:extLst>
          </p:cNvPr>
          <p:cNvPicPr>
            <a:picLocks noGrp="1" noChangeAspect="1"/>
          </p:cNvPicPr>
          <p:nvPr>
            <p:ph idx="1"/>
          </p:nvPr>
        </p:nvPicPr>
        <p:blipFill>
          <a:blip r:embed="rId2"/>
          <a:stretch>
            <a:fillRect/>
          </a:stretch>
        </p:blipFill>
        <p:spPr>
          <a:xfrm>
            <a:off x="2319679" y="960118"/>
            <a:ext cx="7552641" cy="3556535"/>
          </a:xfrm>
          <a:prstGeom prst="rect">
            <a:avLst/>
          </a:prstGeom>
        </p:spPr>
      </p:pic>
    </p:spTree>
    <p:extLst>
      <p:ext uri="{BB962C8B-B14F-4D97-AF65-F5344CB8AC3E}">
        <p14:creationId xmlns:p14="http://schemas.microsoft.com/office/powerpoint/2010/main" val="4255657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0F3C0-6F39-E8CC-ED69-C5C0E839B020}"/>
              </a:ext>
            </a:extLst>
          </p:cNvPr>
          <p:cNvSpPr>
            <a:spLocks noGrp="1"/>
          </p:cNvSpPr>
          <p:nvPr>
            <p:ph type="title"/>
          </p:nvPr>
        </p:nvSpPr>
        <p:spPr>
          <a:xfrm>
            <a:off x="2231136" y="964692"/>
            <a:ext cx="7729728" cy="1188720"/>
          </a:xfrm>
        </p:spPr>
        <p:txBody>
          <a:bodyPr>
            <a:normAutofit/>
          </a:bodyPr>
          <a:lstStyle/>
          <a:p>
            <a:r>
              <a:rPr lang="en-US" dirty="0"/>
              <a:t>About the Indiana Department of Correction</a:t>
            </a:r>
          </a:p>
        </p:txBody>
      </p:sp>
      <p:graphicFrame>
        <p:nvGraphicFramePr>
          <p:cNvPr id="5" name="Content Placeholder 2">
            <a:extLst>
              <a:ext uri="{FF2B5EF4-FFF2-40B4-BE49-F238E27FC236}">
                <a16:creationId xmlns:a16="http://schemas.microsoft.com/office/drawing/2014/main" id="{0738EA62-2E82-BD17-DFC5-D7C55441C6E2}"/>
              </a:ext>
            </a:extLst>
          </p:cNvPr>
          <p:cNvGraphicFramePr>
            <a:graphicFrameLocks noGrp="1"/>
          </p:cNvGraphicFramePr>
          <p:nvPr>
            <p:ph idx="1"/>
            <p:extLst>
              <p:ext uri="{D42A27DB-BD31-4B8C-83A1-F6EECF244321}">
                <p14:modId xmlns:p14="http://schemas.microsoft.com/office/powerpoint/2010/main" val="709102311"/>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5480091"/>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c2b153c-4ba1-4896-805a-f2d93f12c801">
      <Terms xmlns="http://schemas.microsoft.com/office/infopath/2007/PartnerControls"/>
    </lcf76f155ced4ddcb4097134ff3c332f>
    <TaxCatchAll xmlns="a566ba71-bb87-4238-abdd-d6b1513fd4a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325C0C905379B4588DAE07F366811C3" ma:contentTypeVersion="17" ma:contentTypeDescription="Create a new document." ma:contentTypeScope="" ma:versionID="ed783c3b01c42349f74093c97cb5d4a6">
  <xsd:schema xmlns:xsd="http://www.w3.org/2001/XMLSchema" xmlns:xs="http://www.w3.org/2001/XMLSchema" xmlns:p="http://schemas.microsoft.com/office/2006/metadata/properties" xmlns:ns2="cc2b153c-4ba1-4896-805a-f2d93f12c801" xmlns:ns3="a566ba71-bb87-4238-abdd-d6b1513fd4a7" targetNamespace="http://schemas.microsoft.com/office/2006/metadata/properties" ma:root="true" ma:fieldsID="eeae05d21a7a75efbcc6a85a199da348" ns2:_="" ns3:_="">
    <xsd:import namespace="cc2b153c-4ba1-4896-805a-f2d93f12c801"/>
    <xsd:import namespace="a566ba71-bb87-4238-abdd-d6b1513fd4a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b153c-4ba1-4896-805a-f2d93f12c8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a80b76f-01be-42c5-bab9-635dc36c6e1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66ba71-bb87-4238-abdd-d6b1513fd4a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95ec025-b9d8-4f7e-83ba-0dba01410707}" ma:internalName="TaxCatchAll" ma:showField="CatchAllData" ma:web="a566ba71-bb87-4238-abdd-d6b1513fd4a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1EEC37-0BD5-42CA-A00C-443516B11C26}">
  <ds:schemaRefs>
    <ds:schemaRef ds:uri="http://schemas.microsoft.com/sharepoint/v3/contenttype/forms"/>
  </ds:schemaRefs>
</ds:datastoreItem>
</file>

<file path=customXml/itemProps2.xml><?xml version="1.0" encoding="utf-8"?>
<ds:datastoreItem xmlns:ds="http://schemas.openxmlformats.org/officeDocument/2006/customXml" ds:itemID="{9852FF07-833D-406B-B045-D63926DEAE73}">
  <ds:schemaRefs>
    <ds:schemaRef ds:uri="http://purl.org/dc/terms/"/>
    <ds:schemaRef ds:uri="http://schemas.microsoft.com/sharepoint/v3"/>
    <ds:schemaRef ds:uri="d18986ae-82f2-4ea0-a1ec-748ed1d0afb4"/>
    <ds:schemaRef ds:uri="http://schemas.microsoft.com/office/2006/metadata/properties"/>
    <ds:schemaRef ds:uri="http://purl.org/dc/elements/1.1/"/>
    <ds:schemaRef ds:uri="http://purl.org/dc/dcmitype/"/>
    <ds:schemaRef ds:uri="2231ec0d-190e-4ebf-88d4-6a0f7690621d"/>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FC6AEF9-6DD4-49B9-8204-DC3D9C7D8F34}"/>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TM10001115[[fn=Parcel]]</Template>
  <TotalTime>23206</TotalTime>
  <Words>2453</Words>
  <Application>Microsoft Office PowerPoint</Application>
  <PresentationFormat>Widescreen</PresentationFormat>
  <Paragraphs>313</Paragraphs>
  <Slides>40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Aptos</vt:lpstr>
      <vt:lpstr>Arial</vt:lpstr>
      <vt:lpstr>Calibri</vt:lpstr>
      <vt:lpstr>Gill Sans MT</vt:lpstr>
      <vt:lpstr>Parcel</vt:lpstr>
      <vt:lpstr>The Indiana Department of Correction: Updates, successes and continued challenges   </vt:lpstr>
      <vt:lpstr>“When we are no longer able to change a situation, we are challenged to change ourselves.” </vt:lpstr>
      <vt:lpstr>IDOC Mission</vt:lpstr>
      <vt:lpstr>Goals for today</vt:lpstr>
      <vt:lpstr>Behavioral Health</vt:lpstr>
      <vt:lpstr>Questions to Guide our Discussion</vt:lpstr>
      <vt:lpstr>Assumptions for today</vt:lpstr>
      <vt:lpstr>Prison Statistics</vt:lpstr>
      <vt:lpstr>About the Indiana Department of Correction</vt:lpstr>
      <vt:lpstr>Current Mental Health Treatment</vt:lpstr>
      <vt:lpstr>Specialized Units</vt:lpstr>
      <vt:lpstr>Specialized MH Units</vt:lpstr>
      <vt:lpstr>Westville State Prison</vt:lpstr>
      <vt:lpstr>WSP Beds</vt:lpstr>
      <vt:lpstr>Color schemes</vt:lpstr>
      <vt:lpstr>Cell Projections</vt:lpstr>
      <vt:lpstr>Treatment Interventions</vt:lpstr>
      <vt:lpstr>Adult Facilities</vt:lpstr>
      <vt:lpstr>Juvenile Facilities</vt:lpstr>
      <vt:lpstr>Population Breakdown (12/31/2025)</vt:lpstr>
      <vt:lpstr>BH Services Provided During Incarceration</vt:lpstr>
      <vt:lpstr>BH Code classifications</vt:lpstr>
      <vt:lpstr>Code Statistics (1/20/25)</vt:lpstr>
      <vt:lpstr>Female Code Statistics n=2377</vt:lpstr>
      <vt:lpstr>BH Codes Juvenile n=336</vt:lpstr>
      <vt:lpstr>What are the biggest problems we are facing in correctional mental health today?</vt:lpstr>
      <vt:lpstr>Concerns- General</vt:lpstr>
      <vt:lpstr>Circumstances</vt:lpstr>
      <vt:lpstr>State of Indiana Prison Suicide Information</vt:lpstr>
      <vt:lpstr>Indiana Numbers</vt:lpstr>
      <vt:lpstr>Addiction and Recovery Services</vt:lpstr>
      <vt:lpstr>Behavioral Health Updates</vt:lpstr>
      <vt:lpstr>Mental Health</vt:lpstr>
      <vt:lpstr>Mental Health Continued</vt:lpstr>
      <vt:lpstr>Staff Health and Wellness</vt:lpstr>
      <vt:lpstr>Staff Health and Wellness</vt:lpstr>
      <vt:lpstr>Juvenile System</vt:lpstr>
      <vt:lpstr>Ongoing Needs</vt:lpstr>
      <vt:lpstr>Adverse Childhood Experience</vt:lpstr>
      <vt:lpstr>Questions, Thought, and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&amp; Wellbeing Overview</dc:title>
  <dc:creator>Eickmeier, Amy</dc:creator>
  <cp:lastModifiedBy>Duchac, Neil</cp:lastModifiedBy>
  <cp:revision>11</cp:revision>
  <dcterms:created xsi:type="dcterms:W3CDTF">2021-07-27T17:14:05Z</dcterms:created>
  <dcterms:modified xsi:type="dcterms:W3CDTF">2026-07-06T13:50:40Z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0x010100F325C0C905379B4588DAE07F366811C3</vt:lpwstr>
  </property>
</Properties>
</file>