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6" r:id="rId5"/>
    <p:sldId id="308" r:id="rId6"/>
    <p:sldId id="320" r:id="rId7"/>
    <p:sldId id="265" r:id="rId8"/>
    <p:sldId id="322" r:id="rId9"/>
    <p:sldId id="309" r:id="rId10"/>
    <p:sldId id="323" r:id="rId11"/>
    <p:sldId id="325" r:id="rId12"/>
    <p:sldId id="324" r:id="rId13"/>
    <p:sldId id="271" r:id="rId14"/>
    <p:sldId id="326" r:id="rId15"/>
    <p:sldId id="327" r:id="rId16"/>
    <p:sldId id="328" r:id="rId17"/>
    <p:sldId id="332" r:id="rId18"/>
    <p:sldId id="330" r:id="rId19"/>
    <p:sldId id="331" r:id="rId20"/>
    <p:sldId id="340" r:id="rId21"/>
    <p:sldId id="339" r:id="rId22"/>
    <p:sldId id="336" r:id="rId23"/>
    <p:sldId id="321" r:id="rId24"/>
    <p:sldId id="258" r:id="rId25"/>
    <p:sldId id="270" r:id="rId26"/>
    <p:sldId id="263" r:id="rId27"/>
    <p:sldId id="264" r:id="rId28"/>
    <p:sldId id="266" r:id="rId29"/>
    <p:sldId id="268" r:id="rId30"/>
    <p:sldId id="333" r:id="rId31"/>
    <p:sldId id="275" r:id="rId32"/>
    <p:sldId id="329" r:id="rId33"/>
    <p:sldId id="337" r:id="rId34"/>
    <p:sldId id="33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diana Medicaid | Community Engagement Overview" id="{0046619A-7527-44D0-9A63-14ABC3855B8A}">
          <p14:sldIdLst>
            <p14:sldId id="256"/>
          </p14:sldIdLst>
        </p14:section>
        <p14:section name="Agenda" id="{AB9616D1-BE10-4934-BD61-40D52A684E76}">
          <p14:sldIdLst>
            <p14:sldId id="308"/>
          </p14:sldIdLst>
        </p14:section>
        <p14:section name="Legislative and Policy Roadmap" id="{D83047A2-053D-4AAD-8F41-423F5C7E206D}">
          <p14:sldIdLst>
            <p14:sldId id="320"/>
            <p14:sldId id="265"/>
          </p14:sldIdLst>
        </p14:section>
        <p14:section name="Key Legislative and Policy Dates" id="{BB82B5A1-F30C-4F7A-9E85-0364AE736AB7}">
          <p14:sldIdLst>
            <p14:sldId id="322"/>
            <p14:sldId id="309"/>
          </p14:sldIdLst>
        </p14:section>
        <p14:section name="Community Engagement" id="{9BE55F6F-0425-4A52-8FC6-656B9D45AC69}">
          <p14:sldIdLst>
            <p14:sldId id="323"/>
            <p14:sldId id="325"/>
            <p14:sldId id="324"/>
            <p14:sldId id="271"/>
            <p14:sldId id="326"/>
            <p14:sldId id="327"/>
            <p14:sldId id="328"/>
            <p14:sldId id="332"/>
            <p14:sldId id="330"/>
            <p14:sldId id="331"/>
          </p14:sldIdLst>
        </p14:section>
        <p14:section name="Verification and Process Timelines" id="{0C6B21EB-3F96-4D5A-A4BE-F1A7A70B76A8}">
          <p14:sldIdLst>
            <p14:sldId id="340"/>
            <p14:sldId id="339"/>
            <p14:sldId id="336"/>
          </p14:sldIdLst>
        </p14:section>
        <p14:section name="Indiana Medicaid Programs" id="{D116B3F7-3BBB-4C07-8B63-E9204A7E70E8}">
          <p14:sldIdLst>
            <p14:sldId id="321"/>
            <p14:sldId id="258"/>
            <p14:sldId id="270"/>
            <p14:sldId id="263"/>
            <p14:sldId id="264"/>
            <p14:sldId id="266"/>
            <p14:sldId id="268"/>
          </p14:sldIdLst>
        </p14:section>
        <p14:section name="Resources and Next Steps" id="{C728D1E3-6674-462C-852D-87F8D8B5CA8D}">
          <p14:sldIdLst>
            <p14:sldId id="333"/>
            <p14:sldId id="275"/>
            <p14:sldId id="329"/>
            <p14:sldId id="337"/>
          </p14:sldIdLst>
        </p14:section>
        <p14:section name="Questions" id="{D8F4E3F7-B411-43C3-8887-B41117F2A208}">
          <p14:sldIdLst>
            <p14:sldId id="3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71DB0-0B89-423B-952F-24E3625EF6D7}" v="38" dt="2026-07-07T18:47:43.9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0" y="51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Deaton" userId="a7f75b6c-0873-4895-b7d4-a423d19aa233" providerId="ADAL" clId="{088E930A-C386-4B26-B1B1-F691FDA5E32D}"/>
    <pc:docChg chg="undo custSel addSld delSld modSld sldOrd addSection modSection modShowInfo">
      <pc:chgData name="Amanda Deaton" userId="a7f75b6c-0873-4895-b7d4-a423d19aa233" providerId="ADAL" clId="{088E930A-C386-4B26-B1B1-F691FDA5E32D}" dt="2026-07-07T21:47:46.650" v="1083" actId="113"/>
      <pc:docMkLst>
        <pc:docMk/>
      </pc:docMkLst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2226973843" sldId="256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3264882386" sldId="258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2630214444" sldId="263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1818325366" sldId="264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2055143181" sldId="265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3544036470" sldId="266"/>
        </pc:sldMkLst>
      </pc:sldChg>
      <pc:sldChg chg="modSp mod modTransition">
        <pc:chgData name="Amanda Deaton" userId="a7f75b6c-0873-4895-b7d4-a423d19aa233" providerId="ADAL" clId="{088E930A-C386-4B26-B1B1-F691FDA5E32D}" dt="2026-07-07T17:42:07.107" v="170"/>
        <pc:sldMkLst>
          <pc:docMk/>
          <pc:sldMk cId="3185397503" sldId="268"/>
        </pc:sldMkLst>
        <pc:spChg chg="mod">
          <ac:chgData name="Amanda Deaton" userId="a7f75b6c-0873-4895-b7d4-a423d19aa233" providerId="ADAL" clId="{088E930A-C386-4B26-B1B1-F691FDA5E32D}" dt="2026-07-07T17:31:41.566" v="148" actId="1076"/>
          <ac:spMkLst>
            <pc:docMk/>
            <pc:sldMk cId="3185397503" sldId="268"/>
            <ac:spMk id="5" creationId="{37A9B6B9-0E73-4559-8811-9318B4A272CF}"/>
          </ac:spMkLst>
        </pc:spChg>
        <pc:spChg chg="mod">
          <ac:chgData name="Amanda Deaton" userId="a7f75b6c-0873-4895-b7d4-a423d19aa233" providerId="ADAL" clId="{088E930A-C386-4B26-B1B1-F691FDA5E32D}" dt="2026-07-07T17:31:43.834" v="149" actId="1076"/>
          <ac:spMkLst>
            <pc:docMk/>
            <pc:sldMk cId="3185397503" sldId="268"/>
            <ac:spMk id="7" creationId="{3B1B150B-F91D-10A0-69CD-C2574C169214}"/>
          </ac:spMkLst>
        </pc:spChg>
      </pc:sldChg>
      <pc:sldChg chg="modSp mod modTransition">
        <pc:chgData name="Amanda Deaton" userId="a7f75b6c-0873-4895-b7d4-a423d19aa233" providerId="ADAL" clId="{088E930A-C386-4B26-B1B1-F691FDA5E32D}" dt="2026-07-07T18:32:32.150" v="705" actId="6549"/>
        <pc:sldMkLst>
          <pc:docMk/>
          <pc:sldMk cId="3659468076" sldId="270"/>
        </pc:sldMkLst>
        <pc:spChg chg="mod">
          <ac:chgData name="Amanda Deaton" userId="a7f75b6c-0873-4895-b7d4-a423d19aa233" providerId="ADAL" clId="{088E930A-C386-4B26-B1B1-F691FDA5E32D}" dt="2026-07-07T18:32:32.150" v="705" actId="6549"/>
          <ac:spMkLst>
            <pc:docMk/>
            <pc:sldMk cId="3659468076" sldId="270"/>
            <ac:spMk id="5" creationId="{E10F24AA-D757-7659-0B16-155A8AFBCCFA}"/>
          </ac:spMkLst>
        </pc:spChg>
      </pc:sldChg>
      <pc:sldChg chg="modSp mod ord modTransition">
        <pc:chgData name="Amanda Deaton" userId="a7f75b6c-0873-4895-b7d4-a423d19aa233" providerId="ADAL" clId="{088E930A-C386-4B26-B1B1-F691FDA5E32D}" dt="2026-07-07T18:27:22.469" v="657" actId="948"/>
        <pc:sldMkLst>
          <pc:docMk/>
          <pc:sldMk cId="1620422941" sldId="271"/>
        </pc:sldMkLst>
        <pc:spChg chg="mod">
          <ac:chgData name="Amanda Deaton" userId="a7f75b6c-0873-4895-b7d4-a423d19aa233" providerId="ADAL" clId="{088E930A-C386-4B26-B1B1-F691FDA5E32D}" dt="2026-07-07T18:27:22.469" v="657" actId="948"/>
          <ac:spMkLst>
            <pc:docMk/>
            <pc:sldMk cId="1620422941" sldId="271"/>
            <ac:spMk id="4" creationId="{B8DC20F4-7928-2F3E-67EE-257189280ADB}"/>
          </ac:spMkLst>
        </pc:spChg>
        <pc:spChg chg="mod">
          <ac:chgData name="Amanda Deaton" userId="a7f75b6c-0873-4895-b7d4-a423d19aa233" providerId="ADAL" clId="{088E930A-C386-4B26-B1B1-F691FDA5E32D}" dt="2026-07-07T18:04:44.652" v="495" actId="6549"/>
          <ac:spMkLst>
            <pc:docMk/>
            <pc:sldMk cId="1620422941" sldId="271"/>
            <ac:spMk id="14" creationId="{48680A30-3E4F-89F1-E99A-AA390B614FEC}"/>
          </ac:spMkLst>
        </pc:spChg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96322913" sldId="275"/>
        </pc:sldMkLst>
      </pc:sldChg>
      <pc:sldChg chg="modSp mod modTransition">
        <pc:chgData name="Amanda Deaton" userId="a7f75b6c-0873-4895-b7d4-a423d19aa233" providerId="ADAL" clId="{088E930A-C386-4B26-B1B1-F691FDA5E32D}" dt="2026-07-07T18:48:29.443" v="765" actId="948"/>
        <pc:sldMkLst>
          <pc:docMk/>
          <pc:sldMk cId="1562947664" sldId="308"/>
        </pc:sldMkLst>
        <pc:spChg chg="mod">
          <ac:chgData name="Amanda Deaton" userId="a7f75b6c-0873-4895-b7d4-a423d19aa233" providerId="ADAL" clId="{088E930A-C386-4B26-B1B1-F691FDA5E32D}" dt="2026-07-07T18:48:29.443" v="765" actId="948"/>
          <ac:spMkLst>
            <pc:docMk/>
            <pc:sldMk cId="1562947664" sldId="308"/>
            <ac:spMk id="7" creationId="{99EFD43E-FBB7-A3A3-FC66-A76094EFF5EC}"/>
          </ac:spMkLst>
        </pc:spChg>
        <pc:picChg chg="mod">
          <ac:chgData name="Amanda Deaton" userId="a7f75b6c-0873-4895-b7d4-a423d19aa233" providerId="ADAL" clId="{088E930A-C386-4B26-B1B1-F691FDA5E32D}" dt="2026-07-07T18:04:13.770" v="485" actId="1076"/>
          <ac:picMkLst>
            <pc:docMk/>
            <pc:sldMk cId="1562947664" sldId="308"/>
            <ac:picMk id="5" creationId="{6C185CA6-30D4-D7F3-833A-84DEB8719674}"/>
          </ac:picMkLst>
        </pc:picChg>
      </pc:sldChg>
      <pc:sldChg chg="modSp mod modTransition">
        <pc:chgData name="Amanda Deaton" userId="a7f75b6c-0873-4895-b7d4-a423d19aa233" providerId="ADAL" clId="{088E930A-C386-4B26-B1B1-F691FDA5E32D}" dt="2026-07-07T21:47:46.650" v="1083" actId="113"/>
        <pc:sldMkLst>
          <pc:docMk/>
          <pc:sldMk cId="796237029" sldId="309"/>
        </pc:sldMkLst>
        <pc:graphicFrameChg chg="modGraphic">
          <ac:chgData name="Amanda Deaton" userId="a7f75b6c-0873-4895-b7d4-a423d19aa233" providerId="ADAL" clId="{088E930A-C386-4B26-B1B1-F691FDA5E32D}" dt="2026-07-07T21:47:46.650" v="1083" actId="113"/>
          <ac:graphicFrameMkLst>
            <pc:docMk/>
            <pc:sldMk cId="796237029" sldId="309"/>
            <ac:graphicFrameMk id="3" creationId="{D0274633-60C6-3FEC-CC1A-289B333CCBDB}"/>
          </ac:graphicFrameMkLst>
        </pc:graphicFrameChg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1013518445" sldId="320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4231176178" sldId="321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386892543" sldId="322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2191052757" sldId="323"/>
        </pc:sldMkLst>
      </pc:sldChg>
      <pc:sldChg chg="modSp mod modTransition">
        <pc:chgData name="Amanda Deaton" userId="a7f75b6c-0873-4895-b7d4-a423d19aa233" providerId="ADAL" clId="{088E930A-C386-4B26-B1B1-F691FDA5E32D}" dt="2026-07-07T18:49:17.773" v="766" actId="113"/>
        <pc:sldMkLst>
          <pc:docMk/>
          <pc:sldMk cId="361712722" sldId="324"/>
        </pc:sldMkLst>
        <pc:spChg chg="mod">
          <ac:chgData name="Amanda Deaton" userId="a7f75b6c-0873-4895-b7d4-a423d19aa233" providerId="ADAL" clId="{088E930A-C386-4B26-B1B1-F691FDA5E32D}" dt="2026-07-07T17:23:30.279" v="124" actId="20577"/>
          <ac:spMkLst>
            <pc:docMk/>
            <pc:sldMk cId="361712722" sldId="324"/>
            <ac:spMk id="14" creationId="{FDADB687-813E-E310-011B-2AE8CE830300}"/>
          </ac:spMkLst>
        </pc:spChg>
        <pc:graphicFrameChg chg="modGraphic">
          <ac:chgData name="Amanda Deaton" userId="a7f75b6c-0873-4895-b7d4-a423d19aa233" providerId="ADAL" clId="{088E930A-C386-4B26-B1B1-F691FDA5E32D}" dt="2026-07-07T18:49:17.773" v="766" actId="113"/>
          <ac:graphicFrameMkLst>
            <pc:docMk/>
            <pc:sldMk cId="361712722" sldId="324"/>
            <ac:graphicFrameMk id="3" creationId="{B40D9E94-2570-A9C7-9BA1-F179CEC39C68}"/>
          </ac:graphicFrameMkLst>
        </pc:graphicFrameChg>
      </pc:sldChg>
      <pc:sldChg chg="modSp mod modTransition">
        <pc:chgData name="Amanda Deaton" userId="a7f75b6c-0873-4895-b7d4-a423d19aa233" providerId="ADAL" clId="{088E930A-C386-4B26-B1B1-F691FDA5E32D}" dt="2026-07-07T18:25:30.860" v="616" actId="20577"/>
        <pc:sldMkLst>
          <pc:docMk/>
          <pc:sldMk cId="1571336392" sldId="325"/>
        </pc:sldMkLst>
        <pc:spChg chg="mod">
          <ac:chgData name="Amanda Deaton" userId="a7f75b6c-0873-4895-b7d4-a423d19aa233" providerId="ADAL" clId="{088E930A-C386-4B26-B1B1-F691FDA5E32D}" dt="2026-07-07T17:23:14.632" v="109" actId="20577"/>
          <ac:spMkLst>
            <pc:docMk/>
            <pc:sldMk cId="1571336392" sldId="325"/>
            <ac:spMk id="14" creationId="{D1BC7787-FB96-97C4-9402-3092B97AA9EC}"/>
          </ac:spMkLst>
        </pc:spChg>
        <pc:graphicFrameChg chg="mod modGraphic">
          <ac:chgData name="Amanda Deaton" userId="a7f75b6c-0873-4895-b7d4-a423d19aa233" providerId="ADAL" clId="{088E930A-C386-4B26-B1B1-F691FDA5E32D}" dt="2026-07-07T18:25:30.860" v="616" actId="20577"/>
          <ac:graphicFrameMkLst>
            <pc:docMk/>
            <pc:sldMk cId="1571336392" sldId="325"/>
            <ac:graphicFrameMk id="3" creationId="{DE590DDA-0348-18CD-C25B-12C1B37F8B03}"/>
          </ac:graphicFrameMkLst>
        </pc:graphicFrameChg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129242337" sldId="326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3872678154" sldId="327"/>
        </pc:sldMkLst>
      </pc:sldChg>
      <pc:sldChg chg="modSp mod modTransition">
        <pc:chgData name="Amanda Deaton" userId="a7f75b6c-0873-4895-b7d4-a423d19aa233" providerId="ADAL" clId="{088E930A-C386-4B26-B1B1-F691FDA5E32D}" dt="2026-07-07T17:50:28.309" v="263" actId="255"/>
        <pc:sldMkLst>
          <pc:docMk/>
          <pc:sldMk cId="2282377246" sldId="328"/>
        </pc:sldMkLst>
        <pc:spChg chg="mod">
          <ac:chgData name="Amanda Deaton" userId="a7f75b6c-0873-4895-b7d4-a423d19aa233" providerId="ADAL" clId="{088E930A-C386-4B26-B1B1-F691FDA5E32D}" dt="2026-07-07T17:50:28.309" v="263" actId="255"/>
          <ac:spMkLst>
            <pc:docMk/>
            <pc:sldMk cId="2282377246" sldId="328"/>
            <ac:spMk id="4" creationId="{CBC431E8-B9E1-243D-BBEC-6DB26D7066E0}"/>
          </ac:spMkLst>
        </pc:spChg>
        <pc:spChg chg="mod">
          <ac:chgData name="Amanda Deaton" userId="a7f75b6c-0873-4895-b7d4-a423d19aa233" providerId="ADAL" clId="{088E930A-C386-4B26-B1B1-F691FDA5E32D}" dt="2026-07-07T17:49:37.755" v="253" actId="255"/>
          <ac:spMkLst>
            <pc:docMk/>
            <pc:sldMk cId="2282377246" sldId="328"/>
            <ac:spMk id="14" creationId="{AE61AE1C-0DC6-B722-16CD-93FF219A81C1}"/>
          </ac:spMkLst>
        </pc:spChg>
      </pc:sldChg>
      <pc:sldChg chg="modSp mod modTransition">
        <pc:chgData name="Amanda Deaton" userId="a7f75b6c-0873-4895-b7d4-a423d19aa233" providerId="ADAL" clId="{088E930A-C386-4B26-B1B1-F691FDA5E32D}" dt="2026-07-07T18:38:47.097" v="762" actId="1076"/>
        <pc:sldMkLst>
          <pc:docMk/>
          <pc:sldMk cId="899728762" sldId="329"/>
        </pc:sldMkLst>
        <pc:spChg chg="mod">
          <ac:chgData name="Amanda Deaton" userId="a7f75b6c-0873-4895-b7d4-a423d19aa233" providerId="ADAL" clId="{088E930A-C386-4B26-B1B1-F691FDA5E32D}" dt="2026-07-07T18:38:12.656" v="756" actId="1076"/>
          <ac:spMkLst>
            <pc:docMk/>
            <pc:sldMk cId="899728762" sldId="329"/>
            <ac:spMk id="10" creationId="{D6B0FC4D-E6FD-F067-F3DF-545AF6D5CBE6}"/>
          </ac:spMkLst>
        </pc:spChg>
        <pc:spChg chg="mod">
          <ac:chgData name="Amanda Deaton" userId="a7f75b6c-0873-4895-b7d4-a423d19aa233" providerId="ADAL" clId="{088E930A-C386-4B26-B1B1-F691FDA5E32D}" dt="2026-07-07T18:38:23.941" v="758" actId="1076"/>
          <ac:spMkLst>
            <pc:docMk/>
            <pc:sldMk cId="899728762" sldId="329"/>
            <ac:spMk id="11" creationId="{4A6FF06E-8C5B-3F8B-B384-04317F50D83F}"/>
          </ac:spMkLst>
        </pc:spChg>
        <pc:spChg chg="mod">
          <ac:chgData name="Amanda Deaton" userId="a7f75b6c-0873-4895-b7d4-a423d19aa233" providerId="ADAL" clId="{088E930A-C386-4B26-B1B1-F691FDA5E32D}" dt="2026-07-07T18:38:47.097" v="762" actId="1076"/>
          <ac:spMkLst>
            <pc:docMk/>
            <pc:sldMk cId="899728762" sldId="329"/>
            <ac:spMk id="12" creationId="{5DE455C2-3A61-E377-869A-4D4C752D86FD}"/>
          </ac:spMkLst>
        </pc:spChg>
        <pc:picChg chg="mod">
          <ac:chgData name="Amanda Deaton" userId="a7f75b6c-0873-4895-b7d4-a423d19aa233" providerId="ADAL" clId="{088E930A-C386-4B26-B1B1-F691FDA5E32D}" dt="2026-07-07T18:38:02.026" v="738" actId="1038"/>
          <ac:picMkLst>
            <pc:docMk/>
            <pc:sldMk cId="899728762" sldId="329"/>
            <ac:picMk id="3" creationId="{75ABF155-8788-2227-0CCD-CF9045B070E8}"/>
          </ac:picMkLst>
        </pc:picChg>
        <pc:picChg chg="mod">
          <ac:chgData name="Amanda Deaton" userId="a7f75b6c-0873-4895-b7d4-a423d19aa233" providerId="ADAL" clId="{088E930A-C386-4B26-B1B1-F691FDA5E32D}" dt="2026-07-07T18:38:19.133" v="757" actId="14100"/>
          <ac:picMkLst>
            <pc:docMk/>
            <pc:sldMk cId="899728762" sldId="329"/>
            <ac:picMk id="6" creationId="{CE3FF957-FB3F-0E74-0585-A51D73978789}"/>
          </ac:picMkLst>
        </pc:picChg>
        <pc:picChg chg="mod modCrop">
          <ac:chgData name="Amanda Deaton" userId="a7f75b6c-0873-4895-b7d4-a423d19aa233" providerId="ADAL" clId="{088E930A-C386-4B26-B1B1-F691FDA5E32D}" dt="2026-07-07T18:38:41.857" v="761" actId="14100"/>
          <ac:picMkLst>
            <pc:docMk/>
            <pc:sldMk cId="899728762" sldId="329"/>
            <ac:picMk id="9" creationId="{B54F54C0-9266-DE1C-EDA0-48C949591E9B}"/>
          </ac:picMkLst>
        </pc:picChg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3854214305" sldId="330"/>
        </pc:sldMkLst>
      </pc:sldChg>
      <pc:sldChg chg="modSp mod modTransition">
        <pc:chgData name="Amanda Deaton" userId="a7f75b6c-0873-4895-b7d4-a423d19aa233" providerId="ADAL" clId="{088E930A-C386-4B26-B1B1-F691FDA5E32D}" dt="2026-07-07T18:29:53.353" v="658" actId="20577"/>
        <pc:sldMkLst>
          <pc:docMk/>
          <pc:sldMk cId="4055357736" sldId="331"/>
        </pc:sldMkLst>
        <pc:spChg chg="mod">
          <ac:chgData name="Amanda Deaton" userId="a7f75b6c-0873-4895-b7d4-a423d19aa233" providerId="ADAL" clId="{088E930A-C386-4B26-B1B1-F691FDA5E32D}" dt="2026-07-07T18:29:53.353" v="658" actId="20577"/>
          <ac:spMkLst>
            <pc:docMk/>
            <pc:sldMk cId="4055357736" sldId="331"/>
            <ac:spMk id="4" creationId="{1844E19C-6802-2F33-BD16-F38B40A5DEC3}"/>
          </ac:spMkLst>
        </pc:spChg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3105281304" sldId="332"/>
        </pc:sldMkLst>
      </pc:sldChg>
      <pc:sldChg chg="modTransition">
        <pc:chgData name="Amanda Deaton" userId="a7f75b6c-0873-4895-b7d4-a423d19aa233" providerId="ADAL" clId="{088E930A-C386-4B26-B1B1-F691FDA5E32D}" dt="2026-07-07T17:42:07.107" v="170"/>
        <pc:sldMkLst>
          <pc:docMk/>
          <pc:sldMk cId="4133957592" sldId="333"/>
        </pc:sldMkLst>
      </pc:sldChg>
      <pc:sldChg chg="addSp delSp modSp add mod">
        <pc:chgData name="Amanda Deaton" userId="a7f75b6c-0873-4895-b7d4-a423d19aa233" providerId="ADAL" clId="{088E930A-C386-4B26-B1B1-F691FDA5E32D}" dt="2026-07-07T18:56:36.192" v="842" actId="1035"/>
        <pc:sldMkLst>
          <pc:docMk/>
          <pc:sldMk cId="10893152" sldId="336"/>
        </pc:sldMkLst>
        <pc:spChg chg="mod">
          <ac:chgData name="Amanda Deaton" userId="a7f75b6c-0873-4895-b7d4-a423d19aa233" providerId="ADAL" clId="{088E930A-C386-4B26-B1B1-F691FDA5E32D}" dt="2026-07-07T18:51:40.810" v="773" actId="207"/>
          <ac:spMkLst>
            <pc:docMk/>
            <pc:sldMk cId="10893152" sldId="336"/>
            <ac:spMk id="5" creationId="{DC8ABDCC-ADB2-258A-3097-07F824E3B988}"/>
          </ac:spMkLst>
        </pc:spChg>
        <pc:spChg chg="mod">
          <ac:chgData name="Amanda Deaton" userId="a7f75b6c-0873-4895-b7d4-a423d19aa233" providerId="ADAL" clId="{088E930A-C386-4B26-B1B1-F691FDA5E32D}" dt="2026-07-07T18:51:40.810" v="773" actId="207"/>
          <ac:spMkLst>
            <pc:docMk/>
            <pc:sldMk cId="10893152" sldId="336"/>
            <ac:spMk id="17" creationId="{41CB21B1-A7D0-B9F1-AE2D-1A5625852564}"/>
          </ac:spMkLst>
        </pc:spChg>
        <pc:spChg chg="mod">
          <ac:chgData name="Amanda Deaton" userId="a7f75b6c-0873-4895-b7d4-a423d19aa233" providerId="ADAL" clId="{088E930A-C386-4B26-B1B1-F691FDA5E32D}" dt="2026-07-07T18:51:59.868" v="777" actId="1076"/>
          <ac:spMkLst>
            <pc:docMk/>
            <pc:sldMk cId="10893152" sldId="336"/>
            <ac:spMk id="26" creationId="{9F0F4F6F-4FA4-C64E-DBB3-23C0E7CDF3E6}"/>
          </ac:spMkLst>
        </pc:spChg>
        <pc:spChg chg="mod">
          <ac:chgData name="Amanda Deaton" userId="a7f75b6c-0873-4895-b7d4-a423d19aa233" providerId="ADAL" clId="{088E930A-C386-4B26-B1B1-F691FDA5E32D}" dt="2026-07-07T18:51:40.810" v="773" actId="207"/>
          <ac:spMkLst>
            <pc:docMk/>
            <pc:sldMk cId="10893152" sldId="336"/>
            <ac:spMk id="27" creationId="{E2F22893-9707-0FA0-07B5-C78DE4ABAB86}"/>
          </ac:spMkLst>
        </pc:spChg>
        <pc:spChg chg="mod">
          <ac:chgData name="Amanda Deaton" userId="a7f75b6c-0873-4895-b7d4-a423d19aa233" providerId="ADAL" clId="{088E930A-C386-4B26-B1B1-F691FDA5E32D}" dt="2026-07-07T18:51:40.810" v="773" actId="207"/>
          <ac:spMkLst>
            <pc:docMk/>
            <pc:sldMk cId="10893152" sldId="336"/>
            <ac:spMk id="30" creationId="{B6AE9B13-5748-4BEF-2A05-F310E2C6F9A7}"/>
          </ac:spMkLst>
        </pc:spChg>
        <pc:spChg chg="mod">
          <ac:chgData name="Amanda Deaton" userId="a7f75b6c-0873-4895-b7d4-a423d19aa233" providerId="ADAL" clId="{088E930A-C386-4B26-B1B1-F691FDA5E32D}" dt="2026-07-07T18:52:35.797" v="783" actId="1076"/>
          <ac:spMkLst>
            <pc:docMk/>
            <pc:sldMk cId="10893152" sldId="336"/>
            <ac:spMk id="35" creationId="{F9644068-D4E1-D956-CC67-1D946ADBB022}"/>
          </ac:spMkLst>
        </pc:spChg>
        <pc:spChg chg="mod">
          <ac:chgData name="Amanda Deaton" userId="a7f75b6c-0873-4895-b7d4-a423d19aa233" providerId="ADAL" clId="{088E930A-C386-4B26-B1B1-F691FDA5E32D}" dt="2026-07-07T18:52:19.991" v="780" actId="255"/>
          <ac:spMkLst>
            <pc:docMk/>
            <pc:sldMk cId="10893152" sldId="336"/>
            <ac:spMk id="36" creationId="{A9474B2E-F784-6B6C-EBC0-C872290E1488}"/>
          </ac:spMkLst>
        </pc:spChg>
        <pc:spChg chg="mod">
          <ac:chgData name="Amanda Deaton" userId="a7f75b6c-0873-4895-b7d4-a423d19aa233" providerId="ADAL" clId="{088E930A-C386-4B26-B1B1-F691FDA5E32D}" dt="2026-07-07T18:53:07.467" v="785" actId="207"/>
          <ac:spMkLst>
            <pc:docMk/>
            <pc:sldMk cId="10893152" sldId="336"/>
            <ac:spMk id="39" creationId="{3FEA4BB5-89A3-0616-3C0F-8D986E80EDC4}"/>
          </ac:spMkLst>
        </pc:spChg>
        <pc:grpChg chg="mod">
          <ac:chgData name="Amanda Deaton" userId="a7f75b6c-0873-4895-b7d4-a423d19aa233" providerId="ADAL" clId="{088E930A-C386-4B26-B1B1-F691FDA5E32D}" dt="2026-07-07T18:56:36.192" v="842" actId="1035"/>
          <ac:grpSpMkLst>
            <pc:docMk/>
            <pc:sldMk cId="10893152" sldId="336"/>
            <ac:grpSpMk id="53" creationId="{77B858F7-36F4-3590-6F9C-310BFB4342AB}"/>
          </ac:grpSpMkLst>
        </pc:grpChg>
        <pc:cxnChg chg="add del mod">
          <ac:chgData name="Amanda Deaton" userId="a7f75b6c-0873-4895-b7d4-a423d19aa233" providerId="ADAL" clId="{088E930A-C386-4B26-B1B1-F691FDA5E32D}" dt="2026-07-07T18:56:12.100" v="837" actId="1035"/>
          <ac:cxnSpMkLst>
            <pc:docMk/>
            <pc:sldMk cId="10893152" sldId="336"/>
            <ac:cxnSpMk id="46" creationId="{A0F97F53-7AC7-4424-5C5F-C379CE84CEE3}"/>
          </ac:cxnSpMkLst>
        </pc:cxnChg>
      </pc:sldChg>
      <pc:sldChg chg="modSp del mod ord modTransition">
        <pc:chgData name="Amanda Deaton" userId="a7f75b6c-0873-4895-b7d4-a423d19aa233" providerId="ADAL" clId="{088E930A-C386-4B26-B1B1-F691FDA5E32D}" dt="2026-07-07T18:05:46.502" v="541" actId="2696"/>
        <pc:sldMkLst>
          <pc:docMk/>
          <pc:sldMk cId="4156515882" sldId="336"/>
        </pc:sldMkLst>
        <pc:spChg chg="mod">
          <ac:chgData name="Amanda Deaton" userId="a7f75b6c-0873-4895-b7d4-a423d19aa233" providerId="ADAL" clId="{088E930A-C386-4B26-B1B1-F691FDA5E32D}" dt="2026-07-07T17:52:54.056" v="281" actId="1035"/>
          <ac:spMkLst>
            <pc:docMk/>
            <pc:sldMk cId="4156515882" sldId="336"/>
            <ac:spMk id="35" creationId="{F9644068-D4E1-D956-CC67-1D946ADBB022}"/>
          </ac:spMkLst>
        </pc:spChg>
        <pc:picChg chg="mod">
          <ac:chgData name="Amanda Deaton" userId="a7f75b6c-0873-4895-b7d4-a423d19aa233" providerId="ADAL" clId="{088E930A-C386-4B26-B1B1-F691FDA5E32D}" dt="2026-07-07T17:52:16.566" v="265" actId="1076"/>
          <ac:picMkLst>
            <pc:docMk/>
            <pc:sldMk cId="4156515882" sldId="336"/>
            <ac:picMk id="54" creationId="{36875731-169B-C7E6-997B-86A3A1568DFC}"/>
          </ac:picMkLst>
        </pc:picChg>
        <pc:cxnChg chg="mod">
          <ac:chgData name="Amanda Deaton" userId="a7f75b6c-0873-4895-b7d4-a423d19aa233" providerId="ADAL" clId="{088E930A-C386-4B26-B1B1-F691FDA5E32D}" dt="2026-07-07T17:52:06.450" v="264" actId="692"/>
          <ac:cxnSpMkLst>
            <pc:docMk/>
            <pc:sldMk cId="4156515882" sldId="336"/>
            <ac:cxnSpMk id="21" creationId="{094171B2-9DCA-5109-854F-51206B9989CE}"/>
          </ac:cxnSpMkLst>
        </pc:cxnChg>
        <pc:cxnChg chg="mod">
          <ac:chgData name="Amanda Deaton" userId="a7f75b6c-0873-4895-b7d4-a423d19aa233" providerId="ADAL" clId="{088E930A-C386-4B26-B1B1-F691FDA5E32D}" dt="2026-07-07T17:52:06.450" v="264" actId="692"/>
          <ac:cxnSpMkLst>
            <pc:docMk/>
            <pc:sldMk cId="4156515882" sldId="336"/>
            <ac:cxnSpMk id="23" creationId="{A6BF4C2F-2844-F8B8-2008-403FA82294F3}"/>
          </ac:cxnSpMkLst>
        </pc:cxnChg>
        <pc:cxnChg chg="mod">
          <ac:chgData name="Amanda Deaton" userId="a7f75b6c-0873-4895-b7d4-a423d19aa233" providerId="ADAL" clId="{088E930A-C386-4B26-B1B1-F691FDA5E32D}" dt="2026-07-07T17:52:06.450" v="264" actId="692"/>
          <ac:cxnSpMkLst>
            <pc:docMk/>
            <pc:sldMk cId="4156515882" sldId="336"/>
            <ac:cxnSpMk id="31" creationId="{636FA2AC-E104-4C2F-913F-90A436AA0D3E}"/>
          </ac:cxnSpMkLst>
        </pc:cxnChg>
        <pc:cxnChg chg="mod">
          <ac:chgData name="Amanda Deaton" userId="a7f75b6c-0873-4895-b7d4-a423d19aa233" providerId="ADAL" clId="{088E930A-C386-4B26-B1B1-F691FDA5E32D}" dt="2026-07-07T17:52:46.563" v="278" actId="1035"/>
          <ac:cxnSpMkLst>
            <pc:docMk/>
            <pc:sldMk cId="4156515882" sldId="336"/>
            <ac:cxnSpMk id="33" creationId="{01B4C879-2625-594C-FBD9-95808CDFBC79}"/>
          </ac:cxnSpMkLst>
        </pc:cxnChg>
        <pc:cxnChg chg="mod">
          <ac:chgData name="Amanda Deaton" userId="a7f75b6c-0873-4895-b7d4-a423d19aa233" providerId="ADAL" clId="{088E930A-C386-4B26-B1B1-F691FDA5E32D}" dt="2026-07-07T17:52:06.450" v="264" actId="692"/>
          <ac:cxnSpMkLst>
            <pc:docMk/>
            <pc:sldMk cId="4156515882" sldId="336"/>
            <ac:cxnSpMk id="41" creationId="{30D704E5-05DB-34DD-D812-DF3EE927EEA7}"/>
          </ac:cxnSpMkLst>
        </pc:cxnChg>
        <pc:cxnChg chg="mod">
          <ac:chgData name="Amanda Deaton" userId="a7f75b6c-0873-4895-b7d4-a423d19aa233" providerId="ADAL" clId="{088E930A-C386-4B26-B1B1-F691FDA5E32D}" dt="2026-07-07T17:52:06.450" v="264" actId="692"/>
          <ac:cxnSpMkLst>
            <pc:docMk/>
            <pc:sldMk cId="4156515882" sldId="336"/>
            <ac:cxnSpMk id="46" creationId="{A0F97F53-7AC7-4424-5C5F-C379CE84CEE3}"/>
          </ac:cxnSpMkLst>
        </pc:cxnChg>
      </pc:sldChg>
      <pc:sldChg chg="modSp mod modTransition">
        <pc:chgData name="Amanda Deaton" userId="a7f75b6c-0873-4895-b7d4-a423d19aa233" providerId="ADAL" clId="{088E930A-C386-4B26-B1B1-F691FDA5E32D}" dt="2026-07-07T21:40:26.268" v="1080" actId="20577"/>
        <pc:sldMkLst>
          <pc:docMk/>
          <pc:sldMk cId="910481851" sldId="337"/>
        </pc:sldMkLst>
        <pc:spChg chg="mod">
          <ac:chgData name="Amanda Deaton" userId="a7f75b6c-0873-4895-b7d4-a423d19aa233" providerId="ADAL" clId="{088E930A-C386-4B26-B1B1-F691FDA5E32D}" dt="2026-07-07T21:40:26.268" v="1080" actId="20577"/>
          <ac:spMkLst>
            <pc:docMk/>
            <pc:sldMk cId="910481851" sldId="337"/>
            <ac:spMk id="2" creationId="{1B2EEA34-5149-0A25-E0B7-969DD9E13185}"/>
          </ac:spMkLst>
        </pc:spChg>
      </pc:sldChg>
      <pc:sldChg chg="addSp modSp mod modTransition">
        <pc:chgData name="Amanda Deaton" userId="a7f75b6c-0873-4895-b7d4-a423d19aa233" providerId="ADAL" clId="{088E930A-C386-4B26-B1B1-F691FDA5E32D}" dt="2026-07-07T18:47:43.912" v="763"/>
        <pc:sldMkLst>
          <pc:docMk/>
          <pc:sldMk cId="1196391504" sldId="338"/>
        </pc:sldMkLst>
        <pc:spChg chg="mod">
          <ac:chgData name="Amanda Deaton" userId="a7f75b6c-0873-4895-b7d4-a423d19aa233" providerId="ADAL" clId="{088E930A-C386-4B26-B1B1-F691FDA5E32D}" dt="2026-07-07T17:31:15.324" v="144" actId="207"/>
          <ac:spMkLst>
            <pc:docMk/>
            <pc:sldMk cId="1196391504" sldId="338"/>
            <ac:spMk id="5" creationId="{84955922-12D3-59C9-897C-CB8B55BFE348}"/>
          </ac:spMkLst>
        </pc:spChg>
        <pc:spChg chg="mod">
          <ac:chgData name="Amanda Deaton" userId="a7f75b6c-0873-4895-b7d4-a423d19aa233" providerId="ADAL" clId="{088E930A-C386-4B26-B1B1-F691FDA5E32D}" dt="2026-07-07T17:18:39.994" v="40" actId="20577"/>
          <ac:spMkLst>
            <pc:docMk/>
            <pc:sldMk cId="1196391504" sldId="338"/>
            <ac:spMk id="14" creationId="{BC922661-2852-555C-C5E4-966220E19034}"/>
          </ac:spMkLst>
        </pc:spChg>
        <pc:picChg chg="mod">
          <ac:chgData name="Amanda Deaton" userId="a7f75b6c-0873-4895-b7d4-a423d19aa233" providerId="ADAL" clId="{088E930A-C386-4B26-B1B1-F691FDA5E32D}" dt="2026-07-07T18:47:43.912" v="763"/>
          <ac:picMkLst>
            <pc:docMk/>
            <pc:sldMk cId="1196391504" sldId="338"/>
            <ac:picMk id="4" creationId="{E276D256-9423-E93B-65C2-55F804D3461B}"/>
          </ac:picMkLst>
        </pc:picChg>
        <pc:picChg chg="add mod">
          <ac:chgData name="Amanda Deaton" userId="a7f75b6c-0873-4895-b7d4-a423d19aa233" providerId="ADAL" clId="{088E930A-C386-4B26-B1B1-F691FDA5E32D}" dt="2026-07-07T17:19:53.850" v="95" actId="1035"/>
          <ac:picMkLst>
            <pc:docMk/>
            <pc:sldMk cId="1196391504" sldId="338"/>
            <ac:picMk id="6" creationId="{92B75159-AF73-CA12-15C3-77913A9E0B04}"/>
          </ac:picMkLst>
        </pc:picChg>
      </pc:sldChg>
      <pc:sldChg chg="modSp add mod">
        <pc:chgData name="Amanda Deaton" userId="a7f75b6c-0873-4895-b7d4-a423d19aa233" providerId="ADAL" clId="{088E930A-C386-4B26-B1B1-F691FDA5E32D}" dt="2026-07-07T18:50:28.792" v="771" actId="1076"/>
        <pc:sldMkLst>
          <pc:docMk/>
          <pc:sldMk cId="410556331" sldId="339"/>
        </pc:sldMkLst>
        <pc:spChg chg="mod">
          <ac:chgData name="Amanda Deaton" userId="a7f75b6c-0873-4895-b7d4-a423d19aa233" providerId="ADAL" clId="{088E930A-C386-4B26-B1B1-F691FDA5E32D}" dt="2026-07-07T18:50:21.584" v="770" actId="1076"/>
          <ac:spMkLst>
            <pc:docMk/>
            <pc:sldMk cId="410556331" sldId="339"/>
            <ac:spMk id="4" creationId="{550516A2-5330-8358-B45B-A46A7D9013CB}"/>
          </ac:spMkLst>
        </pc:spChg>
        <pc:grpChg chg="mod">
          <ac:chgData name="Amanda Deaton" userId="a7f75b6c-0873-4895-b7d4-a423d19aa233" providerId="ADAL" clId="{088E930A-C386-4B26-B1B1-F691FDA5E32D}" dt="2026-07-07T18:50:12.977" v="768" actId="1076"/>
          <ac:grpSpMkLst>
            <pc:docMk/>
            <pc:sldMk cId="410556331" sldId="339"/>
            <ac:grpSpMk id="7" creationId="{8989BB41-5B1E-CEC3-8D46-47DBD4BC58CE}"/>
          </ac:grpSpMkLst>
        </pc:grpChg>
        <pc:picChg chg="mod">
          <ac:chgData name="Amanda Deaton" userId="a7f75b6c-0873-4895-b7d4-a423d19aa233" providerId="ADAL" clId="{088E930A-C386-4B26-B1B1-F691FDA5E32D}" dt="2026-07-07T18:50:28.792" v="771" actId="1076"/>
          <ac:picMkLst>
            <pc:docMk/>
            <pc:sldMk cId="410556331" sldId="339"/>
            <ac:picMk id="6" creationId="{36354FD5-1D64-AC42-125B-837C830C092D}"/>
          </ac:picMkLst>
        </pc:picChg>
      </pc:sldChg>
      <pc:sldChg chg="addSp delSp modSp add del mod">
        <pc:chgData name="Amanda Deaton" userId="a7f75b6c-0873-4895-b7d4-a423d19aa233" providerId="ADAL" clId="{088E930A-C386-4B26-B1B1-F691FDA5E32D}" dt="2026-07-07T18:05:46.502" v="541" actId="2696"/>
        <pc:sldMkLst>
          <pc:docMk/>
          <pc:sldMk cId="4214075971" sldId="339"/>
        </pc:sldMkLst>
        <pc:spChg chg="add mod">
          <ac:chgData name="Amanda Deaton" userId="a7f75b6c-0873-4895-b7d4-a423d19aa233" providerId="ADAL" clId="{088E930A-C386-4B26-B1B1-F691FDA5E32D}" dt="2026-07-07T18:03:01.682" v="437" actId="164"/>
          <ac:spMkLst>
            <pc:docMk/>
            <pc:sldMk cId="4214075971" sldId="339"/>
            <ac:spMk id="4" creationId="{550516A2-5330-8358-B45B-A46A7D9013CB}"/>
          </ac:spMkLst>
        </pc:spChg>
        <pc:spChg chg="mod">
          <ac:chgData name="Amanda Deaton" userId="a7f75b6c-0873-4895-b7d4-a423d19aa233" providerId="ADAL" clId="{088E930A-C386-4B26-B1B1-F691FDA5E32D}" dt="2026-07-07T17:58:27.896" v="319" actId="20577"/>
          <ac:spMkLst>
            <pc:docMk/>
            <pc:sldMk cId="4214075971" sldId="339"/>
            <ac:spMk id="14" creationId="{873A5E63-673B-25FC-E5FB-05487BC4021F}"/>
          </ac:spMkLst>
        </pc:spChg>
        <pc:grpChg chg="add mod">
          <ac:chgData name="Amanda Deaton" userId="a7f75b6c-0873-4895-b7d4-a423d19aa233" providerId="ADAL" clId="{088E930A-C386-4B26-B1B1-F691FDA5E32D}" dt="2026-07-07T18:03:01.682" v="437" actId="164"/>
          <ac:grpSpMkLst>
            <pc:docMk/>
            <pc:sldMk cId="4214075971" sldId="339"/>
            <ac:grpSpMk id="7" creationId="{8989BB41-5B1E-CEC3-8D46-47DBD4BC58CE}"/>
          </ac:grpSpMkLst>
        </pc:grpChg>
        <pc:grpChg chg="del">
          <ac:chgData name="Amanda Deaton" userId="a7f75b6c-0873-4895-b7d4-a423d19aa233" providerId="ADAL" clId="{088E930A-C386-4B26-B1B1-F691FDA5E32D}" dt="2026-07-07T17:57:57.451" v="283" actId="478"/>
          <ac:grpSpMkLst>
            <pc:docMk/>
            <pc:sldMk cId="4214075971" sldId="339"/>
            <ac:grpSpMk id="53" creationId="{6D373E96-904A-B1EB-EEB7-C3AA2A11D837}"/>
          </ac:grpSpMkLst>
        </pc:grpChg>
        <pc:picChg chg="add mod modCrop">
          <ac:chgData name="Amanda Deaton" userId="a7f75b6c-0873-4895-b7d4-a423d19aa233" providerId="ADAL" clId="{088E930A-C386-4B26-B1B1-F691FDA5E32D}" dt="2026-07-07T18:03:01.682" v="437" actId="164"/>
          <ac:picMkLst>
            <pc:docMk/>
            <pc:sldMk cId="4214075971" sldId="339"/>
            <ac:picMk id="3" creationId="{A495E775-E48C-6858-0C2E-A0C818C852D5}"/>
          </ac:picMkLst>
        </pc:picChg>
        <pc:picChg chg="add mod">
          <ac:chgData name="Amanda Deaton" userId="a7f75b6c-0873-4895-b7d4-a423d19aa233" providerId="ADAL" clId="{088E930A-C386-4B26-B1B1-F691FDA5E32D}" dt="2026-07-07T18:03:01.682" v="437" actId="164"/>
          <ac:picMkLst>
            <pc:docMk/>
            <pc:sldMk cId="4214075971" sldId="339"/>
            <ac:picMk id="6" creationId="{36354FD5-1D64-AC42-125B-837C830C092D}"/>
          </ac:picMkLst>
        </pc:picChg>
        <pc:picChg chg="del">
          <ac:chgData name="Amanda Deaton" userId="a7f75b6c-0873-4895-b7d4-a423d19aa233" providerId="ADAL" clId="{088E930A-C386-4B26-B1B1-F691FDA5E32D}" dt="2026-07-07T17:58:30.443" v="320" actId="478"/>
          <ac:picMkLst>
            <pc:docMk/>
            <pc:sldMk cId="4214075971" sldId="339"/>
            <ac:picMk id="54" creationId="{8E6FD924-BEB7-57AF-98AD-34326A523E15}"/>
          </ac:picMkLst>
        </pc:picChg>
        <pc:cxnChg chg="mod">
          <ac:chgData name="Amanda Deaton" userId="a7f75b6c-0873-4895-b7d4-a423d19aa233" providerId="ADAL" clId="{088E930A-C386-4B26-B1B1-F691FDA5E32D}" dt="2026-07-07T17:57:57.451" v="283" actId="478"/>
          <ac:cxnSpMkLst>
            <pc:docMk/>
            <pc:sldMk cId="4214075971" sldId="339"/>
            <ac:cxnSpMk id="46" creationId="{342823B0-0F56-AB08-951A-A5E5B13D8464}"/>
          </ac:cxnSpMkLst>
        </pc:cxnChg>
      </pc:sldChg>
      <pc:sldChg chg="modSp add mod">
        <pc:chgData name="Amanda Deaton" userId="a7f75b6c-0873-4895-b7d4-a423d19aa233" providerId="ADAL" clId="{088E930A-C386-4B26-B1B1-F691FDA5E32D}" dt="2026-07-07T18:05:30.289" v="540" actId="20577"/>
        <pc:sldMkLst>
          <pc:docMk/>
          <pc:sldMk cId="731224086" sldId="340"/>
        </pc:sldMkLst>
        <pc:spChg chg="mod">
          <ac:chgData name="Amanda Deaton" userId="a7f75b6c-0873-4895-b7d4-a423d19aa233" providerId="ADAL" clId="{088E930A-C386-4B26-B1B1-F691FDA5E32D}" dt="2026-07-07T18:05:30.289" v="540" actId="20577"/>
          <ac:spMkLst>
            <pc:docMk/>
            <pc:sldMk cId="731224086" sldId="340"/>
            <ac:spMk id="5" creationId="{10C597BF-ADF9-B5B0-45B0-0EDB082169B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BEC-D68F-41E4-A835-9B84BF51F4BB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06D22-7770-4A36-B60A-E81A937AA2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426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0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ECE43-2916-6CFF-6175-A43FF5564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F0CA32-9783-B0C1-2DB9-A271E9012C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EECAF-B9A7-2940-DFAA-0F4B2A1C1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8CBE9-875F-8E1B-F0B7-3455714B56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01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9997C-A5E8-D20B-A465-A74A2E22E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0D215F-3C64-2A46-FF5D-7A54805B3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2A994-70C1-DE7A-0C7B-3A7872D1C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C9219-71AF-A1B0-3EBC-4A15B9FF34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48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E3FB3-B1AC-16C8-F7B7-6B231480B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6344B-FEB1-41BD-4D75-D7D0946AD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1DC358-510E-8CD3-F6BA-0F71BA931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D0C38-0B51-E58E-66B1-EF821AEA7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29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AB11F-BD14-07A7-9FC8-B00AB427E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C1ADDD-632E-0156-5F90-5CF6E9AA8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E368B6-1B68-0C8F-4E14-9E5C6B315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CC87D-5B5D-739D-237F-C135905BE9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49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A039B-078D-2F2D-50E6-01BDABBC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9251D-44E6-9CA7-CF02-656A190F5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0938A4-2077-82EE-3EE2-AC22966DF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2652E-D2DE-414E-9963-7B81C2FC4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276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1104F-E9B3-11C6-1955-00737BF2A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583E3-17D4-0210-B58E-945CA34E9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BE921A-9973-9F96-7350-40FBC8D60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E8E83-3417-5673-C4AD-18CC20CCBB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E4540-ED55-4D18-B1F2-5DDEE177C34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B331-E34A-47B7-EE69-9B7B4A689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74A9E7-BCA7-7E89-3E05-D0AB14F30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26F33-C8B6-86BA-ED23-C7FA02586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FC905-56FA-1B84-82D9-336E95A4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F110A-1A9F-ACE5-6C06-949242921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32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CCAC-9B04-2A5F-2965-7C1FC3F68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0C9781-CA8E-0D41-659C-025F2860B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DEEA1-2B4B-DB6B-B20F-515215BEB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E6771-5CA8-33BE-4849-B66388122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B475C-0B75-D453-53F0-84669A21B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971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D1A145-1ABE-F150-5FE3-B0A7F88E3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3F9215-FEE7-9F9F-D92C-3E5A66D0F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A1A4F-3262-6D6E-E381-0AE0AF54F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41296-E1AA-C3BC-2CD8-C43AC1384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8819B-29B6-86C7-A214-E4DCC615B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80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7D6A8-B782-F8EE-CE25-5333B8225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5A5FD-9803-410C-1440-99740CA2B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AF7D-C161-C9F4-4EDC-067A75C48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3E434-B8C3-51C9-2122-979B0B39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9E5AB-6B0F-3E51-3275-2841A09B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84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B035D-E664-78C7-AAF5-87BB2ADA8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E0C1F-80BC-58AB-3C0A-BAB120FD2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33AB3-88D2-A268-F168-76E5F330C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2D1FA-DABE-EC1A-0232-07F445DED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7A142-0A87-24E9-4805-0F797C3B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81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B2CC8-B858-F504-A1D3-44FEF94BE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A465-CEE7-1333-DE8A-B6D819D3A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5F8AC-1B0F-1C69-CFFE-DFAD36802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EAEA2-F587-E38B-5D0F-93015DE4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B9D9D-DCF1-1010-D484-6C967D05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9EAEF-37BD-5FD6-21A9-ECA5A4EF0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3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E81DA-E4C1-884F-F343-A8FCEB00A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B0111-9425-584A-94A1-1D2671026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44F287-7D8F-278E-1FD1-85C5D3884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5DAAB9-6708-C6A4-FEE1-199C7CB08C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B6AB8-7C00-6C26-8ABB-82D6ADE9E8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C24D97-F093-1AB3-EFA1-B3BD38D4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C65668-BB60-CCF8-793E-8B247F002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B9D5DF-8B46-0189-447A-E58212307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59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EFC2-6D52-973E-AFF6-F28252E3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C09764-3CFA-A7FB-2098-64B7A62C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E09B9-0D7C-173D-0EFF-1CB73DA66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D6BDC2-B32A-8FA3-AE76-53C6EAEC3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00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AD84E5-5AE0-5548-02A8-783938D6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05EC3-1E21-61FE-FD32-BB28B3E1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FE0AA-6BC5-EA01-CF5F-BAD0A709F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35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2D34D-84ED-7132-302C-130E7F3D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BED78-2D2B-1B03-03B6-FC821F6AF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8DD58C-D565-7649-C061-4CD5E75CB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131A8-2E14-9AED-4C28-74B5E6F3F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DA4BE-AEB0-0706-CF9E-23530F6D5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01F71-BA9A-69DF-807C-A4B5D0E8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2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2827B-A74D-D1E7-032A-A9C84308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F7610-822D-0E4B-5AB6-DFB76DB3EF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8602C-C05E-7A52-3021-A9ADCDE34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6F6B6-F338-15DB-6066-E6C60E7B6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6A439-EEFD-75AE-6324-38BD374A9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708A5-B499-3ABF-629E-53A0DC762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16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164697-5FE4-86A9-6FAC-424B3FE74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AFDB9-FA98-5B91-9946-2AA576ED1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4EAD0-63CC-F578-0004-69C2C3385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F1E2AE-5438-4B99-9BA7-515933F80B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087FE-36CC-AEB4-32A9-167D71C7EB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1B9FE-A1B3-E633-303E-45A1CFB30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247A43-1FDE-4BDF-AEDB-678C7D1665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77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dA/fdb2189396/FSSA3Q26QFR.pdf?language_id=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fssa/hip/" TargetMode="External"/><Relationship Id="rId2" Type="http://schemas.openxmlformats.org/officeDocument/2006/relationships/hyperlink" Target="https://www.in.gov/medicaid/members/member-programs/traditional-medicai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.gov/pathways/" TargetMode="External"/><Relationship Id="rId5" Type="http://schemas.openxmlformats.org/officeDocument/2006/relationships/hyperlink" Target="https://www.in.gov/medicaid/members/member-programs/hoosier-healthwise" TargetMode="External"/><Relationship Id="rId4" Type="http://schemas.openxmlformats.org/officeDocument/2006/relationships/hyperlink" Target="https://www.in.gov/medicaid/members/member-programs/hoosier-care-connect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icare.gov/basics/costs/help/medicare-savings-programs" TargetMode="External"/><Relationship Id="rId3" Type="http://schemas.openxmlformats.org/officeDocument/2006/relationships/hyperlink" Target="https://www.in.gov/medicaid/providers/about-ihcp-programs/590-program" TargetMode="External"/><Relationship Id="rId7" Type="http://schemas.openxmlformats.org/officeDocument/2006/relationships/hyperlink" Target="https://www.in.gov/medicaid/providers/clinical-services/medical-review-team-mrt" TargetMode="External"/><Relationship Id="rId2" Type="http://schemas.openxmlformats.org/officeDocument/2006/relationships/hyperlink" Target="https://www.in.gov/medicaid/members/member-programs/traditional-medicai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.gov/medicaid/providers/clinical-services/medicaid-rehabilitation-option-mro" TargetMode="External"/><Relationship Id="rId5" Type="http://schemas.openxmlformats.org/officeDocument/2006/relationships/hyperlink" Target="https://www.in.gov/medicaid/providers/about-ihcp-programs/home-and-community-based-services" TargetMode="External"/><Relationship Id="rId10" Type="http://schemas.openxmlformats.org/officeDocument/2006/relationships/hyperlink" Target="https://www.in.gov/medicaid/providers/business-transactions/qualified-provider-presumptive-eligibility-pe" TargetMode="External"/><Relationship Id="rId4" Type="http://schemas.openxmlformats.org/officeDocument/2006/relationships/hyperlink" Target="https://www.in.gov/medicaid/providers/about-ihcp-programs/family-planning-eligibility-program" TargetMode="External"/><Relationship Id="rId9" Type="http://schemas.openxmlformats.org/officeDocument/2006/relationships/hyperlink" Target="https://www.in.gov/medicaid/providers/files/modules/member-eligibility-and-benefit-coverage.pd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ngress.gov/bill/119th-congress/house-bill/1" TargetMode="External"/><Relationship Id="rId3" Type="http://schemas.openxmlformats.org/officeDocument/2006/relationships/hyperlink" Target="https://www.in.gov/medicaid/providers/business-transactions/ihcp-provider-healthcare-portal/" TargetMode="External"/><Relationship Id="rId7" Type="http://schemas.openxmlformats.org/officeDocument/2006/relationships/hyperlink" Target="https://youtube.com/playlist?list=PL3rm3Ud9TCduqEkmkClk_5p-7AbLUaL7d&amp;si=uhsrKPSvaYHaFF3u" TargetMode="External"/><Relationship Id="rId2" Type="http://schemas.openxmlformats.org/officeDocument/2006/relationships/hyperlink" Target="https://fssabenefits.in.gov/bp/#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.gov/fssa/hip/hip-work-requirements/hwr-partner-toolkit" TargetMode="External"/><Relationship Id="rId11" Type="http://schemas.openxmlformats.org/officeDocument/2006/relationships/hyperlink" Target="https://hub.thenationalcouncil.org/?_gl=1%2Aoq4aax%2A_gcl_au%2ANTM3MDc2MjguMTc3OTIxMDI2MA.." TargetMode="External"/><Relationship Id="rId5" Type="http://schemas.openxmlformats.org/officeDocument/2006/relationships/hyperlink" Target="https://www.in.gov/fssa/hip/hip-work-requirements/info-for-hip-members" TargetMode="External"/><Relationship Id="rId10" Type="http://schemas.openxmlformats.org/officeDocument/2006/relationships/hyperlink" Target="https://www.federalregister.gov/documents/2026/06/29/C1-2026-11094/medicaid-program-community-engagement-requirement-for-certain-individuals" TargetMode="External"/><Relationship Id="rId4" Type="http://schemas.openxmlformats.org/officeDocument/2006/relationships/hyperlink" Target="https://www.in.gov/fssa/hip/hip-work-requirements/" TargetMode="External"/><Relationship Id="rId9" Type="http://schemas.openxmlformats.org/officeDocument/2006/relationships/hyperlink" Target="https://iga.in.gov/legislative/2026/bills/senate/1/detail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in.gov/fssa/hip/hip-work-requirements/hwr-partner-toolki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.gov/fssa/hip/hip-work-requirements/info-for-hip-members" TargetMode="External"/><Relationship Id="rId5" Type="http://schemas.openxmlformats.org/officeDocument/2006/relationships/hyperlink" Target="https://www.in.gov/fssa/hip/hip-work-requirements/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ga.in.gov/legislative/2026/bills/senate/1/details" TargetMode="External"/><Relationship Id="rId2" Type="http://schemas.openxmlformats.org/officeDocument/2006/relationships/hyperlink" Target="https://www.congress.gov/bill/119th-congress/house-bill/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.gov/fssa/hip/hip-work-requirements/index" TargetMode="External"/><Relationship Id="rId4" Type="http://schemas.openxmlformats.org/officeDocument/2006/relationships/hyperlink" Target="https://www.federalregister.gov/documents/2026/06/29/C1-2026-11094/medicaid-program-community-engagement-requirement-for-certain-individual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ssabenefits.in.gov/bp/#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erson in therapy">
            <a:extLst>
              <a:ext uri="{FF2B5EF4-FFF2-40B4-BE49-F238E27FC236}">
                <a16:creationId xmlns:a16="http://schemas.microsoft.com/office/drawing/2014/main" id="{4B73692B-943B-D98A-73D6-BF31F39F49B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5" b="7325"/>
          <a:stretch>
            <a:fillRect/>
          </a:stretch>
        </p:blipFill>
        <p:spPr>
          <a:xfrm>
            <a:off x="101600" y="0"/>
            <a:ext cx="12192000" cy="6858000"/>
          </a:xfrm>
          <a:prstGeom prst="rect">
            <a:avLst/>
          </a:prstGeom>
          <a:effectLst>
            <a:softEdge rad="4191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552DCB-137A-FD4F-D54A-AC5425238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4800" y="366746"/>
            <a:ext cx="2686944" cy="1074777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4CAD5E-0C5A-E587-1395-07E3F65AD4F6}"/>
              </a:ext>
            </a:extLst>
          </p:cNvPr>
          <p:cNvSpPr txBox="1"/>
          <p:nvPr/>
        </p:nvSpPr>
        <p:spPr>
          <a:xfrm>
            <a:off x="1735328" y="2215847"/>
            <a:ext cx="8924544" cy="242630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1500" b="1" dirty="0">
              <a:solidFill>
                <a:schemeClr val="bg1"/>
              </a:solidFill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6000" b="1" dirty="0">
                <a:solidFill>
                  <a:schemeClr val="bg1"/>
                </a:solidFill>
              </a:rPr>
              <a:t>Indiana Medicaid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500" b="1" dirty="0">
              <a:solidFill>
                <a:schemeClr val="bg1"/>
              </a:solidFill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4000" b="1" dirty="0">
                <a:solidFill>
                  <a:schemeClr val="bg1"/>
                </a:solidFill>
              </a:rPr>
              <a:t>Community Engagement Overview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5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0BB9DF-3F30-8DEF-32E4-F28E3C4E468C}"/>
              </a:ext>
            </a:extLst>
          </p:cNvPr>
          <p:cNvSpPr txBox="1"/>
          <p:nvPr/>
        </p:nvSpPr>
        <p:spPr>
          <a:xfrm>
            <a:off x="1735328" y="4741685"/>
            <a:ext cx="8924544" cy="523220"/>
          </a:xfrm>
          <a:prstGeom prst="rect">
            <a:avLst/>
          </a:prstGeom>
          <a:solidFill>
            <a:schemeClr val="bg1">
              <a:alpha val="70000"/>
            </a:schemeClr>
          </a:solidFill>
          <a:ln w="63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Indiana Council of Community Mental Health Centers</a:t>
            </a:r>
          </a:p>
        </p:txBody>
      </p:sp>
    </p:spTree>
    <p:extLst>
      <p:ext uri="{BB962C8B-B14F-4D97-AF65-F5344CB8AC3E}">
        <p14:creationId xmlns:p14="http://schemas.microsoft.com/office/powerpoint/2010/main" val="2226973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96B1E-64A2-5E63-200E-FB8574520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8680A30-3E4F-89F1-E99A-AA390B614FEC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Requirements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DC20F4-7928-2F3E-67EE-257189280ADB}"/>
              </a:ext>
            </a:extLst>
          </p:cNvPr>
          <p:cNvSpPr txBox="1"/>
          <p:nvPr/>
        </p:nvSpPr>
        <p:spPr>
          <a:xfrm>
            <a:off x="338666" y="944802"/>
            <a:ext cx="1151466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Medicaid recipients, that do not have an exemption, must complete </a:t>
            </a:r>
            <a:r>
              <a:rPr lang="en-US" sz="2800" b="1" dirty="0"/>
              <a:t>at least 80 hours per month </a:t>
            </a:r>
            <a:r>
              <a:rPr lang="en-US" sz="2800" dirty="0"/>
              <a:t>of qualifying activities​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These qualifying activities include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Employment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Work program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Community Service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Meet income threshold by earning at least $580/month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800" dirty="0"/>
              <a:t>Seasonal workers who average at least $580/month over the preceding 6 months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Enrollment in an eligible education program (at least half-time)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A </a:t>
            </a:r>
            <a:r>
              <a:rPr lang="en-US" sz="2800" b="1" dirty="0"/>
              <a:t>combination of these eligible activities </a:t>
            </a:r>
            <a:r>
              <a:rPr lang="en-US" sz="2800" dirty="0"/>
              <a:t>can be used to </a:t>
            </a:r>
            <a:r>
              <a:rPr lang="en-US" sz="2800" b="1" dirty="0"/>
              <a:t>satisfy the requirement</a:t>
            </a:r>
            <a:r>
              <a:rPr lang="en-US" sz="2800" dirty="0"/>
              <a:t>, except for education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20422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A8E23-2791-4C7D-77FD-8CE0B821B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 writing in planner">
            <a:extLst>
              <a:ext uri="{FF2B5EF4-FFF2-40B4-BE49-F238E27FC236}">
                <a16:creationId xmlns:a16="http://schemas.microsoft.com/office/drawing/2014/main" id="{6B91C1B4-74CB-ECA4-E40F-7EBB5D8EE4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24161" r="5395" b="9128"/>
          <a:stretch>
            <a:fillRect/>
          </a:stretch>
        </p:blipFill>
        <p:spPr>
          <a:xfrm>
            <a:off x="140677" y="312098"/>
            <a:ext cx="11712654" cy="6405225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33EEB5-F44F-CA32-A0C3-2C357E3B7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6B713E-6004-9232-7FD2-FE2D54EE46E8}"/>
              </a:ext>
            </a:extLst>
          </p:cNvPr>
          <p:cNvSpPr txBox="1"/>
          <p:nvPr/>
        </p:nvSpPr>
        <p:spPr>
          <a:xfrm>
            <a:off x="2155458" y="2613392"/>
            <a:ext cx="7881084" cy="163121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5000" b="1" dirty="0">
                <a:solidFill>
                  <a:schemeClr val="bg1"/>
                </a:solidFill>
              </a:rPr>
              <a:t>Community Engagement Exemptions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42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0A6EB-6F7F-4983-B96E-04EEC596B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9F19C26-2F33-14E5-E07C-D67AF15AED07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Mandatory Exemptions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67F44B-E455-262D-B72F-FBF7F4A08DB9}"/>
              </a:ext>
            </a:extLst>
          </p:cNvPr>
          <p:cNvSpPr txBox="1"/>
          <p:nvPr/>
        </p:nvSpPr>
        <p:spPr>
          <a:xfrm>
            <a:off x="338666" y="852189"/>
            <a:ext cx="11514667" cy="540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All applicable HIP members are subject to the work requirements</a:t>
            </a:r>
            <a:r>
              <a:rPr lang="en-US" sz="2400" dirty="0"/>
              <a:t>. This includes nonpregnant adults between the ages of 19 and 64.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Certain individuals </a:t>
            </a:r>
            <a:r>
              <a:rPr lang="en-US" sz="2400" b="1" dirty="0"/>
              <a:t>are exempt from work requirements if, at least one day per month</a:t>
            </a:r>
            <a:r>
              <a:rPr lang="en-US" sz="2400" dirty="0"/>
              <a:t>, they meet any of the criteria below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Under age 19; or under 26 and formally in foster care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Eligible or enrolled in Medicare Part A or enrolled in Part B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Member of a federally-recognized tribe 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Parent or caregiver of a child aged 13 or younger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Caregiver of a person with a disability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Veteran with a total (100%) disability rating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Pregnant or 12 months or less since pregnancy ended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Incarcerated or released in the last 90 days</a:t>
            </a: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Following work rules for SNAP or TANF</a:t>
            </a:r>
          </a:p>
        </p:txBody>
      </p:sp>
    </p:spTree>
    <p:extLst>
      <p:ext uri="{BB962C8B-B14F-4D97-AF65-F5344CB8AC3E}">
        <p14:creationId xmlns:p14="http://schemas.microsoft.com/office/powerpoint/2010/main" val="3872678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2AAE-1050-9B79-2F29-A841BBDF4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E61AE1C-0DC6-B722-16CD-93FF219A81C1}"/>
              </a:ext>
            </a:extLst>
          </p:cNvPr>
          <p:cNvSpPr txBox="1"/>
          <p:nvPr/>
        </p:nvSpPr>
        <p:spPr>
          <a:xfrm>
            <a:off x="338666" y="236079"/>
            <a:ext cx="11514667" cy="52322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800" b="1" dirty="0">
                <a:solidFill>
                  <a:schemeClr val="bg1"/>
                </a:solidFill>
              </a:rPr>
              <a:t>Community Engagement | Medically Frail or Special Medical Needs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C431E8-B9E1-243D-BBEC-6DB26D7066E0}"/>
              </a:ext>
            </a:extLst>
          </p:cNvPr>
          <p:cNvSpPr txBox="1"/>
          <p:nvPr/>
        </p:nvSpPr>
        <p:spPr>
          <a:xfrm>
            <a:off x="338666" y="852189"/>
            <a:ext cx="11514667" cy="5745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Individuals that are determined to be </a:t>
            </a:r>
            <a:r>
              <a:rPr lang="en-US" sz="2400" b="1" dirty="0"/>
              <a:t>medically frail or have special medical needs are exempt. The condition or diagnosis must significantly impair the individual’s ability to comply with the community engagement requirement.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Being blind or having a disability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200" dirty="0"/>
              <a:t>as defined in section 1614 of the Social Security Act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Substance use disorder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excluding individuals in </a:t>
            </a:r>
            <a:r>
              <a:rPr lang="en-US" sz="2400" b="1" dirty="0"/>
              <a:t>stable recovery, defined as 5+ years of recovery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Serious mental illness (SMI) </a:t>
            </a:r>
            <a:r>
              <a:rPr lang="en-US" sz="2400" dirty="0"/>
              <a:t>or </a:t>
            </a:r>
            <a:r>
              <a:rPr lang="en-US" sz="2400" b="1" dirty="0"/>
              <a:t>disabling mental disorder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Serious physical, intellectual or developmental disability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Serious or complex medical condition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Participatant in a qualified drug or alcohol treatment program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Per CMS, qualifying programs are private non-profits, public institutions or publicly operated community mental health centers (CMHC)</a:t>
            </a:r>
          </a:p>
        </p:txBody>
      </p:sp>
    </p:spTree>
    <p:extLst>
      <p:ext uri="{BB962C8B-B14F-4D97-AF65-F5344CB8AC3E}">
        <p14:creationId xmlns:p14="http://schemas.microsoft.com/office/powerpoint/2010/main" val="228237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10FD7-7CD1-5E6D-47FA-49AE49499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FCFE768-36DF-7C2E-B54E-0F41282CDC2E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Serious Mental Illness (SMI)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51D2F-3F34-9964-75CD-87A39160E09D}"/>
              </a:ext>
            </a:extLst>
          </p:cNvPr>
          <p:cNvSpPr txBox="1"/>
          <p:nvPr/>
        </p:nvSpPr>
        <p:spPr>
          <a:xfrm>
            <a:off x="338666" y="852189"/>
            <a:ext cx="1151466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Individuals are considered </a:t>
            </a:r>
            <a:r>
              <a:rPr lang="en-US" sz="2400" b="1" dirty="0"/>
              <a:t>Seriously Mentally Ill (SMI) </a:t>
            </a:r>
            <a:r>
              <a:rPr lang="en-US" sz="2400" dirty="0"/>
              <a:t>if all the </a:t>
            </a:r>
            <a:r>
              <a:rPr lang="en-US" sz="2400" b="1" dirty="0"/>
              <a:t>following criteria are met</a:t>
            </a:r>
            <a:r>
              <a:rPr lang="en-US" sz="2400" dirty="0"/>
              <a:t> (440 IAC 8-2-2)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Age 18 or older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Have a DSM mental illness diagnosis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Significant functional </a:t>
            </a:r>
            <a:r>
              <a:rPr lang="en-US" sz="2400" b="1" dirty="0"/>
              <a:t>impairment in at least 2 of 4 areas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Activities of daily living (ADLs)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Interpersonal functioning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Concentration, persistence or pace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Adaptation to change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Condition has lasted or is expected to last </a:t>
            </a:r>
            <a:r>
              <a:rPr lang="en-US" sz="2400" b="1" dirty="0"/>
              <a:t>more than 12 months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Indiana's SMI criteria closely parallel the concept of a disabling mental disorder, </a:t>
            </a:r>
            <a:r>
              <a:rPr lang="en-US" sz="2400" b="1" dirty="0"/>
              <a:t>requiring both a qualifying diagnosis and evidence that the condition substantially limits functioning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5281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86076-E4C2-A40B-75E3-5B2CF62AA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F1CAD1A-3ED5-49B5-3724-B11B9F8825D9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Disabling Mental Disorder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DCFAD-D6CC-1416-C80C-909F30F73804}"/>
              </a:ext>
            </a:extLst>
          </p:cNvPr>
          <p:cNvSpPr txBox="1"/>
          <p:nvPr/>
        </p:nvSpPr>
        <p:spPr>
          <a:xfrm>
            <a:off x="338666" y="852189"/>
            <a:ext cx="11514667" cy="4565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The term “</a:t>
            </a:r>
            <a:r>
              <a:rPr lang="en-US" sz="2400" b="1" dirty="0"/>
              <a:t>disabling mental disorder</a:t>
            </a:r>
            <a:r>
              <a:rPr lang="en-US" sz="2400" dirty="0"/>
              <a:t>” is not defined under the law and Indiana has not yet developed a list of disabling mental diseases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Recent guidance from the U.S. Department of Health and Human Services (HHS) provides a </a:t>
            </a:r>
            <a:r>
              <a:rPr lang="en-US" sz="2400" b="1" dirty="0"/>
              <a:t>sample of conditions for states to consider</a:t>
            </a:r>
            <a:r>
              <a:rPr lang="en-US" sz="2400" dirty="0"/>
              <a:t>, including;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Schizophrenia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Schizotypal disorder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Delusional disorder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Non-mood psychotic disorders 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Moderate or severe bipolar disorder 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Major depressive disorder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Panic disorder</a:t>
            </a:r>
          </a:p>
        </p:txBody>
      </p:sp>
    </p:spTree>
    <p:extLst>
      <p:ext uri="{BB962C8B-B14F-4D97-AF65-F5344CB8AC3E}">
        <p14:creationId xmlns:p14="http://schemas.microsoft.com/office/powerpoint/2010/main" val="3854214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BB613-DEF4-33A4-9E29-3EF430E04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087A2D0-B302-8FA1-CA36-599EDA42F644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ICD-10 Codes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44E19C-6802-2F33-BD16-F38B40A5DEC3}"/>
              </a:ext>
            </a:extLst>
          </p:cNvPr>
          <p:cNvSpPr txBox="1"/>
          <p:nvPr/>
        </p:nvSpPr>
        <p:spPr>
          <a:xfrm>
            <a:off x="338666" y="852189"/>
            <a:ext cx="11514667" cy="5775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In May 2026, Nebraska became the </a:t>
            </a:r>
            <a:r>
              <a:rPr lang="en-US" sz="2400" b="1" dirty="0"/>
              <a:t>first state to publish a list of diagnosis codes </a:t>
            </a:r>
            <a:r>
              <a:rPr lang="en-US" sz="2400" dirty="0"/>
              <a:t>to identify medically frail individuals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The list included </a:t>
            </a:r>
            <a:r>
              <a:rPr lang="en-US" sz="2400" b="1" dirty="0"/>
              <a:t>hundreds of ICD-10 codes for mental, behavioral and neurodevelopmental disorders</a:t>
            </a:r>
            <a:r>
              <a:rPr lang="en-US" sz="2400" dirty="0"/>
              <a:t>, and contained those found on the HHS list and included;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Schizoaffective disorder bipolar type 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Obsessive-compulsive disorder (OCD)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Borderline personality disorder (BPD)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Autistic disorder 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Rett's syndrome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Post-traumatic stress disorder (PTSD)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Vascular dementia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5357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0BE7-CC58-BABD-01E0-F5C527B2C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umbtack on a calendar date">
            <a:extLst>
              <a:ext uri="{FF2B5EF4-FFF2-40B4-BE49-F238E27FC236}">
                <a16:creationId xmlns:a16="http://schemas.microsoft.com/office/drawing/2014/main" id="{C25EA7EB-A78D-0CB0-669F-01560803F7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3" r="13360"/>
          <a:stretch>
            <a:fillRect/>
          </a:stretch>
        </p:blipFill>
        <p:spPr>
          <a:xfrm>
            <a:off x="201529" y="123807"/>
            <a:ext cx="11788941" cy="651442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1076BE-96F7-1EE3-5077-1898A62DE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C597BF-ADF9-B5B0-45B0-0EDB082169B8}"/>
              </a:ext>
            </a:extLst>
          </p:cNvPr>
          <p:cNvSpPr txBox="1"/>
          <p:nvPr/>
        </p:nvSpPr>
        <p:spPr>
          <a:xfrm>
            <a:off x="2801640" y="2613392"/>
            <a:ext cx="6588717" cy="163121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5000" b="1" dirty="0">
                <a:solidFill>
                  <a:schemeClr val="bg1"/>
                </a:solidFill>
              </a:rPr>
              <a:t>Verification Process and Timelines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24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AD89C-7447-FFE3-8BE0-A96F4E238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73A5E63-673B-25FC-E5FB-05487BC4021F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Work Requirement Timeline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89BB41-5B1E-CEC3-8D46-47DBD4BC58CE}"/>
              </a:ext>
            </a:extLst>
          </p:cNvPr>
          <p:cNvGrpSpPr/>
          <p:nvPr/>
        </p:nvGrpSpPr>
        <p:grpSpPr>
          <a:xfrm>
            <a:off x="816862" y="1156138"/>
            <a:ext cx="11036471" cy="5071788"/>
            <a:chOff x="120091" y="1092758"/>
            <a:chExt cx="12264654" cy="55683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495E775-E48C-6858-0C2E-A0C818C85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4984"/>
            <a:stretch>
              <a:fillRect/>
            </a:stretch>
          </p:blipFill>
          <p:spPr>
            <a:xfrm>
              <a:off x="120091" y="1092758"/>
              <a:ext cx="11733242" cy="467248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0516A2-5330-8358-B45B-A46A7D9013CB}"/>
                </a:ext>
              </a:extLst>
            </p:cNvPr>
            <p:cNvSpPr txBox="1"/>
            <p:nvPr/>
          </p:nvSpPr>
          <p:spPr>
            <a:xfrm>
              <a:off x="2687093" y="6221811"/>
              <a:ext cx="9697652" cy="4392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spcBef>
                  <a:spcPts val="200"/>
                </a:spcBef>
                <a:spcAft>
                  <a:spcPts val="200"/>
                </a:spcAft>
              </a:pPr>
              <a:r>
                <a:rPr lang="en-US" sz="2000" b="1" dirty="0">
                  <a:solidFill>
                    <a:schemeClr val="tx2"/>
                  </a:solidFill>
                </a:rPr>
                <a:t>Source: </a:t>
              </a:r>
              <a:r>
                <a:rPr lang="en-US" sz="2000" i="1" dirty="0">
                  <a:solidFill>
                    <a:schemeClr val="tx2"/>
                  </a:solidFill>
                  <a:hlinkClick r:id="rId3"/>
                </a:rPr>
                <a:t>FSSA SFY26 Q3 Quarterly Financial Review (pg 228)</a:t>
              </a:r>
              <a:r>
                <a:rPr lang="en-US" sz="2000" i="1" dirty="0">
                  <a:solidFill>
                    <a:schemeClr val="tx2"/>
                  </a:solidFill>
                </a:rPr>
                <a:t> – April 28, 2026</a:t>
              </a:r>
            </a:p>
          </p:txBody>
        </p:sp>
        <p:pic>
          <p:nvPicPr>
            <p:cNvPr id="6" name="Picture 5" descr="FSSA: Home">
              <a:extLst>
                <a:ext uri="{FF2B5EF4-FFF2-40B4-BE49-F238E27FC236}">
                  <a16:creationId xmlns:a16="http://schemas.microsoft.com/office/drawing/2014/main" id="{36354FD5-1D64-AC42-125B-837C830C0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091" y="5041732"/>
              <a:ext cx="1447020" cy="1447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556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29341-59BC-5CB7-E659-041F8A764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28ECCA1-7376-79AB-8A62-12B635BD06A7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Verification Process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7B858F7-36F4-3590-6F9C-310BFB4342AB}"/>
              </a:ext>
            </a:extLst>
          </p:cNvPr>
          <p:cNvGrpSpPr/>
          <p:nvPr/>
        </p:nvGrpSpPr>
        <p:grpSpPr>
          <a:xfrm>
            <a:off x="500979" y="894746"/>
            <a:ext cx="11157622" cy="5433379"/>
            <a:chOff x="338665" y="851162"/>
            <a:chExt cx="9732303" cy="5879796"/>
          </a:xfrm>
        </p:grpSpPr>
        <p:sp>
          <p:nvSpPr>
            <p:cNvPr id="5" name="Flowchart: Alternate Process 4">
              <a:extLst>
                <a:ext uri="{FF2B5EF4-FFF2-40B4-BE49-F238E27FC236}">
                  <a16:creationId xmlns:a16="http://schemas.microsoft.com/office/drawing/2014/main" id="{DC8ABDCC-ADB2-258A-3097-07F824E3B988}"/>
                </a:ext>
              </a:extLst>
            </p:cNvPr>
            <p:cNvSpPr/>
            <p:nvPr/>
          </p:nvSpPr>
          <p:spPr>
            <a:xfrm>
              <a:off x="338665" y="998501"/>
              <a:ext cx="4514689" cy="411248"/>
            </a:xfrm>
            <a:prstGeom prst="flowChartAlternateProcess">
              <a:avLst/>
            </a:prstGeom>
            <a:solidFill>
              <a:schemeClr val="tx2">
                <a:lumMod val="90000"/>
                <a:lumOff val="1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/>
                <a:t>1. Member Reviewed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5F08632-C394-F5D7-304E-15F9C6DDA3D6}"/>
                </a:ext>
              </a:extLst>
            </p:cNvPr>
            <p:cNvGrpSpPr/>
            <p:nvPr/>
          </p:nvGrpSpPr>
          <p:grpSpPr>
            <a:xfrm>
              <a:off x="459798" y="851162"/>
              <a:ext cx="9611170" cy="5879796"/>
              <a:chOff x="198539" y="851162"/>
              <a:chExt cx="9611170" cy="5879796"/>
            </a:xfrm>
          </p:grpSpPr>
          <p:sp>
            <p:nvSpPr>
              <p:cNvPr id="17" name="Flowchart: Alternate Process 16">
                <a:extLst>
                  <a:ext uri="{FF2B5EF4-FFF2-40B4-BE49-F238E27FC236}">
                    <a16:creationId xmlns:a16="http://schemas.microsoft.com/office/drawing/2014/main" id="{41CB21B1-A7D0-B9F1-AE2D-1A5625852564}"/>
                  </a:ext>
                </a:extLst>
              </p:cNvPr>
              <p:cNvSpPr/>
              <p:nvPr/>
            </p:nvSpPr>
            <p:spPr>
              <a:xfrm>
                <a:off x="338665" y="1513927"/>
                <a:ext cx="1828800" cy="1371600"/>
              </a:xfrm>
              <a:prstGeom prst="flowChartAlternateProcess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2. Excluded or Exempt?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094171B2-9DCA-5109-854F-51206B9989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465" y="2199727"/>
                <a:ext cx="1027679" cy="0"/>
              </a:xfrm>
              <a:prstGeom prst="straightConnector1">
                <a:avLst/>
              </a:prstGeom>
              <a:ln w="190500" cap="flat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A960254-E8A4-5E32-9583-E9DA8ECA73AD}"/>
                  </a:ext>
                </a:extLst>
              </p:cNvPr>
              <p:cNvSpPr txBox="1"/>
              <p:nvPr/>
            </p:nvSpPr>
            <p:spPr>
              <a:xfrm>
                <a:off x="2205023" y="2048072"/>
                <a:ext cx="6559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</a:rPr>
                  <a:t>NO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A6BF4C2F-2844-F8B8-2008-403FA82294F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30852" y="3399367"/>
                <a:ext cx="1027679" cy="0"/>
              </a:xfrm>
              <a:prstGeom prst="straightConnector1">
                <a:avLst/>
              </a:prstGeom>
              <a:ln w="190500" cap="flat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71BA35-9395-5CA4-A4B8-E1B593FF27A8}"/>
                  </a:ext>
                </a:extLst>
              </p:cNvPr>
              <p:cNvSpPr txBox="1"/>
              <p:nvPr/>
            </p:nvSpPr>
            <p:spPr>
              <a:xfrm rot="5400000">
                <a:off x="897892" y="3049691"/>
                <a:ext cx="6559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</a:rPr>
                  <a:t>YES</a:t>
                </a:r>
              </a:p>
            </p:txBody>
          </p:sp>
          <p:sp>
            <p:nvSpPr>
              <p:cNvPr id="26" name="Flowchart: Connector 25">
                <a:extLst>
                  <a:ext uri="{FF2B5EF4-FFF2-40B4-BE49-F238E27FC236}">
                    <a16:creationId xmlns:a16="http://schemas.microsoft.com/office/drawing/2014/main" id="{9F0F4F6F-4FA4-C64E-DBB3-23C0E7CDF3E6}"/>
                  </a:ext>
                </a:extLst>
              </p:cNvPr>
              <p:cNvSpPr/>
              <p:nvPr/>
            </p:nvSpPr>
            <p:spPr>
              <a:xfrm>
                <a:off x="198539" y="3913206"/>
                <a:ext cx="2092303" cy="1589953"/>
              </a:xfrm>
              <a:prstGeom prst="flowChartConnector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Requirement Satisfied </a:t>
                </a:r>
                <a:r>
                  <a:rPr lang="en-US" sz="2000" dirty="0"/>
                  <a:t>✅</a:t>
                </a:r>
                <a:endParaRPr lang="en-US" sz="2000" b="1" dirty="0"/>
              </a:p>
            </p:txBody>
          </p:sp>
          <p:sp>
            <p:nvSpPr>
              <p:cNvPr id="27" name="Flowchart: Alternate Process 26">
                <a:extLst>
                  <a:ext uri="{FF2B5EF4-FFF2-40B4-BE49-F238E27FC236}">
                    <a16:creationId xmlns:a16="http://schemas.microsoft.com/office/drawing/2014/main" id="{E2F22893-9707-0FA0-07B5-C78DE4ABAB86}"/>
                  </a:ext>
                </a:extLst>
              </p:cNvPr>
              <p:cNvSpPr/>
              <p:nvPr/>
            </p:nvSpPr>
            <p:spPr>
              <a:xfrm>
                <a:off x="3179263" y="1531901"/>
                <a:ext cx="1828800" cy="1371600"/>
              </a:xfrm>
              <a:prstGeom prst="flowChartAlternateProcess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3. Community Engagement Required</a:t>
                </a:r>
              </a:p>
            </p:txBody>
          </p:sp>
          <p:sp>
            <p:nvSpPr>
              <p:cNvPr id="30" name="Flowchart: Alternate Process 29">
                <a:extLst>
                  <a:ext uri="{FF2B5EF4-FFF2-40B4-BE49-F238E27FC236}">
                    <a16:creationId xmlns:a16="http://schemas.microsoft.com/office/drawing/2014/main" id="{B6AE9B13-5748-4BEF-2A05-F310E2C6F9A7}"/>
                  </a:ext>
                </a:extLst>
              </p:cNvPr>
              <p:cNvSpPr/>
              <p:nvPr/>
            </p:nvSpPr>
            <p:spPr>
              <a:xfrm>
                <a:off x="4953060" y="2743200"/>
                <a:ext cx="1828800" cy="1371600"/>
              </a:xfrm>
              <a:prstGeom prst="flowChartAlternateProcess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4. Activity Verified?</a:t>
                </a:r>
              </a:p>
            </p:txBody>
          </p: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636FA2AC-E104-4C2F-913F-90A436AA0D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84754" y="3394463"/>
                <a:ext cx="1027679" cy="0"/>
              </a:xfrm>
              <a:prstGeom prst="straightConnector1">
                <a:avLst/>
              </a:prstGeom>
              <a:ln w="190500" cap="flat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040FBBF-8F51-D9D0-0170-05B8F3223490}"/>
                  </a:ext>
                </a:extLst>
              </p:cNvPr>
              <p:cNvSpPr txBox="1"/>
              <p:nvPr/>
            </p:nvSpPr>
            <p:spPr>
              <a:xfrm>
                <a:off x="6822312" y="3242808"/>
                <a:ext cx="6559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</a:rPr>
                  <a:t>NO</a:t>
                </a: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01B4C879-2625-594C-FBD9-95808CDFBC7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348141" y="4627166"/>
                <a:ext cx="1027679" cy="0"/>
              </a:xfrm>
              <a:prstGeom prst="straightConnector1">
                <a:avLst/>
              </a:prstGeom>
              <a:ln w="190500" cap="flat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1A8CA26-5A93-A8E1-361D-E2FBBCD54605}"/>
                  </a:ext>
                </a:extLst>
              </p:cNvPr>
              <p:cNvSpPr txBox="1"/>
              <p:nvPr/>
            </p:nvSpPr>
            <p:spPr>
              <a:xfrm rot="5400000">
                <a:off x="5515181" y="4244428"/>
                <a:ext cx="6559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</a:rPr>
                  <a:t>YES</a:t>
                </a:r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F9644068-D4E1-D956-CC67-1D946ADBB022}"/>
                  </a:ext>
                </a:extLst>
              </p:cNvPr>
              <p:cNvSpPr/>
              <p:nvPr/>
            </p:nvSpPr>
            <p:spPr>
              <a:xfrm>
                <a:off x="4884754" y="5141006"/>
                <a:ext cx="1965410" cy="1589952"/>
              </a:xfrm>
              <a:prstGeom prst="flowChartConnector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Coverage Continues</a:t>
                </a:r>
                <a:r>
                  <a:rPr lang="en-US" dirty="0"/>
                  <a:t>✅</a:t>
                </a:r>
                <a:endParaRPr lang="en-US" b="1" dirty="0"/>
              </a:p>
            </p:txBody>
          </p:sp>
          <p:sp>
            <p:nvSpPr>
              <p:cNvPr id="36" name="Flowchart: Decision 35">
                <a:extLst>
                  <a:ext uri="{FF2B5EF4-FFF2-40B4-BE49-F238E27FC236}">
                    <a16:creationId xmlns:a16="http://schemas.microsoft.com/office/drawing/2014/main" id="{A9474B2E-F784-6B6C-EBC0-C872290E1488}"/>
                  </a:ext>
                </a:extLst>
              </p:cNvPr>
              <p:cNvSpPr/>
              <p:nvPr/>
            </p:nvSpPr>
            <p:spPr>
              <a:xfrm>
                <a:off x="7661873" y="851162"/>
                <a:ext cx="2147836" cy="1371599"/>
              </a:xfrm>
              <a:prstGeom prst="flowChartDecision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Notice of Appeal Rights </a:t>
                </a:r>
                <a:r>
                  <a:rPr lang="en-US" dirty="0"/>
                  <a:t>⚠</a:t>
                </a:r>
                <a:endParaRPr lang="en-US" b="1" dirty="0"/>
              </a:p>
            </p:txBody>
          </p:sp>
          <p:sp>
            <p:nvSpPr>
              <p:cNvPr id="39" name="Flowchart: Connector 38">
                <a:extLst>
                  <a:ext uri="{FF2B5EF4-FFF2-40B4-BE49-F238E27FC236}">
                    <a16:creationId xmlns:a16="http://schemas.microsoft.com/office/drawing/2014/main" id="{3FEA4BB5-89A3-0616-3C0F-8D986E80EDC4}"/>
                  </a:ext>
                </a:extLst>
              </p:cNvPr>
              <p:cNvSpPr/>
              <p:nvPr/>
            </p:nvSpPr>
            <p:spPr>
              <a:xfrm>
                <a:off x="7821395" y="2678284"/>
                <a:ext cx="1949659" cy="1463459"/>
              </a:xfrm>
              <a:prstGeom prst="flowChartConnector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</a:rPr>
                  <a:t>Requirement NOT satisfied </a:t>
                </a:r>
                <a:r>
                  <a:rPr lang="en-US" dirty="0">
                    <a:solidFill>
                      <a:schemeClr val="bg1"/>
                    </a:solidFill>
                  </a:rPr>
                  <a:t>⚠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30D704E5-05DB-34DD-D812-DF3EE927EE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35791" y="2199727"/>
                <a:ext cx="0" cy="478557"/>
              </a:xfrm>
              <a:prstGeom prst="straightConnector1">
                <a:avLst/>
              </a:prstGeom>
              <a:ln w="114300" cap="flat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or: Elbow 45">
                <a:extLst>
                  <a:ext uri="{FF2B5EF4-FFF2-40B4-BE49-F238E27FC236}">
                    <a16:creationId xmlns:a16="http://schemas.microsoft.com/office/drawing/2014/main" id="{A0F97F53-7AC7-4424-5C5F-C379CE84CEE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4256131" y="2733160"/>
                <a:ext cx="525499" cy="859397"/>
              </a:xfrm>
              <a:prstGeom prst="bentConnector2">
                <a:avLst/>
              </a:prstGeom>
              <a:ln w="1905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36875731-169B-C7E6-997B-86A3A1568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165" y="5524918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893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80E03-6F98-360B-4E8A-F03463065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EFD43E-FBB7-A3A3-FC66-A76094EFF5EC}"/>
              </a:ext>
            </a:extLst>
          </p:cNvPr>
          <p:cNvSpPr txBox="1"/>
          <p:nvPr/>
        </p:nvSpPr>
        <p:spPr>
          <a:xfrm>
            <a:off x="638252" y="784110"/>
            <a:ext cx="10915490" cy="5356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Legislative and Policy Roadmap Review</a:t>
            </a:r>
          </a:p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Key Legislative and Policy Dates</a:t>
            </a:r>
          </a:p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Community Engagement</a:t>
            </a:r>
          </a:p>
          <a:p>
            <a:pPr marL="914400" lvl="1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Requirements Overview</a:t>
            </a:r>
          </a:p>
          <a:p>
            <a:pPr marL="914400" lvl="1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Exemptions</a:t>
            </a:r>
          </a:p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Verification Process and Timelines</a:t>
            </a:r>
          </a:p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Indiana Medicaid Programs</a:t>
            </a:r>
          </a:p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Resources and Next Steps</a:t>
            </a:r>
          </a:p>
          <a:p>
            <a:pPr marL="457200" indent="-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Questions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A42F74-A939-C884-9717-51ADA9BF2FFA}"/>
              </a:ext>
            </a:extLst>
          </p:cNvPr>
          <p:cNvSpPr txBox="1"/>
          <p:nvPr/>
        </p:nvSpPr>
        <p:spPr>
          <a:xfrm>
            <a:off x="338664" y="230112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185CA6-30D4-D7F3-833A-84DEB8719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336" y="554376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562947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60BB4-C50F-FD3F-5459-4E29D9A17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rson working with laptop and binder">
            <a:extLst>
              <a:ext uri="{FF2B5EF4-FFF2-40B4-BE49-F238E27FC236}">
                <a16:creationId xmlns:a16="http://schemas.microsoft.com/office/drawing/2014/main" id="{8F73A08C-C371-AE29-F800-903D6198C8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0" t="44176" r="33076" b="5226"/>
          <a:stretch>
            <a:fillRect/>
          </a:stretch>
        </p:blipFill>
        <p:spPr>
          <a:xfrm rot="10800000" flipH="1">
            <a:off x="126061" y="118813"/>
            <a:ext cx="11560172" cy="660040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DCA0F7-81FA-793D-E35E-D95138542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B51676-B6D4-B125-1834-87D5C4167275}"/>
              </a:ext>
            </a:extLst>
          </p:cNvPr>
          <p:cNvSpPr txBox="1"/>
          <p:nvPr/>
        </p:nvSpPr>
        <p:spPr>
          <a:xfrm>
            <a:off x="2250484" y="1962680"/>
            <a:ext cx="7691032" cy="28366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1500" b="1" dirty="0">
              <a:solidFill>
                <a:schemeClr val="bg1"/>
              </a:solidFill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6000" b="1" dirty="0">
                <a:solidFill>
                  <a:schemeClr val="bg1"/>
                </a:solidFill>
              </a:rPr>
              <a:t>Indiana Medicaid Programs</a:t>
            </a:r>
            <a:endParaRPr lang="en-US" sz="3500" b="1" dirty="0">
              <a:solidFill>
                <a:schemeClr val="bg1"/>
              </a:solidFill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76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8E3F7-C85E-AB0A-6A90-4F35414B0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134C99-42F7-8F65-230D-8AD0C339792B}"/>
              </a:ext>
            </a:extLst>
          </p:cNvPr>
          <p:cNvSpPr txBox="1"/>
          <p:nvPr/>
        </p:nvSpPr>
        <p:spPr>
          <a:xfrm>
            <a:off x="338664" y="894973"/>
            <a:ext cx="1151466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200" dirty="0"/>
              <a:t>Indiana Medicaid includes Traditional, or Fee-For-Service (FFS) Medicaid and managed care plans through the Managed Care Organizations (MCOs) listed below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hlinkClick r:id="rId2"/>
              </a:rPr>
              <a:t>Traditional Medicaid</a:t>
            </a:r>
            <a:r>
              <a:rPr lang="en-US" sz="2200" b="1" dirty="0"/>
              <a:t> or Fee-For-Service (FFS)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Managed Care Medicaid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sz="2200" b="1" dirty="0">
                <a:hlinkClick r:id="rId3"/>
              </a:rPr>
              <a:t>Healthy Indiana Plan (HIP)</a:t>
            </a:r>
            <a:endParaRPr lang="en-US" sz="2200" dirty="0"/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sz="2200" b="1" dirty="0">
                <a:hlinkClick r:id="rId4"/>
              </a:rPr>
              <a:t>Hoosier Care Connect</a:t>
            </a:r>
            <a:endParaRPr lang="en-US" sz="2200" b="1" dirty="0"/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sz="2200" b="1" dirty="0">
                <a:hlinkClick r:id="rId5"/>
              </a:rPr>
              <a:t>Hoosier Healthwise</a:t>
            </a:r>
            <a:endParaRPr lang="en-US" sz="2200" b="1" dirty="0"/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sz="2200" b="1" dirty="0">
                <a:hlinkClick r:id="rId6"/>
              </a:rPr>
              <a:t>Indiana PathWays for Aging (PathWays)</a:t>
            </a:r>
            <a:endParaRPr lang="en-US" sz="2200" b="1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BDF24D5F-541D-0000-1984-0AC08EC3F5D3}"/>
              </a:ext>
            </a:extLst>
          </p:cNvPr>
          <p:cNvGraphicFramePr>
            <a:graphicFrameLocks noGrp="1"/>
          </p:cNvGraphicFramePr>
          <p:nvPr/>
        </p:nvGraphicFramePr>
        <p:xfrm>
          <a:off x="1770991" y="4114379"/>
          <a:ext cx="8650018" cy="2307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5084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1348780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  <a:gridCol w="1437951">
                  <a:extLst>
                    <a:ext uri="{9D8B030D-6E8A-4147-A177-3AD203B41FA5}">
                      <a16:colId xmlns:a16="http://schemas.microsoft.com/office/drawing/2014/main" val="2157119801"/>
                    </a:ext>
                  </a:extLst>
                </a:gridCol>
                <a:gridCol w="1393366">
                  <a:extLst>
                    <a:ext uri="{9D8B030D-6E8A-4147-A177-3AD203B41FA5}">
                      <a16:colId xmlns:a16="http://schemas.microsoft.com/office/drawing/2014/main" val="7958064"/>
                    </a:ext>
                  </a:extLst>
                </a:gridCol>
                <a:gridCol w="1504837">
                  <a:extLst>
                    <a:ext uri="{9D8B030D-6E8A-4147-A177-3AD203B41FA5}">
                      <a16:colId xmlns:a16="http://schemas.microsoft.com/office/drawing/2014/main" val="3675598287"/>
                    </a:ext>
                  </a:extLst>
                </a:gridCol>
              </a:tblGrid>
              <a:tr h="50012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Managed Care Organization (MCO)</a:t>
                      </a:r>
                    </a:p>
                  </a:txBody>
                  <a:tcPr anchor="ctr" anchorCtr="1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HIP</a:t>
                      </a:r>
                    </a:p>
                  </a:txBody>
                  <a:tcPr anchor="ctr" anchorCtr="1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Hoosier Health Connect</a:t>
                      </a:r>
                    </a:p>
                  </a:txBody>
                  <a:tcPr anchor="ctr" anchorCtr="1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Hoosier Healthwise</a:t>
                      </a:r>
                    </a:p>
                  </a:txBody>
                  <a:tcPr anchor="ctr" anchorCtr="1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PathWays</a:t>
                      </a:r>
                    </a:p>
                  </a:txBody>
                  <a:tcPr anchor="ctr" anchorCtr="1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31439"/>
                  </a:ext>
                </a:extLst>
              </a:tr>
              <a:tr h="357933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Anthem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990106777"/>
                  </a:ext>
                </a:extLst>
              </a:tr>
              <a:tr h="3579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CareSource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760421745"/>
                  </a:ext>
                </a:extLst>
              </a:tr>
              <a:tr h="357933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Humana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38357916"/>
                  </a:ext>
                </a:extLst>
              </a:tr>
              <a:tr h="3579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Managed Health Services (MHS)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37985135"/>
                  </a:ext>
                </a:extLst>
              </a:tr>
              <a:tr h="357933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United Healthcare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EC24AB4-E707-815C-97DA-1A1B23933701}"/>
              </a:ext>
            </a:extLst>
          </p:cNvPr>
          <p:cNvSpPr txBox="1"/>
          <p:nvPr/>
        </p:nvSpPr>
        <p:spPr>
          <a:xfrm>
            <a:off x="338664" y="230112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</a:t>
            </a:r>
          </a:p>
        </p:txBody>
      </p:sp>
    </p:spTree>
    <p:extLst>
      <p:ext uri="{BB962C8B-B14F-4D97-AF65-F5344CB8AC3E}">
        <p14:creationId xmlns:p14="http://schemas.microsoft.com/office/powerpoint/2010/main" val="3264882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3F717-2020-CF22-20D8-05C42F15D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4D51453-A49A-532B-1AF7-676BE1C9B125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 | Fee-For-Service (FFS)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0F24AA-D757-7659-0B16-155A8AFBCCFA}"/>
              </a:ext>
            </a:extLst>
          </p:cNvPr>
          <p:cNvSpPr txBox="1"/>
          <p:nvPr/>
        </p:nvSpPr>
        <p:spPr>
          <a:xfrm>
            <a:off x="338666" y="837199"/>
            <a:ext cx="11246654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Fee-For-Service (FFS): </a:t>
            </a:r>
            <a:r>
              <a:rPr lang="en-US" sz="2400" dirty="0"/>
              <a:t>Services are reimbursed on a per-service basis, and members can seek services from provider that are enrolled in IHCP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2" tooltip="Traditional Medicaid (New Window)"/>
              </a:rPr>
              <a:t>Traditional Medicaid</a:t>
            </a:r>
            <a:r>
              <a:rPr lang="en-US" sz="2200" dirty="0"/>
              <a:t> – Package A benefits for members that qualify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Those eligible for a Home and Community-Based Services (HCBS) waiver, under the age of 60, dully eligible with Medicare/Medicaid, reside in a nursing facility. Those of any age that reside in an intermediate care facility for individuals with intellectual disability (ICF/IID) or in another non-nursing facility institution.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3" tooltip="590 Program"/>
              </a:rPr>
              <a:t>590 Program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4" tooltip="Family Planning Eligibility Program"/>
              </a:rPr>
              <a:t>Family Planning Eligibility Program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5" tooltip="HCBS"/>
              </a:rPr>
              <a:t>Home and Community-Based Services (HCBS)</a:t>
            </a:r>
            <a:r>
              <a:rPr lang="en-US" sz="2200" dirty="0"/>
              <a:t> – excluding the PathWays Waiver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6" tooltip="Medicaid Rehabilitation Option (MRO)"/>
              </a:rPr>
              <a:t>Medicaid Rehabilitation Option (MRO)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7" tooltip="Medical Review Team (MRT)"/>
              </a:rPr>
              <a:t>Medical Review Team (MRT)</a:t>
            </a:r>
            <a:r>
              <a:rPr lang="en-US" sz="22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8" tooltip="Medicare Savings Programs (New Window)"/>
              </a:rPr>
              <a:t>Medicare Savings Programs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/>
              <a:t>Emergency Services Only (See the </a:t>
            </a:r>
            <a:r>
              <a:rPr lang="en-US" sz="2200" i="1" u="sng" dirty="0">
                <a:hlinkClick r:id="rId9" tooltip="Member Eligibility and Benefit Coverage (New Window)"/>
              </a:rPr>
              <a:t>Member Eligibility and Benefit Coverage</a:t>
            </a:r>
            <a:r>
              <a:rPr lang="en-US" sz="2200" dirty="0"/>
              <a:t> module)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u="sng" dirty="0">
                <a:hlinkClick r:id="rId10" tooltip="Qualified Provider Presumptive Eligibility (PE) "/>
              </a:rPr>
              <a:t>Presumptive Eligibility (PE)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9468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265BB-58FC-89AE-1BA7-52B04D450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7A647F5-E28A-763F-3F28-7641ECD906A4}"/>
              </a:ext>
            </a:extLst>
          </p:cNvPr>
          <p:cNvSpPr txBox="1"/>
          <p:nvPr/>
        </p:nvSpPr>
        <p:spPr>
          <a:xfrm>
            <a:off x="338666" y="1516555"/>
            <a:ext cx="7291844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b="1" dirty="0"/>
              <a:t>HIP Plus - </a:t>
            </a:r>
            <a:r>
              <a:rPr lang="en-US" sz="2200" dirty="0"/>
              <a:t>Members are initially enrolled in HIP Plus, which includes vision, dental and chiropractic benefits. Members pay a monthly POWER account contribution based on income. Copayments are not required, except for non-emergency use of the emergency room.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b="1" dirty="0"/>
              <a:t>HIP Basic - </a:t>
            </a:r>
            <a:r>
              <a:rPr lang="en-US" sz="2200" dirty="0"/>
              <a:t>Members with household income at or below 100% of the federal poverty level who do not make their POWER account contributions are moved to HIP Basic. Benefits are reduced; essential health benefits are covered, but vision and dental services are not. Members must pay copayments for most services.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E27253-0FD2-C8E1-42A6-B757085CE9C3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 | Healthy Indiana Plan (HIP)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45B35D7-3C13-8C74-1047-7290B615455E}"/>
              </a:ext>
            </a:extLst>
          </p:cNvPr>
          <p:cNvGraphicFramePr>
            <a:graphicFrameLocks noGrp="1"/>
          </p:cNvGraphicFramePr>
          <p:nvPr/>
        </p:nvGraphicFramePr>
        <p:xfrm>
          <a:off x="8098221" y="2591072"/>
          <a:ext cx="3487099" cy="167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5371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701728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4189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Managed Care Entity (MCE)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HIP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31439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Anthem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106777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CareSource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7985135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Managed Health Services (MHS)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4B41ECF-3A41-54B4-242F-14331AA578A9}"/>
              </a:ext>
            </a:extLst>
          </p:cNvPr>
          <p:cNvSpPr txBox="1"/>
          <p:nvPr/>
        </p:nvSpPr>
        <p:spPr>
          <a:xfrm>
            <a:off x="338666" y="1054890"/>
            <a:ext cx="11246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Healthy Indiana Plan (HIP): </a:t>
            </a:r>
            <a:r>
              <a:rPr lang="en-US" sz="2400" dirty="0"/>
              <a:t>ages 19 to 64 who meet specific income levels</a:t>
            </a:r>
          </a:p>
        </p:txBody>
      </p:sp>
    </p:spTree>
    <p:extLst>
      <p:ext uri="{BB962C8B-B14F-4D97-AF65-F5344CB8AC3E}">
        <p14:creationId xmlns:p14="http://schemas.microsoft.com/office/powerpoint/2010/main" val="2630214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8FA0-EB09-C68F-A47F-AA4A7322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FFFAE68-68D4-8D2A-7224-09382C5FED11}"/>
              </a:ext>
            </a:extLst>
          </p:cNvPr>
          <p:cNvSpPr txBox="1"/>
          <p:nvPr/>
        </p:nvSpPr>
        <p:spPr>
          <a:xfrm>
            <a:off x="338666" y="1719956"/>
            <a:ext cx="11430582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Blind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Disabled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Receiving Supplemental Security Income (SSI)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Enrolled in MEDWorks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Children who are wards of the State, current/former foster children or who are receiving adoption assistance may voluntarily enroll in the program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i="1" dirty="0"/>
              <a:t>Members will be transitioned from Hoosier Care Connect to another program if;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Individual turns 60 years old or becomes eligible for Medicare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Enters a state psychiatric facility, a psychiatric residential treatment facility (PRTF) or an intermediate care facility for individuals with intellectual disabilities (ICF/IID)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Becomes eligible for and chooses to enter a Home and Community Based Services (HCBS) waiver program</a:t>
            </a:r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Enters a nursing home for a length of stay (LOS) greater than 30 days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7BF0F-EB10-4F75-4F87-C79A03756065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 | Hoosier Care Connect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4877BA-E2E3-EC18-FBEE-20BA23EAA143}"/>
              </a:ext>
            </a:extLst>
          </p:cNvPr>
          <p:cNvGraphicFramePr>
            <a:graphicFrameLocks noGrp="1"/>
          </p:cNvGraphicFramePr>
          <p:nvPr/>
        </p:nvGraphicFramePr>
        <p:xfrm>
          <a:off x="7740868" y="1543965"/>
          <a:ext cx="4070423" cy="157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5241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1285182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4189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Managed Care Entity (MCE)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Hoosier Care Connect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31439"/>
                  </a:ext>
                </a:extLst>
              </a:tr>
              <a:tr h="334233">
                <a:tc>
                  <a:txBody>
                    <a:bodyPr/>
                    <a:lstStyle/>
                    <a:p>
                      <a:r>
                        <a:rPr lang="en-US" sz="1400" b="1" dirty="0"/>
                        <a:t>Anthem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106777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Managed Health Services (MHS)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7985135"/>
                  </a:ext>
                </a:extLst>
              </a:tr>
              <a:tr h="307681">
                <a:tc>
                  <a:txBody>
                    <a:bodyPr/>
                    <a:lstStyle/>
                    <a:p>
                      <a:r>
                        <a:rPr lang="en-US" sz="1400" b="1" dirty="0"/>
                        <a:t>United Healthcare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B5FAC0F-D233-4449-E60C-24D0A1ACC7D5}"/>
              </a:ext>
            </a:extLst>
          </p:cNvPr>
          <p:cNvSpPr txBox="1"/>
          <p:nvPr/>
        </p:nvSpPr>
        <p:spPr>
          <a:xfrm>
            <a:off x="338666" y="918260"/>
            <a:ext cx="11472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Hoosier Care Connect: </a:t>
            </a:r>
            <a:r>
              <a:rPr lang="en-US" sz="2400" dirty="0"/>
              <a:t>ages 59 and younger, are </a:t>
            </a:r>
            <a:r>
              <a:rPr lang="en-US" sz="2400" b="1" dirty="0"/>
              <a:t>not</a:t>
            </a:r>
            <a:r>
              <a:rPr lang="en-US" sz="2400" dirty="0"/>
              <a:t> eligible for Medicare and includes individuals that are;</a:t>
            </a:r>
          </a:p>
        </p:txBody>
      </p:sp>
    </p:spTree>
    <p:extLst>
      <p:ext uri="{BB962C8B-B14F-4D97-AF65-F5344CB8AC3E}">
        <p14:creationId xmlns:p14="http://schemas.microsoft.com/office/powerpoint/2010/main" val="1818325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45BED-4D6D-1139-1A6B-E81F1E94C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22D08A7-726E-8B7C-AA41-E6F9D6CCDD19}"/>
              </a:ext>
            </a:extLst>
          </p:cNvPr>
          <p:cNvSpPr txBox="1"/>
          <p:nvPr/>
        </p:nvSpPr>
        <p:spPr>
          <a:xfrm>
            <a:off x="338666" y="1611444"/>
            <a:ext cx="6713775" cy="3813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b="1" dirty="0"/>
              <a:t>Package A - </a:t>
            </a:r>
            <a:r>
              <a:rPr lang="en-US" sz="2200" dirty="0"/>
              <a:t>for children and pregnant individuals, no cost-sharing obligations</a:t>
            </a:r>
          </a:p>
          <a:p>
            <a:pPr marL="800100" lvl="1" indent="-3429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b="1" dirty="0"/>
              <a:t>Package C - </a:t>
            </a:r>
            <a:r>
              <a:rPr lang="en-US" sz="2200" dirty="0"/>
              <a:t>for children up to age 19 that are enrolled under Children's Health Insurance Program (CHIP). Under CHIP, members are required to pay a monthly premium for coverage as well as copays for certain services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97D51-FED8-D136-E56E-213AD8C30ABA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 | Hoosier Healthwise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8AF2D0-8D0E-8818-BA27-F203FAFCE190}"/>
              </a:ext>
            </a:extLst>
          </p:cNvPr>
          <p:cNvSpPr txBox="1"/>
          <p:nvPr/>
        </p:nvSpPr>
        <p:spPr>
          <a:xfrm>
            <a:off x="338666" y="1054890"/>
            <a:ext cx="11246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Hoosier Healthwise: </a:t>
            </a:r>
            <a:r>
              <a:rPr lang="en-US" sz="2400" dirty="0"/>
              <a:t>for children up to age 19 and pregnant individuals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017373C-2A86-49DC-CAB6-1334137459BF}"/>
              </a:ext>
            </a:extLst>
          </p:cNvPr>
          <p:cNvGraphicFramePr>
            <a:graphicFrameLocks noGrp="1"/>
          </p:cNvGraphicFramePr>
          <p:nvPr/>
        </p:nvGraphicFramePr>
        <p:xfrm>
          <a:off x="7798676" y="2541474"/>
          <a:ext cx="4054657" cy="177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52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1258905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4189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Managed Care Entity (MCE)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Hoosier Healthwise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31439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Anthem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106777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CareSource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7985135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Managed Health Services (MHS)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036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17F03-44EF-BE46-E29E-5B4F9A148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B1B150B-F91D-10A0-69CD-C2574C169214}"/>
              </a:ext>
            </a:extLst>
          </p:cNvPr>
          <p:cNvSpPr txBox="1"/>
          <p:nvPr/>
        </p:nvSpPr>
        <p:spPr>
          <a:xfrm>
            <a:off x="338666" y="1753480"/>
            <a:ext cx="7807255" cy="447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Medicaid benefits are not expanded through PathWays, but a member selects a health plan that will manage their care</a:t>
            </a:r>
          </a:p>
          <a:p>
            <a:pPr marL="800100" lvl="1" indent="-3429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PathWays Dual Care Program launched January 2026, a program developed around a Fully Integrated Dual Eligible Special Needs Plan (FIDE SNP) to ensure that members receive the highest level of integration</a:t>
            </a:r>
          </a:p>
          <a:p>
            <a:pPr marL="1257300" lvl="2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 FIDE SNP is a type of Dual Eligible Special Needs Plan (D-SNP), and is referred to as PathWays Dual Care in materials</a:t>
            </a:r>
          </a:p>
          <a:p>
            <a:pPr marL="800100" lvl="1" indent="-3429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A care and service coordinator is assigned that assists with developing specialized care and service plans to meet a member’s needs and help access Long-Term Services and Supports (LTSS)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5E3B35-CB02-29F7-4941-0DA1BF5DDC58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 | PathWays for Aging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9B6B9-0E73-4559-8811-9318B4A272CF}"/>
              </a:ext>
            </a:extLst>
          </p:cNvPr>
          <p:cNvSpPr txBox="1"/>
          <p:nvPr/>
        </p:nvSpPr>
        <p:spPr>
          <a:xfrm>
            <a:off x="338666" y="922483"/>
            <a:ext cx="112466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Indiana PathWays for Aging: </a:t>
            </a:r>
            <a:r>
              <a:rPr lang="en-US" sz="2400" dirty="0"/>
              <a:t>for older adults, ages 60 and older who receive Medicaid or are dully enrolled in Medicare and Medicaid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E22D83-2F5A-E1FE-F445-95502877F560}"/>
              </a:ext>
            </a:extLst>
          </p:cNvPr>
          <p:cNvGraphicFramePr>
            <a:graphicFrameLocks noGrp="1"/>
          </p:cNvGraphicFramePr>
          <p:nvPr/>
        </p:nvGraphicFramePr>
        <p:xfrm>
          <a:off x="8340132" y="2150700"/>
          <a:ext cx="3513201" cy="167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410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1090791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4189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Managed Care Entity (MCE)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PathWays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31439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Anthem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106777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Humana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7985135"/>
                  </a:ext>
                </a:extLst>
              </a:tr>
              <a:tr h="418964">
                <a:tc>
                  <a:txBody>
                    <a:bodyPr/>
                    <a:lstStyle/>
                    <a:p>
                      <a:r>
                        <a:rPr lang="en-US" sz="1400" b="1" dirty="0"/>
                        <a:t>United Healthcare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397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85106-9C20-9E8B-AF04-EABC10F0C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rson working with laptop and binder">
            <a:extLst>
              <a:ext uri="{FF2B5EF4-FFF2-40B4-BE49-F238E27FC236}">
                <a16:creationId xmlns:a16="http://schemas.microsoft.com/office/drawing/2014/main" id="{4F1D158F-6BD5-B8DF-8331-3E9199B470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0" t="44176" r="33076" b="5226"/>
          <a:stretch>
            <a:fillRect/>
          </a:stretch>
        </p:blipFill>
        <p:spPr>
          <a:xfrm rot="10800000" flipH="1">
            <a:off x="126061" y="118813"/>
            <a:ext cx="11560172" cy="660040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83B9BD-4D20-7349-23DB-281B3C9B0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DFD757-CB25-FEC3-5EEF-590C7ED01C96}"/>
              </a:ext>
            </a:extLst>
          </p:cNvPr>
          <p:cNvSpPr txBox="1"/>
          <p:nvPr/>
        </p:nvSpPr>
        <p:spPr>
          <a:xfrm>
            <a:off x="2250484" y="1962680"/>
            <a:ext cx="7691032" cy="28366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1500" b="1" dirty="0">
              <a:solidFill>
                <a:schemeClr val="bg1"/>
              </a:solidFill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6000" b="1" dirty="0">
                <a:solidFill>
                  <a:schemeClr val="bg1"/>
                </a:solidFill>
              </a:rPr>
              <a:t>Resources and Next Steps</a:t>
            </a:r>
            <a:endParaRPr lang="en-US" sz="3500" b="1" dirty="0">
              <a:solidFill>
                <a:schemeClr val="bg1"/>
              </a:solidFill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57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BC4B2-76FC-F4CA-B0D7-46882010E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997E5D4-21C0-B0BF-0ED4-CF41A8279A95}"/>
              </a:ext>
            </a:extLst>
          </p:cNvPr>
          <p:cNvSpPr txBox="1"/>
          <p:nvPr/>
        </p:nvSpPr>
        <p:spPr>
          <a:xfrm>
            <a:off x="338666" y="790077"/>
            <a:ext cx="11514667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Family and Social Services Administration (FSSA)</a:t>
            </a:r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FSSA Benefits Portal</a:t>
            </a:r>
            <a:endParaRPr lang="en-US" sz="2400" dirty="0"/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IHCP Provider Healthcare Portal</a:t>
            </a:r>
            <a:endParaRPr lang="en-US" sz="2400" dirty="0"/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linkClick r:id="rId4"/>
              </a:rPr>
              <a:t>FSSA | HIP: HIP Work Requirements</a:t>
            </a:r>
            <a:endParaRPr lang="en-US" sz="2400" dirty="0"/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hlinkClick r:id="rId5"/>
              </a:rPr>
              <a:t>Information for Members</a:t>
            </a:r>
            <a:endParaRPr lang="en-US" sz="2400" dirty="0"/>
          </a:p>
          <a:p>
            <a:pPr marL="1257300" lvl="2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hlinkClick r:id="rId6"/>
              </a:rPr>
              <a:t>Partner Toolkit</a:t>
            </a:r>
            <a:endParaRPr lang="en-US" sz="2400" dirty="0"/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Courier New" panose="02070309020205020404" pitchFamily="49" charset="0"/>
              <a:buChar char="o"/>
            </a:pPr>
            <a:r>
              <a:rPr lang="en-US" sz="2400" dirty="0"/>
              <a:t>FSSA Indiana YouTube Channel | </a:t>
            </a:r>
            <a:r>
              <a:rPr lang="en-US" sz="2400" dirty="0">
                <a:hlinkClick r:id="rId7"/>
              </a:rPr>
              <a:t>HIP Work Requirements Videos</a:t>
            </a:r>
            <a:endParaRPr lang="en-US" sz="2400" dirty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Federal Legislation: </a:t>
            </a:r>
            <a:r>
              <a:rPr lang="en-US" sz="2400" dirty="0">
                <a:hlinkClick r:id="rId8"/>
              </a:rPr>
              <a:t>HR 1</a:t>
            </a:r>
            <a:r>
              <a:rPr lang="en-US" sz="2400" dirty="0"/>
              <a:t> (OBBB)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State Legislation: </a:t>
            </a:r>
            <a:r>
              <a:rPr lang="en-US" sz="2400" dirty="0">
                <a:hlinkClick r:id="rId9"/>
              </a:rPr>
              <a:t>SB 1</a:t>
            </a:r>
            <a:endParaRPr lang="en-US" sz="2400" dirty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CMS Interim Final Rule Medicaid Program: Community Engagement Requirement for Certain Individuals (</a:t>
            </a:r>
            <a:r>
              <a:rPr lang="en-US" sz="2400" dirty="0">
                <a:hlinkClick r:id="rId10"/>
              </a:rPr>
              <a:t>CMS-2454-IFC</a:t>
            </a:r>
            <a:r>
              <a:rPr lang="en-US" sz="2400" dirty="0"/>
              <a:t>)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National Council for Mental Wellbeing | </a:t>
            </a:r>
            <a:r>
              <a:rPr lang="en-US" sz="2400" dirty="0">
                <a:hlinkClick r:id="rId11"/>
              </a:rPr>
              <a:t>H.R. 1 Hub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AD7208-99ED-FE5F-64D3-1B942226F048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Programs | Resources</a:t>
            </a:r>
          </a:p>
        </p:txBody>
      </p:sp>
    </p:spTree>
    <p:extLst>
      <p:ext uri="{BB962C8B-B14F-4D97-AF65-F5344CB8AC3E}">
        <p14:creationId xmlns:p14="http://schemas.microsoft.com/office/powerpoint/2010/main" val="96322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474E7-E1CD-340C-687F-6CC284F02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ABF155-8788-2227-0CCD-CF9045B0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5" b="1372"/>
          <a:stretch>
            <a:fillRect/>
          </a:stretch>
        </p:blipFill>
        <p:spPr>
          <a:xfrm>
            <a:off x="4795618" y="1212455"/>
            <a:ext cx="3394224" cy="5350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3FF957-FB3F-0E74-0585-A51D73978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723" y="1212455"/>
            <a:ext cx="3564207" cy="5350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39DA67-1FFC-0519-C829-A6873CB00979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Partner Toolkit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4F54C0-9266-DE1C-EDA0-48C949591E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983"/>
          <a:stretch>
            <a:fillRect/>
          </a:stretch>
        </p:blipFill>
        <p:spPr>
          <a:xfrm>
            <a:off x="338666" y="886776"/>
            <a:ext cx="4421045" cy="32614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B0FC4D-E6FD-F067-F3DF-545AF6D5CBE6}"/>
              </a:ext>
            </a:extLst>
          </p:cNvPr>
          <p:cNvSpPr txBox="1"/>
          <p:nvPr/>
        </p:nvSpPr>
        <p:spPr>
          <a:xfrm>
            <a:off x="6852745" y="1043178"/>
            <a:ext cx="8980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600" b="1" dirty="0">
                <a:solidFill>
                  <a:schemeClr val="tx2"/>
                </a:solidFill>
              </a:rPr>
              <a:t>English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6FF06E-8C5B-3F8B-B384-04317F50D83F}"/>
              </a:ext>
            </a:extLst>
          </p:cNvPr>
          <p:cNvSpPr txBox="1"/>
          <p:nvPr/>
        </p:nvSpPr>
        <p:spPr>
          <a:xfrm>
            <a:off x="10610814" y="1076560"/>
            <a:ext cx="962888" cy="337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600" b="1" dirty="0">
                <a:solidFill>
                  <a:schemeClr val="tx2"/>
                </a:solidFill>
              </a:rPr>
              <a:t>Spanish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E455C2-3A61-E377-869A-4D4C752D86FD}"/>
              </a:ext>
            </a:extLst>
          </p:cNvPr>
          <p:cNvSpPr txBox="1"/>
          <p:nvPr/>
        </p:nvSpPr>
        <p:spPr>
          <a:xfrm>
            <a:off x="338666" y="4399421"/>
            <a:ext cx="4257014" cy="167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hlinkClick r:id="rId5"/>
              </a:rPr>
              <a:t>FSSA | HIP: HIP Work Requirements</a:t>
            </a:r>
            <a:endParaRPr lang="en-US" sz="2400" dirty="0"/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linkClick r:id="rId6"/>
              </a:rPr>
              <a:t>Information for Members</a:t>
            </a:r>
            <a:endParaRPr lang="en-US" sz="2400" dirty="0"/>
          </a:p>
          <a:p>
            <a:pPr marL="800100" lvl="1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linkClick r:id="rId7"/>
              </a:rPr>
              <a:t>Partner Toolkit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9728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ighland bridge connects the mountain">
            <a:extLst>
              <a:ext uri="{FF2B5EF4-FFF2-40B4-BE49-F238E27FC236}">
                <a16:creationId xmlns:a16="http://schemas.microsoft.com/office/drawing/2014/main" id="{1772A8B8-0BFD-64EB-BDD2-A80DF465D8F4}"/>
              </a:ext>
            </a:extLst>
          </p:cNvPr>
          <p:cNvPicPr>
            <a:picLocks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8" t="39940" r="5005" b="17685"/>
          <a:stretch>
            <a:fillRect/>
          </a:stretch>
        </p:blipFill>
        <p:spPr>
          <a:xfrm>
            <a:off x="0" y="16138"/>
            <a:ext cx="12192000" cy="6857999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95000"/>
              </a:schemeClr>
            </a:outerShdw>
            <a:softEdge rad="5080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19AB82-A889-3888-8912-9CBB7B192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95967E-5740-FF0D-D107-266B701DC58F}"/>
              </a:ext>
            </a:extLst>
          </p:cNvPr>
          <p:cNvSpPr txBox="1"/>
          <p:nvPr/>
        </p:nvSpPr>
        <p:spPr>
          <a:xfrm>
            <a:off x="2775366" y="2629529"/>
            <a:ext cx="6641268" cy="163121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5000" b="1" dirty="0">
                <a:solidFill>
                  <a:schemeClr val="bg1"/>
                </a:solidFill>
              </a:rPr>
              <a:t>Legislative and Policy Roadmap Review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18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B1C14-A3C0-8F39-2CD8-10FF3EA42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F62FAAA-7BAD-C693-EFA6-E1E04802EED4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2EEA34-5149-0A25-E0B7-969DD9E13185}"/>
              </a:ext>
            </a:extLst>
          </p:cNvPr>
          <p:cNvSpPr txBox="1"/>
          <p:nvPr/>
        </p:nvSpPr>
        <p:spPr>
          <a:xfrm>
            <a:off x="492553" y="987306"/>
            <a:ext cx="11206891" cy="5304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Ensure members update their contact information through the benefits portal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Confirm individuals are in the correct plan or benefit category</a:t>
            </a:r>
          </a:p>
          <a:p>
            <a:pPr marL="800100" lvl="1" indent="-342900" fontAlgn="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Traditional Medicaid, Hoosier Care Connect and Hoosier Healthwise members are not subject to work requirements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Establish a process to verify anyone that may meet medically frail, disabling mental disorder criteria or have a qualifying ICD-10 codes for exemption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Strengthen documentation of SMI, SUD and functional impairments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Ensure all staff, especially front office and care coordination teams, understand the community engagement requirements and verification process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Educate patients on requirements, exemptions, deadlines and appeal rights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Flag members at risk of coverage loss due to reporting or redetermination issues</a:t>
            </a:r>
          </a:p>
          <a:p>
            <a:pPr marL="342900" indent="-342900" fontAlgn="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/>
                </a:solidFill>
              </a:rPr>
              <a:t>Monitor eligibility and exemption issues, terminations and exemption outcomes to inform advocacy</a:t>
            </a:r>
          </a:p>
        </p:txBody>
      </p:sp>
    </p:spTree>
    <p:extLst>
      <p:ext uri="{BB962C8B-B14F-4D97-AF65-F5344CB8AC3E}">
        <p14:creationId xmlns:p14="http://schemas.microsoft.com/office/powerpoint/2010/main" val="910481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9A9E0-2A65-4859-99C2-A5B82DB3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C922661-2852-555C-C5E4-966220E19034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Questions?</a:t>
            </a:r>
          </a:p>
        </p:txBody>
      </p:sp>
      <p:pic>
        <p:nvPicPr>
          <p:cNvPr id="4" name="Picture 3" descr="Yellow and blue symbols">
            <a:extLst>
              <a:ext uri="{FF2B5EF4-FFF2-40B4-BE49-F238E27FC236}">
                <a16:creationId xmlns:a16="http://schemas.microsoft.com/office/drawing/2014/main" id="{E276D256-9423-E93B-65C2-55F804D346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0" t="6349" r="9208" b="7647"/>
          <a:stretch>
            <a:fillRect/>
          </a:stretch>
        </p:blipFill>
        <p:spPr>
          <a:xfrm>
            <a:off x="6477466" y="1595349"/>
            <a:ext cx="5375868" cy="4350936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955922-12D3-59C9-897C-CB8B55BFE348}"/>
              </a:ext>
            </a:extLst>
          </p:cNvPr>
          <p:cNvSpPr txBox="1"/>
          <p:nvPr/>
        </p:nvSpPr>
        <p:spPr>
          <a:xfrm>
            <a:off x="508219" y="1295971"/>
            <a:ext cx="5609958" cy="1484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8000" b="1" dirty="0">
                <a:solidFill>
                  <a:schemeClr val="tx2"/>
                </a:solidFill>
              </a:rPr>
              <a:t>Questions?</a:t>
            </a:r>
            <a:endParaRPr lang="en-US" sz="80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75159-AF73-CA12-15C3-77913A9E0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60" y="3040124"/>
            <a:ext cx="4802676" cy="27411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96391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78F48-446D-1E1D-B6DC-C38175FA3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1C250BE-873B-9D98-E31D-4D74FE427084}"/>
              </a:ext>
            </a:extLst>
          </p:cNvPr>
          <p:cNvGrpSpPr/>
          <p:nvPr/>
        </p:nvGrpSpPr>
        <p:grpSpPr>
          <a:xfrm>
            <a:off x="251208" y="72850"/>
            <a:ext cx="11689583" cy="6712299"/>
            <a:chOff x="485419" y="292243"/>
            <a:chExt cx="11514667" cy="634233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8B7A49D-7F29-9D0B-216A-0F209D42079A}"/>
                </a:ext>
              </a:extLst>
            </p:cNvPr>
            <p:cNvGrpSpPr/>
            <p:nvPr/>
          </p:nvGrpSpPr>
          <p:grpSpPr>
            <a:xfrm>
              <a:off x="2235762" y="846241"/>
              <a:ext cx="7720475" cy="5788338"/>
              <a:chOff x="2530059" y="1109102"/>
              <a:chExt cx="7131882" cy="543800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53067A9-644A-5EDB-CF76-03218C15B0FA}"/>
                  </a:ext>
                </a:extLst>
              </p:cNvPr>
              <p:cNvGrpSpPr/>
              <p:nvPr/>
            </p:nvGrpSpPr>
            <p:grpSpPr>
              <a:xfrm>
                <a:off x="2530059" y="1109103"/>
                <a:ext cx="7131882" cy="5438002"/>
                <a:chOff x="2725350" y="1109103"/>
                <a:chExt cx="6741299" cy="5438002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E2F586AF-1E26-E75D-39D4-31A7152508F5}"/>
                    </a:ext>
                  </a:extLst>
                </p:cNvPr>
                <p:cNvGrpSpPr/>
                <p:nvPr/>
              </p:nvGrpSpPr>
              <p:grpSpPr>
                <a:xfrm>
                  <a:off x="2725350" y="1109103"/>
                  <a:ext cx="6741299" cy="5438002"/>
                  <a:chOff x="2725350" y="1109103"/>
                  <a:chExt cx="6741299" cy="5438002"/>
                </a:xfrm>
              </p:grpSpPr>
              <p:pic>
                <p:nvPicPr>
                  <p:cNvPr id="12" name="Picture 11">
                    <a:extLst>
                      <a:ext uri="{FF2B5EF4-FFF2-40B4-BE49-F238E27FC236}">
                        <a16:creationId xmlns:a16="http://schemas.microsoft.com/office/drawing/2014/main" id="{4D2EEB6B-E360-3A3E-8660-019FC7CED52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rcRect t="13357" b="748"/>
                  <a:stretch>
                    <a:fillRect/>
                  </a:stretch>
                </p:blipFill>
                <p:spPr>
                  <a:xfrm>
                    <a:off x="2725350" y="1109103"/>
                    <a:ext cx="6741299" cy="5438002"/>
                  </a:xfrm>
                  <a:prstGeom prst="rect">
                    <a:avLst/>
                  </a:prstGeom>
                  <a:ln>
                    <a:solidFill>
                      <a:schemeClr val="tx2"/>
                    </a:solidFill>
                  </a:ln>
                </p:spPr>
              </p:pic>
              <p:pic>
                <p:nvPicPr>
                  <p:cNvPr id="20" name="Picture 19">
                    <a:extLst>
                      <a:ext uri="{FF2B5EF4-FFF2-40B4-BE49-F238E27FC236}">
                        <a16:creationId xmlns:a16="http://schemas.microsoft.com/office/drawing/2014/main" id="{F02C2294-4913-3584-EE6E-D69969CA97B0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3"/>
                  <a:srcRect l="713" t="32364" r="38865" b="10149"/>
                  <a:stretch>
                    <a:fillRect/>
                  </a:stretch>
                </p:blipFill>
                <p:spPr>
                  <a:xfrm rot="1244125">
                    <a:off x="5842107" y="4103346"/>
                    <a:ext cx="769247" cy="56692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D2A99998-4B38-C6CD-094A-D712168D061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/>
                <a:srcRect l="34271" t="11514" r="2829" b="10661"/>
                <a:stretch>
                  <a:fillRect/>
                </a:stretch>
              </p:blipFill>
              <p:spPr>
                <a:xfrm>
                  <a:off x="5628483" y="4536927"/>
                  <a:ext cx="423647" cy="472632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0A85FB42-179D-54D3-2819-F878F63F9ED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/>
                <a:srcRect l="34271" t="11514" r="2829" b="10661"/>
                <a:stretch>
                  <a:fillRect/>
                </a:stretch>
              </p:blipFill>
              <p:spPr>
                <a:xfrm rot="5400000">
                  <a:off x="4577143" y="3753939"/>
                  <a:ext cx="251287" cy="2698687"/>
                </a:xfrm>
                <a:prstGeom prst="rect">
                  <a:avLst/>
                </a:prstGeom>
              </p:spPr>
            </p:pic>
          </p:grp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7CE04FFB-7E46-2C20-1094-823325C6ED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69673" y="1109102"/>
                <a:ext cx="2180076" cy="872030"/>
              </a:xfrm>
              <a:prstGeom prst="rect">
                <a:avLst/>
              </a:prstGeom>
              <a:ln w="3175">
                <a:solidFill>
                  <a:schemeClr val="tx2"/>
                </a:solidFill>
              </a:ln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BD610F-6322-98BC-9AFC-0434478743A0}"/>
                </a:ext>
              </a:extLst>
            </p:cNvPr>
            <p:cNvSpPr txBox="1"/>
            <p:nvPr/>
          </p:nvSpPr>
          <p:spPr>
            <a:xfrm>
              <a:off x="485419" y="292243"/>
              <a:ext cx="11514667" cy="553998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sz="3000" b="1" dirty="0">
                  <a:solidFill>
                    <a:schemeClr val="bg1"/>
                  </a:solidFill>
                </a:rPr>
                <a:t>Legislative and Policy Operational Roadmap | 2026 – 2028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E752708-4139-4CB2-126E-E4BF3E5F2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30313" y="4659515"/>
              <a:ext cx="2136631" cy="4613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43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DE399-7405-2C9D-439C-2A7FC7B6D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umbtack on a calendar date">
            <a:extLst>
              <a:ext uri="{FF2B5EF4-FFF2-40B4-BE49-F238E27FC236}">
                <a16:creationId xmlns:a16="http://schemas.microsoft.com/office/drawing/2014/main" id="{333A5FF0-5784-0EC8-AFA2-A7D80A9C1C5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3" r="13360"/>
          <a:stretch>
            <a:fillRect/>
          </a:stretch>
        </p:blipFill>
        <p:spPr>
          <a:xfrm>
            <a:off x="201529" y="123807"/>
            <a:ext cx="11788941" cy="651442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BEBB31-671B-B550-4FB5-ABA461EB7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D508F2-B84F-C0BB-51E0-C4B8DA3DB333}"/>
              </a:ext>
            </a:extLst>
          </p:cNvPr>
          <p:cNvSpPr txBox="1"/>
          <p:nvPr/>
        </p:nvSpPr>
        <p:spPr>
          <a:xfrm>
            <a:off x="2801640" y="2613392"/>
            <a:ext cx="6588717" cy="163121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5000" b="1" dirty="0">
                <a:solidFill>
                  <a:schemeClr val="bg1"/>
                </a:solidFill>
              </a:rPr>
              <a:t>Key Legislative and Policy Dates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92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93BC4-C09D-D0FC-3422-46E307805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B1BAE95-A33F-BE96-8CBE-6522DCA8F549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Indiana Medicaid Community Engagement | Key Dates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274633-60C6-3FEC-CC1A-289B333CCB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43306"/>
              </p:ext>
            </p:extLst>
          </p:nvPr>
        </p:nvGraphicFramePr>
        <p:xfrm>
          <a:off x="338667" y="1005583"/>
          <a:ext cx="11514666" cy="5504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712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9435954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31470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Date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dirty="0">
                          <a:effectLst/>
                        </a:rPr>
                        <a:t>Event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131439"/>
                  </a:ext>
                </a:extLst>
              </a:tr>
              <a:tr h="5664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July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effectLst/>
                          <a:hlinkClick r:id="rId2"/>
                        </a:rPr>
                        <a:t>HR 1</a:t>
                      </a:r>
                      <a:r>
                        <a:rPr lang="en-US" sz="2400" b="0" dirty="0">
                          <a:effectLst/>
                        </a:rPr>
                        <a:t> (One Big Beautiful Bill or OBBB) passed by Congress, creating federal Medicaid community engagement requirements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7985135"/>
                  </a:ext>
                </a:extLst>
              </a:tr>
              <a:tr h="5664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March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effectLst/>
                          <a:hlinkClick r:id="rId3"/>
                        </a:rPr>
                        <a:t>SB 1</a:t>
                      </a:r>
                      <a:r>
                        <a:rPr lang="en-US" sz="2400" b="0" dirty="0">
                          <a:effectLst/>
                        </a:rPr>
                        <a:t> passes, portions of which modify state law to align with federal  requirements and establish Indiana-specific policy decisions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  <a:tr h="10700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June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effectLst/>
                        </a:rPr>
                        <a:t>CMS issues Interim Final Rule Medicaid Program | Community Engagement Requirement for Certain Individuals (</a:t>
                      </a:r>
                      <a:r>
                        <a:rPr lang="en-US" sz="2400" b="0" dirty="0">
                          <a:hlinkClick r:id="rId4"/>
                        </a:rPr>
                        <a:t>CMS-2454-IFC</a:t>
                      </a:r>
                      <a:r>
                        <a:rPr lang="en-US" sz="2400" b="0" dirty="0"/>
                        <a:t>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dirty="0">
                          <a:effectLst/>
                        </a:rPr>
                        <a:t>Comment period open until July 31, 2026</a:t>
                      </a:r>
                      <a:r>
                        <a:rPr lang="en-US" sz="2400" b="0" i="0" dirty="0">
                          <a:effectLst/>
                        </a:rPr>
                        <a:t>, for feedback and concerns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8360439"/>
                  </a:ext>
                </a:extLst>
              </a:tr>
              <a:tr h="5664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July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dirty="0">
                          <a:effectLst/>
                        </a:rPr>
                        <a:t>FSSA releases work requirement details (</a:t>
                      </a:r>
                      <a:r>
                        <a:rPr lang="en-US" sz="2400" b="0" dirty="0">
                          <a:effectLst/>
                          <a:hlinkClick r:id="rId5"/>
                        </a:rPr>
                        <a:t>July 6, 2026</a:t>
                      </a:r>
                      <a:r>
                        <a:rPr lang="en-US" sz="2400" b="0" dirty="0">
                          <a:effectLst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9705337"/>
                  </a:ext>
                </a:extLst>
              </a:tr>
              <a:tr h="3147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October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effectLst/>
                        </a:rPr>
                        <a:t>Lookback period begins for individuals applying in January 2027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0352334"/>
                  </a:ext>
                </a:extLst>
              </a:tr>
              <a:tr h="3147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January 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effectLst/>
                        </a:rPr>
                        <a:t>Enforcement of work requirements begin for new applicants and existing Medicaid recipients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0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237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0D03F-CDCE-CE72-A478-10313E891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 writing in planner">
            <a:extLst>
              <a:ext uri="{FF2B5EF4-FFF2-40B4-BE49-F238E27FC236}">
                <a16:creationId xmlns:a16="http://schemas.microsoft.com/office/drawing/2014/main" id="{5EFCD198-424B-FB07-49A5-E521EC561F5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24161" r="5395" b="9128"/>
          <a:stretch>
            <a:fillRect/>
          </a:stretch>
        </p:blipFill>
        <p:spPr>
          <a:xfrm>
            <a:off x="140677" y="312098"/>
            <a:ext cx="11712654" cy="6405225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4728FA-6C5A-27C7-9741-1F7F3D49A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925" y="5784925"/>
            <a:ext cx="2107406" cy="842963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BDA5C9-6167-1F2B-A154-8F8C4DB9AA18}"/>
              </a:ext>
            </a:extLst>
          </p:cNvPr>
          <p:cNvSpPr txBox="1"/>
          <p:nvPr/>
        </p:nvSpPr>
        <p:spPr>
          <a:xfrm>
            <a:off x="2155458" y="2613392"/>
            <a:ext cx="7881084" cy="163121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5000" b="1" dirty="0">
                <a:solidFill>
                  <a:schemeClr val="bg1"/>
                </a:solidFill>
              </a:rPr>
              <a:t>Community Engagement Requirements Overview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052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3D3C5-BB16-D1BD-FCC5-228116B86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1BC7787-FB96-97C4-9402-3092B97AA9EC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What and Why?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590DDA-0348-18CD-C25B-12C1B37F8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743230"/>
              </p:ext>
            </p:extLst>
          </p:nvPr>
        </p:nvGraphicFramePr>
        <p:xfrm>
          <a:off x="338665" y="1014533"/>
          <a:ext cx="11514667" cy="48202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33713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9280954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1084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What are the requirements?</a:t>
                      </a:r>
                      <a:endParaRPr lang="en-US" sz="2400" dirty="0">
                        <a:effectLst/>
                      </a:endParaRPr>
                    </a:p>
                  </a:txBody>
                  <a:tcPr marL="32701" marR="32701" marT="16351" marB="16351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effectLst/>
                        </a:rPr>
                        <a:t>Healthy Indiana Plan (HIP) members will be required to complete </a:t>
                      </a:r>
                      <a:r>
                        <a:rPr lang="en-US" sz="2400" b="1" dirty="0">
                          <a:effectLst/>
                        </a:rPr>
                        <a:t>80 hours per month</a:t>
                      </a:r>
                      <a:r>
                        <a:rPr lang="en-US" sz="2400" dirty="0">
                          <a:effectLst/>
                        </a:rPr>
                        <a:t> of qualifying activities.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effectLst/>
                        </a:rPr>
                        <a:t>Qualifying activities may include </a:t>
                      </a:r>
                      <a:r>
                        <a:rPr lang="en-US" sz="2400" b="1" dirty="0">
                          <a:effectLst/>
                        </a:rPr>
                        <a:t>employment, participating in an apprenticeship or work program, volunteering in the community and attending school (</a:t>
                      </a:r>
                      <a:r>
                        <a:rPr lang="en-US" sz="2400" b="1" i="1" dirty="0">
                          <a:effectLst/>
                        </a:rPr>
                        <a:t>at least half-time</a:t>
                      </a:r>
                      <a:r>
                        <a:rPr lang="en-US" sz="2400" b="1" dirty="0">
                          <a:effectLst/>
                        </a:rPr>
                        <a:t>)</a:t>
                      </a:r>
                      <a:r>
                        <a:rPr lang="en-US" sz="2400" dirty="0">
                          <a:effectLst/>
                        </a:rPr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effectLst/>
                        </a:rPr>
                        <a:t>Activities </a:t>
                      </a:r>
                      <a:r>
                        <a:rPr lang="en-US" sz="2400" b="1" dirty="0">
                          <a:effectLst/>
                        </a:rPr>
                        <a:t>can be combined </a:t>
                      </a:r>
                      <a:r>
                        <a:rPr lang="en-US" sz="2400" dirty="0">
                          <a:effectLst/>
                        </a:rPr>
                        <a:t>to get to 80 hours during a month, with the exception of education.</a:t>
                      </a:r>
                    </a:p>
                  </a:txBody>
                  <a:tcPr marL="32701" marR="32701" marT="16351" marB="16351"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  <a:tr h="17460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</a:rPr>
                        <a:t>Why are these policies being  implemented?</a:t>
                      </a:r>
                      <a:endParaRPr lang="en-US" sz="2400" dirty="0">
                        <a:effectLst/>
                      </a:endParaRPr>
                    </a:p>
                  </a:txBody>
                  <a:tcPr marL="32701" marR="32701" marT="16351" marB="16351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effectLst/>
                        </a:rPr>
                        <a:t>FSSA stated the requirements are consistent with the philosophy that Medicaid expansion programs should </a:t>
                      </a:r>
                      <a:r>
                        <a:rPr lang="en-US" sz="2400" b="1" dirty="0">
                          <a:effectLst/>
                        </a:rPr>
                        <a:t>support employment, education and self-sufficiency for able-bodied adults</a:t>
                      </a:r>
                      <a:r>
                        <a:rPr lang="en-US" sz="2400" dirty="0">
                          <a:effectLst/>
                        </a:rPr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effectLst/>
                        </a:rPr>
                        <a:t>The policy is intended to promote personal responsibility, workforce participation, long-term stability, program sustainability and improved health and economic outcomes. </a:t>
                      </a:r>
                    </a:p>
                  </a:txBody>
                  <a:tcPr marL="32701" marR="32701" marT="16351" marB="16351" anchor="ctr"/>
                </a:tc>
                <a:extLst>
                  <a:ext uri="{0D108BD9-81ED-4DB2-BD59-A6C34878D82A}">
                    <a16:rowId xmlns:a16="http://schemas.microsoft.com/office/drawing/2014/main" val="4108817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36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AC9C5-CA0A-02D9-F858-D965FF92C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DADB687-813E-E310-011B-2AE8CE830300}"/>
              </a:ext>
            </a:extLst>
          </p:cNvPr>
          <p:cNvSpPr txBox="1"/>
          <p:nvPr/>
        </p:nvSpPr>
        <p:spPr>
          <a:xfrm>
            <a:off x="338666" y="236079"/>
            <a:ext cx="11514667" cy="55399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3000" b="1" dirty="0">
                <a:solidFill>
                  <a:schemeClr val="bg1"/>
                </a:solidFill>
              </a:rPr>
              <a:t>Community Engagement | Who, How and When?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0D9E94-2570-A9C7-9BA1-F179CEC39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65762"/>
              </p:ext>
            </p:extLst>
          </p:nvPr>
        </p:nvGraphicFramePr>
        <p:xfrm>
          <a:off x="338665" y="1014533"/>
          <a:ext cx="11514667" cy="482893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93520">
                  <a:extLst>
                    <a:ext uri="{9D8B030D-6E8A-4147-A177-3AD203B41FA5}">
                      <a16:colId xmlns:a16="http://schemas.microsoft.com/office/drawing/2014/main" val="2492282760"/>
                    </a:ext>
                  </a:extLst>
                </a:gridCol>
                <a:gridCol w="9321147">
                  <a:extLst>
                    <a:ext uri="{9D8B030D-6E8A-4147-A177-3AD203B41FA5}">
                      <a16:colId xmlns:a16="http://schemas.microsoft.com/office/drawing/2014/main" val="550560427"/>
                    </a:ext>
                  </a:extLst>
                </a:gridCol>
              </a:tblGrid>
              <a:tr h="1084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 dirty="0">
                          <a:effectLst/>
                        </a:rPr>
                        <a:t>Who is impacted?</a:t>
                      </a:r>
                      <a:endParaRPr lang="en-US" sz="2200" dirty="0">
                        <a:effectLst/>
                      </a:endParaRPr>
                    </a:p>
                  </a:txBody>
                  <a:tcPr marL="32701" marR="32701" marT="16351" marB="16351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</a:rPr>
                        <a:t>Applies to </a:t>
                      </a:r>
                      <a:r>
                        <a:rPr lang="en-US" sz="2200" b="1" dirty="0">
                          <a:effectLst/>
                        </a:rPr>
                        <a:t>HIP members ages 19–64 who are not exempt</a:t>
                      </a:r>
                      <a:r>
                        <a:rPr lang="en-US" sz="2200" dirty="0">
                          <a:effectLst/>
                        </a:rPr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b="1" dirty="0">
                          <a:effectLst/>
                        </a:rPr>
                        <a:t>Exemptions </a:t>
                      </a:r>
                      <a:r>
                        <a:rPr lang="en-US" sz="2200" dirty="0">
                          <a:effectLst/>
                        </a:rPr>
                        <a:t>may include pregnancy, caregiving, medically frail, participation in substance use disorder treatment and recently incarcerated individuals. </a:t>
                      </a:r>
                    </a:p>
                  </a:txBody>
                  <a:tcPr marL="32701" marR="32701" marT="16351" marB="16351" anchor="ctr"/>
                </a:tc>
                <a:extLst>
                  <a:ext uri="{0D108BD9-81ED-4DB2-BD59-A6C34878D82A}">
                    <a16:rowId xmlns:a16="http://schemas.microsoft.com/office/drawing/2014/main" val="4193739529"/>
                  </a:ext>
                </a:extLst>
              </a:tr>
              <a:tr h="17460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 dirty="0">
                          <a:effectLst/>
                        </a:rPr>
                        <a:t>How will compliance be verified?</a:t>
                      </a:r>
                      <a:endParaRPr lang="en-US" sz="2200" dirty="0">
                        <a:effectLst/>
                      </a:endParaRPr>
                    </a:p>
                  </a:txBody>
                  <a:tcPr marL="32701" marR="32701" marT="16351" marB="16351"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</a:rPr>
                        <a:t>Compliance is </a:t>
                      </a:r>
                      <a:r>
                        <a:rPr lang="en-US" sz="2200" b="1" dirty="0">
                          <a:effectLst/>
                        </a:rPr>
                        <a:t>verified quarterly </a:t>
                      </a:r>
                      <a:r>
                        <a:rPr lang="en-US" sz="2200" dirty="0">
                          <a:effectLst/>
                        </a:rPr>
                        <a:t>using available wage and program data.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</a:rPr>
                        <a:t>If compliance cannot be verified electronically, members may receive notices requesting documentation.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</a:rPr>
                        <a:t>Members can </a:t>
                      </a:r>
                      <a:r>
                        <a:rPr lang="en-US" sz="2200" b="1" dirty="0">
                          <a:effectLst/>
                        </a:rPr>
                        <a:t>report information and upload documents </a:t>
                      </a:r>
                      <a:r>
                        <a:rPr lang="en-US" sz="2200" dirty="0">
                          <a:effectLst/>
                        </a:rPr>
                        <a:t>through the </a:t>
                      </a:r>
                      <a:r>
                        <a:rPr lang="en-US" sz="2200" b="0" dirty="0">
                          <a:effectLst/>
                          <a:hlinkClick r:id="rId2"/>
                        </a:rPr>
                        <a:t>FSSA Benefits Portal</a:t>
                      </a:r>
                      <a:r>
                        <a:rPr lang="en-US" sz="2200" b="0" dirty="0">
                          <a:effectLst/>
                        </a:rPr>
                        <a:t>.</a:t>
                      </a:r>
                    </a:p>
                  </a:txBody>
                  <a:tcPr marL="32701" marR="32701" marT="16351" marB="16351" anchor="ctr"/>
                </a:tc>
                <a:extLst>
                  <a:ext uri="{0D108BD9-81ED-4DB2-BD59-A6C34878D82A}">
                    <a16:rowId xmlns:a16="http://schemas.microsoft.com/office/drawing/2014/main" val="4108817768"/>
                  </a:ext>
                </a:extLst>
              </a:tr>
              <a:tr h="13507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200" b="1" dirty="0">
                          <a:effectLst/>
                        </a:rPr>
                        <a:t>When does it go into effect?</a:t>
                      </a:r>
                      <a:endParaRPr lang="en-US" sz="2200" dirty="0">
                        <a:effectLst/>
                      </a:endParaRPr>
                    </a:p>
                  </a:txBody>
                  <a:tcPr marL="32701" marR="32701" marT="16351" marB="16351" anchor="ctr"/>
                </a:tc>
                <a:tc>
                  <a:txBody>
                    <a:bodyPr/>
                    <a:lstStyle/>
                    <a:p>
                      <a:pPr marL="342900" indent="-342900" fontAlgn="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requirements begin January 1, 2027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with a </a:t>
                      </a:r>
                      <a:r>
                        <a:rPr lang="en-US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three-month lookback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indent="-342900" fontAlgn="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Individuals applying in January 2027 must demonstrate compliance during October, November and December 2026.</a:t>
                      </a:r>
                    </a:p>
                    <a:p>
                      <a:pPr marL="342900" indent="-342900" fontAlgn="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Applicants in later months must demonstrate </a:t>
                      </a:r>
                      <a:r>
                        <a:rPr lang="en-US" sz="2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compliance during the three consecutive months preceding their application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32701" marR="32701" marT="16351" marB="16351" anchor="ctr"/>
                </a:tc>
                <a:extLst>
                  <a:ext uri="{0D108BD9-81ED-4DB2-BD59-A6C34878D82A}">
                    <a16:rowId xmlns:a16="http://schemas.microsoft.com/office/drawing/2014/main" val="879541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12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25C0C905379B4588DAE07F366811C3" ma:contentTypeVersion="17" ma:contentTypeDescription="Create a new document." ma:contentTypeScope="" ma:versionID="ed783c3b01c42349f74093c97cb5d4a6">
  <xsd:schema xmlns:xsd="http://www.w3.org/2001/XMLSchema" xmlns:xs="http://www.w3.org/2001/XMLSchema" xmlns:p="http://schemas.microsoft.com/office/2006/metadata/properties" xmlns:ns2="cc2b153c-4ba1-4896-805a-f2d93f12c801" xmlns:ns3="a566ba71-bb87-4238-abdd-d6b1513fd4a7" targetNamespace="http://schemas.microsoft.com/office/2006/metadata/properties" ma:root="true" ma:fieldsID="eeae05d21a7a75efbcc6a85a199da348" ns2:_="" ns3:_="">
    <xsd:import namespace="cc2b153c-4ba1-4896-805a-f2d93f12c801"/>
    <xsd:import namespace="a566ba71-bb87-4238-abdd-d6b1513fd4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2b153c-4ba1-4896-805a-f2d93f12c8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a80b76f-01be-42c5-bab9-635dc36c6e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6ba71-bb87-4238-abdd-d6b1513fd4a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95ec025-b9d8-4f7e-83ba-0dba01410707}" ma:internalName="TaxCatchAll" ma:showField="CatchAllData" ma:web="a566ba71-bb87-4238-abdd-d6b1513fd4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2b153c-4ba1-4896-805a-f2d93f12c801">
      <Terms xmlns="http://schemas.microsoft.com/office/infopath/2007/PartnerControls"/>
    </lcf76f155ced4ddcb4097134ff3c332f>
    <TaxCatchAll xmlns="a566ba71-bb87-4238-abdd-d6b1513fd4a7" xsi:nil="true"/>
  </documentManagement>
</p:properties>
</file>

<file path=customXml/itemProps1.xml><?xml version="1.0" encoding="utf-8"?>
<ds:datastoreItem xmlns:ds="http://schemas.openxmlformats.org/officeDocument/2006/customXml" ds:itemID="{DF6C720D-ACCF-4CE3-9857-57BF67A53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2b153c-4ba1-4896-805a-f2d93f12c801"/>
    <ds:schemaRef ds:uri="a566ba71-bb87-4238-abdd-d6b1513fd4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CEAA60-7B1C-49B2-AEF4-36540171F9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029B8C-DCC8-4795-AF4B-F327FB235F6A}">
  <ds:schemaRefs>
    <ds:schemaRef ds:uri="http://schemas.microsoft.com/office/2006/metadata/properties"/>
    <ds:schemaRef ds:uri="http://schemas.microsoft.com/office/infopath/2007/PartnerControls"/>
    <ds:schemaRef ds:uri="cc2b153c-4ba1-4896-805a-f2d93f12c801"/>
    <ds:schemaRef ds:uri="a566ba71-bb87-4238-abdd-d6b1513fd4a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7363</TotalTime>
  <Words>2200</Words>
  <Application>Microsoft Office PowerPoint</Application>
  <PresentationFormat>Widescreen</PresentationFormat>
  <Paragraphs>279</Paragraphs>
  <Slides>31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Aptos</vt:lpstr>
      <vt:lpstr>Aptos Display</vt:lpstr>
      <vt:lpstr>Arial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Deaton</dc:creator>
  <cp:lastModifiedBy>Amanda Deaton</cp:lastModifiedBy>
  <cp:revision>3</cp:revision>
  <dcterms:created xsi:type="dcterms:W3CDTF">2026-04-10T14:44:46Z</dcterms:created>
  <dcterms:modified xsi:type="dcterms:W3CDTF">2026-07-07T21:47:50Z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0x010100F325C0C905379B4588DAE07F366811C3</vt:lpwstr>
  </property>
  <property fmtid="{D5CDD505-2E9C-101B-9397-08002B2CF9AE}" pid="3" name="MediaServiceImageTags">
    <vt:lpwstr/>
  </property>
</Properties>
</file>