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2.xml" ContentType="application/vnd.openxmlformats-officedocument.presentationml.tags+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3.xml" ContentType="application/vnd.openxmlformats-officedocument.presentationml.tags+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14.xml" ContentType="application/vnd.openxmlformats-officedocument.presentationml.notesSlide+xml"/>
  <Override PartName="/ppt/tags/tag18.xml" ContentType="application/vnd.openxmlformats-officedocument.presentationml.tags+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19.xml" ContentType="application/vnd.openxmlformats-officedocument.presentationml.tags+xml"/>
  <Override PartName="/ppt/notesSlides/notesSlide1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20.xml" ContentType="application/vnd.openxmlformats-officedocument.presentationml.tags+xml"/>
  <Override PartName="/ppt/notesSlides/notesSlide17.xml" ContentType="application/vnd.openxmlformats-officedocument.presentationml.notesSlide+xml"/>
  <Override PartName="/ppt/tags/tag21.xml" ContentType="application/vnd.openxmlformats-officedocument.presentationml.tags+xml"/>
  <Override PartName="/ppt/notesSlides/notesSlide18.xml" ContentType="application/vnd.openxmlformats-officedocument.presentationml.notesSlide+xml"/>
  <Override PartName="/ppt/tags/tag22.xml" ContentType="application/vnd.openxmlformats-officedocument.presentationml.tags+xml"/>
  <Override PartName="/ppt/notesSlides/notesSlide19.xml" ContentType="application/vnd.openxmlformats-officedocument.presentationml.notesSlide+xml"/>
  <Override PartName="/ppt/tags/tag23.xml" ContentType="application/vnd.openxmlformats-officedocument.presentationml.tags+xml"/>
  <Override PartName="/ppt/notesSlides/notesSlide20.xml" ContentType="application/vnd.openxmlformats-officedocument.presentationml.notesSlide+xml"/>
  <Override PartName="/ppt/tags/tag24.xml" ContentType="application/vnd.openxmlformats-officedocument.presentationml.tags+xml"/>
  <Override PartName="/ppt/notesSlides/notesSlide21.xml" ContentType="application/vnd.openxmlformats-officedocument.presentationml.notesSlide+xml"/>
  <Override PartName="/ppt/tags/tag25.xml" ContentType="application/vnd.openxmlformats-officedocument.presentationml.tags+xml"/>
  <Override PartName="/ppt/notesSlides/notesSlide22.xml" ContentType="application/vnd.openxmlformats-officedocument.presentationml.notesSlide+xml"/>
  <Override PartName="/ppt/tags/tag26.xml" ContentType="application/vnd.openxmlformats-officedocument.presentationml.tags+xml"/>
  <Override PartName="/ppt/notesSlides/notesSlide23.xml" ContentType="application/vnd.openxmlformats-officedocument.presentationml.notesSlide+xml"/>
  <Override PartName="/ppt/tags/tag27.xml" ContentType="application/vnd.openxmlformats-officedocument.presentationml.tags+xml"/>
  <Override PartName="/ppt/notesSlides/notesSlide24.xml" ContentType="application/vnd.openxmlformats-officedocument.presentationml.notesSlide+xml"/>
  <Override PartName="/ppt/tags/tag28.xml" ContentType="application/vnd.openxmlformats-officedocument.presentationml.tags+xml"/>
  <Override PartName="/ppt/notesSlides/notesSlide25.xml" ContentType="application/vnd.openxmlformats-officedocument.presentationml.notesSlide+xml"/>
  <Override PartName="/ppt/tags/tag29.xml" ContentType="application/vnd.openxmlformats-officedocument.presentationml.tags+xml"/>
  <Override PartName="/ppt/notesSlides/notesSlide26.xml" ContentType="application/vnd.openxmlformats-officedocument.presentationml.notesSlide+xml"/>
  <Override PartName="/ppt/tags/tag30.xml" ContentType="application/vnd.openxmlformats-officedocument.presentationml.tags+xml"/>
  <Override PartName="/ppt/notesSlides/notesSlide27.xml" ContentType="application/vnd.openxmlformats-officedocument.presentationml.notesSlide+xml"/>
  <Override PartName="/ppt/tags/tag31.xml" ContentType="application/vnd.openxmlformats-officedocument.presentationml.tag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4"/>
    <p:sldMasterId id="2147483665" r:id="rId5"/>
  </p:sldMasterIdLst>
  <p:notesMasterIdLst>
    <p:notesMasterId r:id="rId42"/>
  </p:notesMasterIdLst>
  <p:sldIdLst>
    <p:sldId id="256" r:id="rId6"/>
    <p:sldId id="291" r:id="rId7"/>
    <p:sldId id="257" r:id="rId8"/>
    <p:sldId id="276" r:id="rId9"/>
    <p:sldId id="260" r:id="rId10"/>
    <p:sldId id="259" r:id="rId11"/>
    <p:sldId id="277" r:id="rId12"/>
    <p:sldId id="261" r:id="rId13"/>
    <p:sldId id="262" r:id="rId14"/>
    <p:sldId id="264" r:id="rId15"/>
    <p:sldId id="265" r:id="rId16"/>
    <p:sldId id="266" r:id="rId17"/>
    <p:sldId id="267" r:id="rId18"/>
    <p:sldId id="274" r:id="rId19"/>
    <p:sldId id="279" r:id="rId20"/>
    <p:sldId id="280" r:id="rId21"/>
    <p:sldId id="282" r:id="rId22"/>
    <p:sldId id="281" r:id="rId23"/>
    <p:sldId id="283" r:id="rId24"/>
    <p:sldId id="284" r:id="rId25"/>
    <p:sldId id="286" r:id="rId26"/>
    <p:sldId id="288" r:id="rId27"/>
    <p:sldId id="289" r:id="rId28"/>
    <p:sldId id="290" r:id="rId29"/>
    <p:sldId id="294" r:id="rId30"/>
    <p:sldId id="295" r:id="rId31"/>
    <p:sldId id="296" r:id="rId32"/>
    <p:sldId id="301" r:id="rId33"/>
    <p:sldId id="302" r:id="rId34"/>
    <p:sldId id="303" r:id="rId35"/>
    <p:sldId id="304" r:id="rId36"/>
    <p:sldId id="305" r:id="rId37"/>
    <p:sldId id="306" r:id="rId38"/>
    <p:sldId id="307" r:id="rId39"/>
    <p:sldId id="287" r:id="rId40"/>
    <p:sldId id="298" r:id="rId41"/>
  </p:sldIdLst>
  <p:sldSz cx="12192000" cy="6858000"/>
  <p:notesSz cx="6858000" cy="9144000"/>
  <p:custDataLst>
    <p:tags r:id="rId4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2CF61D-FB18-E23F-5B4E-552D75400A3C}" name="Sibanda, Shelby R" initials="SS" userId="S::shelby.sibanda@fssa.in.gov::f1737d5d-0e0b-43fe-a1b3-870cac5d210f" providerId="AD"/>
  <p188:author id="{EDEC4225-000A-21B3-3835-87E75C5F4A23}" name="Koleszar, Theresa H" initials="TK" userId="S::Theresa.Koleszar@fssa.in.gov::20b09e9e-6ea3-4d64-ac7c-406efb7b5c61" providerId="AD"/>
  <p188:author id="{8C622353-F111-3FF0-7104-C4A3D05EF7BF}" name="Murillo, Joanne" initials="MJ" userId="S::joanne.murillo@fssa.in.gov::7d896cbe-da99-47c9-b80c-dda52b496d24" providerId="AD"/>
  <p188:author id="{93FDEF91-394D-673A-1CEF-0FC4E9525D68}" name="Upchurch, Steve" initials="SU" userId="S::Steve.Upchurch@fssa.IN.gov::ea2dbb4d-64f8-447d-a9c8-9f13dfe7a741" providerId="AD"/>
  <p188:author id="{FFF34DCC-EC98-DF93-94EB-C067C741AEEB}" name="Kraeszig, Jonathan L" initials="KJ" userId="S::jonathan.kraeszig@fssa.in.gov::1ce4fe32-756e-425d-b157-69becb87576a" providerId="AD"/>
  <p188:author id="{9D82E0F0-E2C3-738B-6376-D7ADF84F355C}" name="Upchurch, Steve" initials="US" userId="S::steve.upchurch@fssa.in.gov::ea2dbb4d-64f8-447d-a9c8-9f13dfe7a74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9D0"/>
    <a:srgbClr val="013869"/>
    <a:srgbClr val="07457A"/>
    <a:srgbClr val="008C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913061-D389-42A2-F4DC-474CC9BC2D5B}" v="5" dt="2025-09-18T14:35:10.2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0623" autoAdjust="0"/>
  </p:normalViewPr>
  <p:slideViewPr>
    <p:cSldViewPr snapToGrid="0">
      <p:cViewPr varScale="1">
        <p:scale>
          <a:sx n="52" d="100"/>
          <a:sy n="52" d="100"/>
        </p:scale>
        <p:origin x="1204" y="5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gs" Target="tags/tag1.xml"/><Relationship Id="rId48" Type="http://schemas.microsoft.com/office/2015/10/relationships/revisionInfo" Target="revisionInfo.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diagrams/_rels/data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5" Type="http://schemas.openxmlformats.org/officeDocument/2006/relationships/image" Target="../media/image8.svg"/><Relationship Id="rId4" Type="http://schemas.openxmlformats.org/officeDocument/2006/relationships/image" Target="../media/image7.svg"/></Relationships>
</file>

<file path=ppt/diagrams/_rels/drawing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5" Type="http://schemas.openxmlformats.org/officeDocument/2006/relationships/image" Target="../media/image8.sv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EB140E-E05D-4CDB-8935-1DA3061175E8}" type="doc">
      <dgm:prSet loTypeId="urn:microsoft.com/office/officeart/2005/8/layout/hierarchy1" loCatId="hierarchy" qsTypeId="urn:microsoft.com/office/officeart/2005/8/quickstyle/simple1" qsCatId="simple" csTypeId="urn:microsoft.com/office/officeart/2005/8/colors/accent2_2" csCatId="accent2" phldr="1"/>
      <dgm:spPr/>
      <dgm:t>
        <a:bodyPr/>
        <a:lstStyle/>
        <a:p>
          <a:endParaRPr lang="en-US"/>
        </a:p>
      </dgm:t>
    </dgm:pt>
    <dgm:pt modelId="{090BCE06-88E5-43EE-93C3-78CA3B208F96}">
      <dgm:prSet phldrT="[Text]"/>
      <dgm:spPr/>
      <dgm:t>
        <a:bodyPr/>
        <a:lstStyle/>
        <a:p>
          <a:pPr rtl="0"/>
          <a:r>
            <a:rPr lang="en-US" dirty="0">
              <a:latin typeface="Aptos"/>
            </a:rPr>
            <a:t>Low Expectations</a:t>
          </a:r>
        </a:p>
      </dgm:t>
    </dgm:pt>
    <dgm:pt modelId="{77990E38-EA23-4514-ABAF-AE845FD9385F}" type="parTrans" cxnId="{CB4A1144-4375-4A0D-AD84-123479FEB924}">
      <dgm:prSet/>
      <dgm:spPr/>
      <dgm:t>
        <a:bodyPr/>
        <a:lstStyle/>
        <a:p>
          <a:endParaRPr lang="en-US"/>
        </a:p>
      </dgm:t>
    </dgm:pt>
    <dgm:pt modelId="{EBDC52BF-5029-47BB-8DA0-118B96CD475C}" type="sibTrans" cxnId="{CB4A1144-4375-4A0D-AD84-123479FEB924}">
      <dgm:prSet/>
      <dgm:spPr/>
      <dgm:t>
        <a:bodyPr/>
        <a:lstStyle/>
        <a:p>
          <a:endParaRPr lang="en-US"/>
        </a:p>
      </dgm:t>
    </dgm:pt>
    <dgm:pt modelId="{EDD199D4-038C-457F-8FB6-98357A0DD505}">
      <dgm:prSet phldrT="[Text]"/>
      <dgm:spPr/>
      <dgm:t>
        <a:bodyPr/>
        <a:lstStyle/>
        <a:p>
          <a:pPr rtl="0"/>
          <a:r>
            <a:rPr lang="en-US">
              <a:latin typeface="Aptos"/>
            </a:rPr>
            <a:t>Misperceptions on Accommodations</a:t>
          </a:r>
        </a:p>
      </dgm:t>
    </dgm:pt>
    <dgm:pt modelId="{8F553A0C-ACF7-4DAC-AD42-C510FB6CA12B}" type="parTrans" cxnId="{60129503-E59D-4F93-BF5C-1F6084E2E5CC}">
      <dgm:prSet/>
      <dgm:spPr/>
      <dgm:t>
        <a:bodyPr/>
        <a:lstStyle/>
        <a:p>
          <a:endParaRPr lang="en-US"/>
        </a:p>
      </dgm:t>
    </dgm:pt>
    <dgm:pt modelId="{46FB50A1-C982-424C-9D39-381DC00AE9D9}" type="sibTrans" cxnId="{60129503-E59D-4F93-BF5C-1F6084E2E5CC}">
      <dgm:prSet/>
      <dgm:spPr/>
      <dgm:t>
        <a:bodyPr/>
        <a:lstStyle/>
        <a:p>
          <a:endParaRPr lang="en-US"/>
        </a:p>
      </dgm:t>
    </dgm:pt>
    <dgm:pt modelId="{7389351D-6CB7-41F9-BF1F-29AA34D3F0B8}">
      <dgm:prSet phldrT="[Text]"/>
      <dgm:spPr/>
      <dgm:t>
        <a:bodyPr/>
        <a:lstStyle/>
        <a:p>
          <a:pPr rtl="0"/>
          <a:r>
            <a:rPr lang="en-US">
              <a:latin typeface="Aptos"/>
            </a:rPr>
            <a:t>Lack of Awareness</a:t>
          </a:r>
        </a:p>
      </dgm:t>
    </dgm:pt>
    <dgm:pt modelId="{5FC8AED4-9BBE-44FF-A145-9238A3387E89}" type="parTrans" cxnId="{A3C3E2C1-183C-4892-AC0F-597DDF919956}">
      <dgm:prSet/>
      <dgm:spPr/>
      <dgm:t>
        <a:bodyPr/>
        <a:lstStyle/>
        <a:p>
          <a:endParaRPr lang="en-US"/>
        </a:p>
      </dgm:t>
    </dgm:pt>
    <dgm:pt modelId="{57CC7035-3D6B-4CE9-BD9A-462ABF27E386}" type="sibTrans" cxnId="{A3C3E2C1-183C-4892-AC0F-597DDF919956}">
      <dgm:prSet/>
      <dgm:spPr/>
      <dgm:t>
        <a:bodyPr/>
        <a:lstStyle/>
        <a:p>
          <a:endParaRPr lang="en-US"/>
        </a:p>
      </dgm:t>
    </dgm:pt>
    <dgm:pt modelId="{251483FF-0E7D-48E4-900E-801978A590DC}" type="pres">
      <dgm:prSet presAssocID="{9AEB140E-E05D-4CDB-8935-1DA3061175E8}" presName="hierChild1" presStyleCnt="0">
        <dgm:presLayoutVars>
          <dgm:chPref val="1"/>
          <dgm:dir/>
          <dgm:animOne val="branch"/>
          <dgm:animLvl val="lvl"/>
          <dgm:resizeHandles/>
        </dgm:presLayoutVars>
      </dgm:prSet>
      <dgm:spPr/>
    </dgm:pt>
    <dgm:pt modelId="{9288FD0D-30F6-4998-8093-3CE4B1898DFF}" type="pres">
      <dgm:prSet presAssocID="{090BCE06-88E5-43EE-93C3-78CA3B208F96}" presName="hierRoot1" presStyleCnt="0"/>
      <dgm:spPr/>
    </dgm:pt>
    <dgm:pt modelId="{1D51AAE1-4F44-426C-A177-B2E89AD37DEF}" type="pres">
      <dgm:prSet presAssocID="{090BCE06-88E5-43EE-93C3-78CA3B208F96}" presName="composite" presStyleCnt="0"/>
      <dgm:spPr/>
    </dgm:pt>
    <dgm:pt modelId="{C4DD8822-5C31-4120-8206-EAA291E630D7}" type="pres">
      <dgm:prSet presAssocID="{090BCE06-88E5-43EE-93C3-78CA3B208F96}" presName="background" presStyleLbl="node0" presStyleIdx="0" presStyleCnt="3"/>
      <dgm:spPr/>
    </dgm:pt>
    <dgm:pt modelId="{54D76350-4A8D-4EFA-83E0-F84B9AD1475F}" type="pres">
      <dgm:prSet presAssocID="{090BCE06-88E5-43EE-93C3-78CA3B208F96}" presName="text" presStyleLbl="fgAcc0" presStyleIdx="0" presStyleCnt="3">
        <dgm:presLayoutVars>
          <dgm:chPref val="3"/>
        </dgm:presLayoutVars>
      </dgm:prSet>
      <dgm:spPr/>
    </dgm:pt>
    <dgm:pt modelId="{1C15A371-86CB-4F05-AC2F-B4DB4809A22A}" type="pres">
      <dgm:prSet presAssocID="{090BCE06-88E5-43EE-93C3-78CA3B208F96}" presName="hierChild2" presStyleCnt="0"/>
      <dgm:spPr/>
    </dgm:pt>
    <dgm:pt modelId="{EA09BB0D-6A39-4B6A-BBB7-045D9252F74D}" type="pres">
      <dgm:prSet presAssocID="{EDD199D4-038C-457F-8FB6-98357A0DD505}" presName="hierRoot1" presStyleCnt="0"/>
      <dgm:spPr/>
    </dgm:pt>
    <dgm:pt modelId="{86810C3C-FC91-430F-8182-08DBDAED7712}" type="pres">
      <dgm:prSet presAssocID="{EDD199D4-038C-457F-8FB6-98357A0DD505}" presName="composite" presStyleCnt="0"/>
      <dgm:spPr/>
    </dgm:pt>
    <dgm:pt modelId="{AA3F7D08-D786-4374-9358-35DC352D412E}" type="pres">
      <dgm:prSet presAssocID="{EDD199D4-038C-457F-8FB6-98357A0DD505}" presName="background" presStyleLbl="node0" presStyleIdx="1" presStyleCnt="3"/>
      <dgm:spPr/>
    </dgm:pt>
    <dgm:pt modelId="{F06CA569-7ED8-453F-ABAE-9CAFC00B121B}" type="pres">
      <dgm:prSet presAssocID="{EDD199D4-038C-457F-8FB6-98357A0DD505}" presName="text" presStyleLbl="fgAcc0" presStyleIdx="1" presStyleCnt="3">
        <dgm:presLayoutVars>
          <dgm:chPref val="3"/>
        </dgm:presLayoutVars>
      </dgm:prSet>
      <dgm:spPr/>
    </dgm:pt>
    <dgm:pt modelId="{EB2BD5F1-355F-4D3B-B05C-41C2255A9972}" type="pres">
      <dgm:prSet presAssocID="{EDD199D4-038C-457F-8FB6-98357A0DD505}" presName="hierChild2" presStyleCnt="0"/>
      <dgm:spPr/>
    </dgm:pt>
    <dgm:pt modelId="{688A86F4-778A-4EDA-B95A-D54F385FE381}" type="pres">
      <dgm:prSet presAssocID="{7389351D-6CB7-41F9-BF1F-29AA34D3F0B8}" presName="hierRoot1" presStyleCnt="0"/>
      <dgm:spPr/>
    </dgm:pt>
    <dgm:pt modelId="{7CEED555-0954-4800-8986-18F80CB32E10}" type="pres">
      <dgm:prSet presAssocID="{7389351D-6CB7-41F9-BF1F-29AA34D3F0B8}" presName="composite" presStyleCnt="0"/>
      <dgm:spPr/>
    </dgm:pt>
    <dgm:pt modelId="{37579770-0707-4AB0-94DA-F4B6BF0762ED}" type="pres">
      <dgm:prSet presAssocID="{7389351D-6CB7-41F9-BF1F-29AA34D3F0B8}" presName="background" presStyleLbl="node0" presStyleIdx="2" presStyleCnt="3"/>
      <dgm:spPr/>
    </dgm:pt>
    <dgm:pt modelId="{CD781112-3187-40FC-A1EB-3C4EE2770A67}" type="pres">
      <dgm:prSet presAssocID="{7389351D-6CB7-41F9-BF1F-29AA34D3F0B8}" presName="text" presStyleLbl="fgAcc0" presStyleIdx="2" presStyleCnt="3">
        <dgm:presLayoutVars>
          <dgm:chPref val="3"/>
        </dgm:presLayoutVars>
      </dgm:prSet>
      <dgm:spPr/>
    </dgm:pt>
    <dgm:pt modelId="{F8970C09-8132-46B9-B0B1-02F2ED20C602}" type="pres">
      <dgm:prSet presAssocID="{7389351D-6CB7-41F9-BF1F-29AA34D3F0B8}" presName="hierChild2" presStyleCnt="0"/>
      <dgm:spPr/>
    </dgm:pt>
  </dgm:ptLst>
  <dgm:cxnLst>
    <dgm:cxn modelId="{60129503-E59D-4F93-BF5C-1F6084E2E5CC}" srcId="{9AEB140E-E05D-4CDB-8935-1DA3061175E8}" destId="{EDD199D4-038C-457F-8FB6-98357A0DD505}" srcOrd="1" destOrd="0" parTransId="{8F553A0C-ACF7-4DAC-AD42-C510FB6CA12B}" sibTransId="{46FB50A1-C982-424C-9D39-381DC00AE9D9}"/>
    <dgm:cxn modelId="{EBF8D51B-8A59-4453-8D9C-8B19202A1157}" type="presOf" srcId="{EDD199D4-038C-457F-8FB6-98357A0DD505}" destId="{F06CA569-7ED8-453F-ABAE-9CAFC00B121B}" srcOrd="0" destOrd="0" presId="urn:microsoft.com/office/officeart/2005/8/layout/hierarchy1"/>
    <dgm:cxn modelId="{CB4A1144-4375-4A0D-AD84-123479FEB924}" srcId="{9AEB140E-E05D-4CDB-8935-1DA3061175E8}" destId="{090BCE06-88E5-43EE-93C3-78CA3B208F96}" srcOrd="0" destOrd="0" parTransId="{77990E38-EA23-4514-ABAF-AE845FD9385F}" sibTransId="{EBDC52BF-5029-47BB-8DA0-118B96CD475C}"/>
    <dgm:cxn modelId="{3E8D4B4E-0CEA-4D0B-8D25-AD67831D8209}" type="presOf" srcId="{090BCE06-88E5-43EE-93C3-78CA3B208F96}" destId="{54D76350-4A8D-4EFA-83E0-F84B9AD1475F}" srcOrd="0" destOrd="0" presId="urn:microsoft.com/office/officeart/2005/8/layout/hierarchy1"/>
    <dgm:cxn modelId="{AA9DF358-8E91-43AA-932D-BA8434FAF92D}" type="presOf" srcId="{7389351D-6CB7-41F9-BF1F-29AA34D3F0B8}" destId="{CD781112-3187-40FC-A1EB-3C4EE2770A67}" srcOrd="0" destOrd="0" presId="urn:microsoft.com/office/officeart/2005/8/layout/hierarchy1"/>
    <dgm:cxn modelId="{C9C2C3C0-E717-43BA-A30E-02F7C3943F13}" type="presOf" srcId="{9AEB140E-E05D-4CDB-8935-1DA3061175E8}" destId="{251483FF-0E7D-48E4-900E-801978A590DC}" srcOrd="0" destOrd="0" presId="urn:microsoft.com/office/officeart/2005/8/layout/hierarchy1"/>
    <dgm:cxn modelId="{A3C3E2C1-183C-4892-AC0F-597DDF919956}" srcId="{9AEB140E-E05D-4CDB-8935-1DA3061175E8}" destId="{7389351D-6CB7-41F9-BF1F-29AA34D3F0B8}" srcOrd="2" destOrd="0" parTransId="{5FC8AED4-9BBE-44FF-A145-9238A3387E89}" sibTransId="{57CC7035-3D6B-4CE9-BD9A-462ABF27E386}"/>
    <dgm:cxn modelId="{47F71AA8-2945-4A77-AE7B-F7ED82050960}" type="presParOf" srcId="{251483FF-0E7D-48E4-900E-801978A590DC}" destId="{9288FD0D-30F6-4998-8093-3CE4B1898DFF}" srcOrd="0" destOrd="0" presId="urn:microsoft.com/office/officeart/2005/8/layout/hierarchy1"/>
    <dgm:cxn modelId="{60BFAC17-FA99-4F77-AE70-2D9DA392327B}" type="presParOf" srcId="{9288FD0D-30F6-4998-8093-3CE4B1898DFF}" destId="{1D51AAE1-4F44-426C-A177-B2E89AD37DEF}" srcOrd="0" destOrd="0" presId="urn:microsoft.com/office/officeart/2005/8/layout/hierarchy1"/>
    <dgm:cxn modelId="{1EF49AF2-B380-432C-958A-07C66AB55EDC}" type="presParOf" srcId="{1D51AAE1-4F44-426C-A177-B2E89AD37DEF}" destId="{C4DD8822-5C31-4120-8206-EAA291E630D7}" srcOrd="0" destOrd="0" presId="urn:microsoft.com/office/officeart/2005/8/layout/hierarchy1"/>
    <dgm:cxn modelId="{6225D861-34C0-4714-BA5C-9E85436F1FE9}" type="presParOf" srcId="{1D51AAE1-4F44-426C-A177-B2E89AD37DEF}" destId="{54D76350-4A8D-4EFA-83E0-F84B9AD1475F}" srcOrd="1" destOrd="0" presId="urn:microsoft.com/office/officeart/2005/8/layout/hierarchy1"/>
    <dgm:cxn modelId="{5D0365BA-C8D2-46D6-832C-A733ED0D6CE4}" type="presParOf" srcId="{9288FD0D-30F6-4998-8093-3CE4B1898DFF}" destId="{1C15A371-86CB-4F05-AC2F-B4DB4809A22A}" srcOrd="1" destOrd="0" presId="urn:microsoft.com/office/officeart/2005/8/layout/hierarchy1"/>
    <dgm:cxn modelId="{090B233F-FED5-43FE-8D07-FD4DF851B82E}" type="presParOf" srcId="{251483FF-0E7D-48E4-900E-801978A590DC}" destId="{EA09BB0D-6A39-4B6A-BBB7-045D9252F74D}" srcOrd="1" destOrd="0" presId="urn:microsoft.com/office/officeart/2005/8/layout/hierarchy1"/>
    <dgm:cxn modelId="{3E41005A-2629-4305-AF02-CAB1EE754156}" type="presParOf" srcId="{EA09BB0D-6A39-4B6A-BBB7-045D9252F74D}" destId="{86810C3C-FC91-430F-8182-08DBDAED7712}" srcOrd="0" destOrd="0" presId="urn:microsoft.com/office/officeart/2005/8/layout/hierarchy1"/>
    <dgm:cxn modelId="{79865024-C6A8-49DD-969D-885AF0D527F1}" type="presParOf" srcId="{86810C3C-FC91-430F-8182-08DBDAED7712}" destId="{AA3F7D08-D786-4374-9358-35DC352D412E}" srcOrd="0" destOrd="0" presId="urn:microsoft.com/office/officeart/2005/8/layout/hierarchy1"/>
    <dgm:cxn modelId="{E854AB27-E672-42D1-9182-A39C9B2D50A0}" type="presParOf" srcId="{86810C3C-FC91-430F-8182-08DBDAED7712}" destId="{F06CA569-7ED8-453F-ABAE-9CAFC00B121B}" srcOrd="1" destOrd="0" presId="urn:microsoft.com/office/officeart/2005/8/layout/hierarchy1"/>
    <dgm:cxn modelId="{A8027C4D-6B08-4F82-98CB-7E09B176B591}" type="presParOf" srcId="{EA09BB0D-6A39-4B6A-BBB7-045D9252F74D}" destId="{EB2BD5F1-355F-4D3B-B05C-41C2255A9972}" srcOrd="1" destOrd="0" presId="urn:microsoft.com/office/officeart/2005/8/layout/hierarchy1"/>
    <dgm:cxn modelId="{764090F6-D0CB-45B4-B2D5-55B146DFB018}" type="presParOf" srcId="{251483FF-0E7D-48E4-900E-801978A590DC}" destId="{688A86F4-778A-4EDA-B95A-D54F385FE381}" srcOrd="2" destOrd="0" presId="urn:microsoft.com/office/officeart/2005/8/layout/hierarchy1"/>
    <dgm:cxn modelId="{A4485631-7B9B-4E96-834D-F65FBE0EBC66}" type="presParOf" srcId="{688A86F4-778A-4EDA-B95A-D54F385FE381}" destId="{7CEED555-0954-4800-8986-18F80CB32E10}" srcOrd="0" destOrd="0" presId="urn:microsoft.com/office/officeart/2005/8/layout/hierarchy1"/>
    <dgm:cxn modelId="{D72F5DE9-4839-4CE8-82FC-9C5F4E0AEFDD}" type="presParOf" srcId="{7CEED555-0954-4800-8986-18F80CB32E10}" destId="{37579770-0707-4AB0-94DA-F4B6BF0762ED}" srcOrd="0" destOrd="0" presId="urn:microsoft.com/office/officeart/2005/8/layout/hierarchy1"/>
    <dgm:cxn modelId="{2D65B5AF-27CE-4348-818A-D89EE12E5005}" type="presParOf" srcId="{7CEED555-0954-4800-8986-18F80CB32E10}" destId="{CD781112-3187-40FC-A1EB-3C4EE2770A67}" srcOrd="1" destOrd="0" presId="urn:microsoft.com/office/officeart/2005/8/layout/hierarchy1"/>
    <dgm:cxn modelId="{220A059D-45B2-4A4E-9643-9A9AEA6C5175}" type="presParOf" srcId="{688A86F4-778A-4EDA-B95A-D54F385FE381}" destId="{F8970C09-8132-46B9-B0B1-02F2ED20C602}"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21F5E3-4628-4031-B9FC-FC940826F990}" type="doc">
      <dgm:prSet loTypeId="urn:microsoft.com/office/officeart/2016/7/layout/BasicLinearProcessNumbered" loCatId="process" qsTypeId="urn:microsoft.com/office/officeart/2005/8/quickstyle/simple2" qsCatId="simple" csTypeId="urn:microsoft.com/office/officeart/2005/8/colors/accent2_2" csCatId="accent2" phldr="1"/>
      <dgm:spPr/>
      <dgm:t>
        <a:bodyPr/>
        <a:lstStyle/>
        <a:p>
          <a:endParaRPr lang="en-US"/>
        </a:p>
      </dgm:t>
    </dgm:pt>
    <dgm:pt modelId="{C72174B5-4C0F-416A-A71D-FD9AB64B2763}">
      <dgm:prSet custT="1"/>
      <dgm:spPr/>
      <dgm:t>
        <a:bodyPr/>
        <a:lstStyle/>
        <a:p>
          <a:r>
            <a:rPr lang="en-US" sz="1800" dirty="0"/>
            <a:t>The applicant must have a physical or mental impairment</a:t>
          </a:r>
        </a:p>
      </dgm:t>
    </dgm:pt>
    <dgm:pt modelId="{74D17479-11E5-47CD-AFE8-F48080BA30CA}" type="parTrans" cxnId="{E56C4183-81E3-445C-8BCE-431D9A17E5E9}">
      <dgm:prSet/>
      <dgm:spPr/>
      <dgm:t>
        <a:bodyPr/>
        <a:lstStyle/>
        <a:p>
          <a:endParaRPr lang="en-US"/>
        </a:p>
      </dgm:t>
    </dgm:pt>
    <dgm:pt modelId="{0CC7F104-7B84-45A7-ADAC-0A522875C243}" type="sibTrans" cxnId="{E56C4183-81E3-445C-8BCE-431D9A17E5E9}">
      <dgm:prSet phldrT="1" phldr="0"/>
      <dgm:spPr/>
      <dgm:t>
        <a:bodyPr/>
        <a:lstStyle/>
        <a:p>
          <a:r>
            <a:rPr lang="en-US"/>
            <a:t>1</a:t>
          </a:r>
        </a:p>
      </dgm:t>
    </dgm:pt>
    <dgm:pt modelId="{E3327CD7-5CF6-4AB2-BC80-19D92C543605}">
      <dgm:prSet custT="1"/>
      <dgm:spPr/>
      <dgm:t>
        <a:bodyPr/>
        <a:lstStyle/>
        <a:p>
          <a:r>
            <a:rPr lang="en-US" sz="1800"/>
            <a:t>That physical or mental impairment must constitute or results in a substantial barrier to employment</a:t>
          </a:r>
        </a:p>
      </dgm:t>
    </dgm:pt>
    <dgm:pt modelId="{67B3ED80-EF5F-4B5C-AB42-B99387F7167B}" type="parTrans" cxnId="{C3CD4CD8-47CD-48EA-A8E9-6494272D0912}">
      <dgm:prSet/>
      <dgm:spPr/>
      <dgm:t>
        <a:bodyPr/>
        <a:lstStyle/>
        <a:p>
          <a:endParaRPr lang="en-US"/>
        </a:p>
      </dgm:t>
    </dgm:pt>
    <dgm:pt modelId="{451EDF64-AA86-4855-85E9-CA8014C63D3E}" type="sibTrans" cxnId="{C3CD4CD8-47CD-48EA-A8E9-6494272D0912}">
      <dgm:prSet phldrT="2" phldr="0"/>
      <dgm:spPr/>
      <dgm:t>
        <a:bodyPr/>
        <a:lstStyle/>
        <a:p>
          <a:r>
            <a:rPr lang="en-US"/>
            <a:t>2</a:t>
          </a:r>
        </a:p>
      </dgm:t>
    </dgm:pt>
    <dgm:pt modelId="{241097E3-02C5-43B3-9AB2-8DC8D191E204}">
      <dgm:prSet custT="1"/>
      <dgm:spPr/>
      <dgm:t>
        <a:bodyPr/>
        <a:lstStyle/>
        <a:p>
          <a:r>
            <a:rPr lang="en-US" sz="1800" dirty="0"/>
            <a:t>The individual must require one or more VR services to achieve a competitive, integrated employment (CIE) outcome</a:t>
          </a:r>
        </a:p>
      </dgm:t>
    </dgm:pt>
    <dgm:pt modelId="{5C751A26-2F4E-4E1E-B306-A3F251B73D9A}" type="parTrans" cxnId="{2BE5D94F-CE13-41FD-B304-3EEC9E6BECD9}">
      <dgm:prSet/>
      <dgm:spPr/>
      <dgm:t>
        <a:bodyPr/>
        <a:lstStyle/>
        <a:p>
          <a:endParaRPr lang="en-US"/>
        </a:p>
      </dgm:t>
    </dgm:pt>
    <dgm:pt modelId="{E070FC90-D0D7-48D4-BCDC-EAFF29826186}" type="sibTrans" cxnId="{2BE5D94F-CE13-41FD-B304-3EEC9E6BECD9}">
      <dgm:prSet phldrT="3" phldr="0"/>
      <dgm:spPr/>
      <dgm:t>
        <a:bodyPr/>
        <a:lstStyle/>
        <a:p>
          <a:r>
            <a:rPr lang="en-US"/>
            <a:t>3</a:t>
          </a:r>
        </a:p>
      </dgm:t>
    </dgm:pt>
    <dgm:pt modelId="{CC559852-CE32-4F38-AE0F-B1A4AAF47D0A}">
      <dgm:prSet custT="1"/>
      <dgm:spPr/>
      <dgm:t>
        <a:bodyPr/>
        <a:lstStyle/>
        <a:p>
          <a:r>
            <a:rPr lang="en-US" sz="1800" dirty="0"/>
            <a:t>The individual must be able to benefit from VR services in terms of a CIE outcome</a:t>
          </a:r>
        </a:p>
      </dgm:t>
    </dgm:pt>
    <dgm:pt modelId="{9D719A56-4CD8-4B1E-BC0F-6BCFA71D846B}" type="parTrans" cxnId="{562FAF14-E34D-4981-8660-18160EC4C95C}">
      <dgm:prSet/>
      <dgm:spPr/>
      <dgm:t>
        <a:bodyPr/>
        <a:lstStyle/>
        <a:p>
          <a:endParaRPr lang="en-US"/>
        </a:p>
      </dgm:t>
    </dgm:pt>
    <dgm:pt modelId="{E5CC86F2-477D-40E7-83B3-43F9EDC7B749}" type="sibTrans" cxnId="{562FAF14-E34D-4981-8660-18160EC4C95C}">
      <dgm:prSet phldrT="4" phldr="0"/>
      <dgm:spPr/>
      <dgm:t>
        <a:bodyPr/>
        <a:lstStyle/>
        <a:p>
          <a:r>
            <a:rPr lang="en-US"/>
            <a:t>4</a:t>
          </a:r>
        </a:p>
      </dgm:t>
    </dgm:pt>
    <dgm:pt modelId="{2464415B-11EE-472E-AFC5-4D379332309F}" type="pres">
      <dgm:prSet presAssocID="{7821F5E3-4628-4031-B9FC-FC940826F990}" presName="Name0" presStyleCnt="0">
        <dgm:presLayoutVars>
          <dgm:animLvl val="lvl"/>
          <dgm:resizeHandles val="exact"/>
        </dgm:presLayoutVars>
      </dgm:prSet>
      <dgm:spPr/>
    </dgm:pt>
    <dgm:pt modelId="{8CA917DD-C641-4254-AF73-9743E778D281}" type="pres">
      <dgm:prSet presAssocID="{C72174B5-4C0F-416A-A71D-FD9AB64B2763}" presName="compositeNode" presStyleCnt="0">
        <dgm:presLayoutVars>
          <dgm:bulletEnabled val="1"/>
        </dgm:presLayoutVars>
      </dgm:prSet>
      <dgm:spPr/>
    </dgm:pt>
    <dgm:pt modelId="{FEF75286-7456-431C-97F0-4F618BEF5FF5}" type="pres">
      <dgm:prSet presAssocID="{C72174B5-4C0F-416A-A71D-FD9AB64B2763}" presName="bgRect" presStyleLbl="bgAccFollowNode1" presStyleIdx="0" presStyleCnt="4"/>
      <dgm:spPr/>
    </dgm:pt>
    <dgm:pt modelId="{3039335C-60E6-4062-B142-0246F05DCAC1}" type="pres">
      <dgm:prSet presAssocID="{0CC7F104-7B84-45A7-ADAC-0A522875C243}" presName="sibTransNodeCircle" presStyleLbl="alignNode1" presStyleIdx="0" presStyleCnt="8">
        <dgm:presLayoutVars>
          <dgm:chMax val="0"/>
          <dgm:bulletEnabled/>
        </dgm:presLayoutVars>
      </dgm:prSet>
      <dgm:spPr/>
    </dgm:pt>
    <dgm:pt modelId="{4465913D-D3EB-456D-9A08-CA51C432978B}" type="pres">
      <dgm:prSet presAssocID="{C72174B5-4C0F-416A-A71D-FD9AB64B2763}" presName="bottomLine" presStyleLbl="alignNode1" presStyleIdx="1" presStyleCnt="8">
        <dgm:presLayoutVars/>
      </dgm:prSet>
      <dgm:spPr/>
    </dgm:pt>
    <dgm:pt modelId="{620C9F9E-BE6C-4CE4-91BC-AE850A5D9094}" type="pres">
      <dgm:prSet presAssocID="{C72174B5-4C0F-416A-A71D-FD9AB64B2763}" presName="nodeText" presStyleLbl="bgAccFollowNode1" presStyleIdx="0" presStyleCnt="4">
        <dgm:presLayoutVars>
          <dgm:bulletEnabled val="1"/>
        </dgm:presLayoutVars>
      </dgm:prSet>
      <dgm:spPr/>
    </dgm:pt>
    <dgm:pt modelId="{3F38313F-C052-4FFC-A5A7-A99D55C620F5}" type="pres">
      <dgm:prSet presAssocID="{0CC7F104-7B84-45A7-ADAC-0A522875C243}" presName="sibTrans" presStyleCnt="0"/>
      <dgm:spPr/>
    </dgm:pt>
    <dgm:pt modelId="{23C6D02B-E938-4EBC-8155-4EA0B163A114}" type="pres">
      <dgm:prSet presAssocID="{E3327CD7-5CF6-4AB2-BC80-19D92C543605}" presName="compositeNode" presStyleCnt="0">
        <dgm:presLayoutVars>
          <dgm:bulletEnabled val="1"/>
        </dgm:presLayoutVars>
      </dgm:prSet>
      <dgm:spPr/>
    </dgm:pt>
    <dgm:pt modelId="{21C72C80-2EBB-4B1B-86BA-BED6C2A8D3E9}" type="pres">
      <dgm:prSet presAssocID="{E3327CD7-5CF6-4AB2-BC80-19D92C543605}" presName="bgRect" presStyleLbl="bgAccFollowNode1" presStyleIdx="1" presStyleCnt="4"/>
      <dgm:spPr/>
    </dgm:pt>
    <dgm:pt modelId="{3457A4D4-EF04-4D34-9EC6-CDFBFB7A093C}" type="pres">
      <dgm:prSet presAssocID="{451EDF64-AA86-4855-85E9-CA8014C63D3E}" presName="sibTransNodeCircle" presStyleLbl="alignNode1" presStyleIdx="2" presStyleCnt="8">
        <dgm:presLayoutVars>
          <dgm:chMax val="0"/>
          <dgm:bulletEnabled/>
        </dgm:presLayoutVars>
      </dgm:prSet>
      <dgm:spPr/>
    </dgm:pt>
    <dgm:pt modelId="{07EFBA58-E24F-478E-A133-EE13B77F82EA}" type="pres">
      <dgm:prSet presAssocID="{E3327CD7-5CF6-4AB2-BC80-19D92C543605}" presName="bottomLine" presStyleLbl="alignNode1" presStyleIdx="3" presStyleCnt="8">
        <dgm:presLayoutVars/>
      </dgm:prSet>
      <dgm:spPr/>
    </dgm:pt>
    <dgm:pt modelId="{4A0BA053-69B2-4BAB-ACEC-3646A4565522}" type="pres">
      <dgm:prSet presAssocID="{E3327CD7-5CF6-4AB2-BC80-19D92C543605}" presName="nodeText" presStyleLbl="bgAccFollowNode1" presStyleIdx="1" presStyleCnt="4">
        <dgm:presLayoutVars>
          <dgm:bulletEnabled val="1"/>
        </dgm:presLayoutVars>
      </dgm:prSet>
      <dgm:spPr/>
    </dgm:pt>
    <dgm:pt modelId="{B89A8863-DC83-4378-BB55-0C195478D907}" type="pres">
      <dgm:prSet presAssocID="{451EDF64-AA86-4855-85E9-CA8014C63D3E}" presName="sibTrans" presStyleCnt="0"/>
      <dgm:spPr/>
    </dgm:pt>
    <dgm:pt modelId="{8DD366AE-C7CC-4CF4-B938-44315D5F0CC4}" type="pres">
      <dgm:prSet presAssocID="{241097E3-02C5-43B3-9AB2-8DC8D191E204}" presName="compositeNode" presStyleCnt="0">
        <dgm:presLayoutVars>
          <dgm:bulletEnabled val="1"/>
        </dgm:presLayoutVars>
      </dgm:prSet>
      <dgm:spPr/>
    </dgm:pt>
    <dgm:pt modelId="{354197CD-5301-4C3E-9AE1-D8FFA658F6AC}" type="pres">
      <dgm:prSet presAssocID="{241097E3-02C5-43B3-9AB2-8DC8D191E204}" presName="bgRect" presStyleLbl="bgAccFollowNode1" presStyleIdx="2" presStyleCnt="4"/>
      <dgm:spPr/>
    </dgm:pt>
    <dgm:pt modelId="{C144B9CE-B1E4-40D7-8696-E0BE90C5F716}" type="pres">
      <dgm:prSet presAssocID="{E070FC90-D0D7-48D4-BCDC-EAFF29826186}" presName="sibTransNodeCircle" presStyleLbl="alignNode1" presStyleIdx="4" presStyleCnt="8">
        <dgm:presLayoutVars>
          <dgm:chMax val="0"/>
          <dgm:bulletEnabled/>
        </dgm:presLayoutVars>
      </dgm:prSet>
      <dgm:spPr/>
    </dgm:pt>
    <dgm:pt modelId="{43C5881C-AC1D-4D72-8971-5F6291540F73}" type="pres">
      <dgm:prSet presAssocID="{241097E3-02C5-43B3-9AB2-8DC8D191E204}" presName="bottomLine" presStyleLbl="alignNode1" presStyleIdx="5" presStyleCnt="8">
        <dgm:presLayoutVars/>
      </dgm:prSet>
      <dgm:spPr/>
    </dgm:pt>
    <dgm:pt modelId="{522DE565-BE86-4B13-9F16-E383B48ACE6A}" type="pres">
      <dgm:prSet presAssocID="{241097E3-02C5-43B3-9AB2-8DC8D191E204}" presName="nodeText" presStyleLbl="bgAccFollowNode1" presStyleIdx="2" presStyleCnt="4">
        <dgm:presLayoutVars>
          <dgm:bulletEnabled val="1"/>
        </dgm:presLayoutVars>
      </dgm:prSet>
      <dgm:spPr/>
    </dgm:pt>
    <dgm:pt modelId="{D99B04DD-8E31-4496-9D6F-C20D5CCC59E1}" type="pres">
      <dgm:prSet presAssocID="{E070FC90-D0D7-48D4-BCDC-EAFF29826186}" presName="sibTrans" presStyleCnt="0"/>
      <dgm:spPr/>
    </dgm:pt>
    <dgm:pt modelId="{4C43CBF3-13BE-4AF6-9E69-7027A0F89402}" type="pres">
      <dgm:prSet presAssocID="{CC559852-CE32-4F38-AE0F-B1A4AAF47D0A}" presName="compositeNode" presStyleCnt="0">
        <dgm:presLayoutVars>
          <dgm:bulletEnabled val="1"/>
        </dgm:presLayoutVars>
      </dgm:prSet>
      <dgm:spPr/>
    </dgm:pt>
    <dgm:pt modelId="{AD2BDE04-0521-473F-834E-DBEEA2C9CBFF}" type="pres">
      <dgm:prSet presAssocID="{CC559852-CE32-4F38-AE0F-B1A4AAF47D0A}" presName="bgRect" presStyleLbl="bgAccFollowNode1" presStyleIdx="3" presStyleCnt="4"/>
      <dgm:spPr/>
    </dgm:pt>
    <dgm:pt modelId="{CACAEEF4-B433-45CB-A2BB-F473B8FE5CBF}" type="pres">
      <dgm:prSet presAssocID="{E5CC86F2-477D-40E7-83B3-43F9EDC7B749}" presName="sibTransNodeCircle" presStyleLbl="alignNode1" presStyleIdx="6" presStyleCnt="8">
        <dgm:presLayoutVars>
          <dgm:chMax val="0"/>
          <dgm:bulletEnabled/>
        </dgm:presLayoutVars>
      </dgm:prSet>
      <dgm:spPr/>
    </dgm:pt>
    <dgm:pt modelId="{63B350EF-2DFD-4455-B1CC-6EE27A27BF2F}" type="pres">
      <dgm:prSet presAssocID="{CC559852-CE32-4F38-AE0F-B1A4AAF47D0A}" presName="bottomLine" presStyleLbl="alignNode1" presStyleIdx="7" presStyleCnt="8">
        <dgm:presLayoutVars/>
      </dgm:prSet>
      <dgm:spPr/>
    </dgm:pt>
    <dgm:pt modelId="{4C66F9B4-D46F-42D8-A675-EE6BFBA45458}" type="pres">
      <dgm:prSet presAssocID="{CC559852-CE32-4F38-AE0F-B1A4AAF47D0A}" presName="nodeText" presStyleLbl="bgAccFollowNode1" presStyleIdx="3" presStyleCnt="4">
        <dgm:presLayoutVars>
          <dgm:bulletEnabled val="1"/>
        </dgm:presLayoutVars>
      </dgm:prSet>
      <dgm:spPr/>
    </dgm:pt>
  </dgm:ptLst>
  <dgm:cxnLst>
    <dgm:cxn modelId="{FD028004-A37E-4FDD-89BE-82A4E2F4416F}" type="presOf" srcId="{E3327CD7-5CF6-4AB2-BC80-19D92C543605}" destId="{21C72C80-2EBB-4B1B-86BA-BED6C2A8D3E9}" srcOrd="0" destOrd="0" presId="urn:microsoft.com/office/officeart/2016/7/layout/BasicLinearProcessNumbered"/>
    <dgm:cxn modelId="{3557C30A-8A78-47BB-8DFC-939D712DC0FD}" type="presOf" srcId="{0CC7F104-7B84-45A7-ADAC-0A522875C243}" destId="{3039335C-60E6-4062-B142-0246F05DCAC1}" srcOrd="0" destOrd="0" presId="urn:microsoft.com/office/officeart/2016/7/layout/BasicLinearProcessNumbered"/>
    <dgm:cxn modelId="{562FAF14-E34D-4981-8660-18160EC4C95C}" srcId="{7821F5E3-4628-4031-B9FC-FC940826F990}" destId="{CC559852-CE32-4F38-AE0F-B1A4AAF47D0A}" srcOrd="3" destOrd="0" parTransId="{9D719A56-4CD8-4B1E-BC0F-6BCFA71D846B}" sibTransId="{E5CC86F2-477D-40E7-83B3-43F9EDC7B749}"/>
    <dgm:cxn modelId="{0A156B25-C65D-4107-A943-AE9D0A833BF0}" type="presOf" srcId="{241097E3-02C5-43B3-9AB2-8DC8D191E204}" destId="{522DE565-BE86-4B13-9F16-E383B48ACE6A}" srcOrd="1" destOrd="0" presId="urn:microsoft.com/office/officeart/2016/7/layout/BasicLinearProcessNumbered"/>
    <dgm:cxn modelId="{F97F1461-F888-4804-8062-6FD397F6F849}" type="presOf" srcId="{C72174B5-4C0F-416A-A71D-FD9AB64B2763}" destId="{620C9F9E-BE6C-4CE4-91BC-AE850A5D9094}" srcOrd="1" destOrd="0" presId="urn:microsoft.com/office/officeart/2016/7/layout/BasicLinearProcessNumbered"/>
    <dgm:cxn modelId="{5907FB4D-EBCF-423B-A4D7-22BC93BA387C}" type="presOf" srcId="{451EDF64-AA86-4855-85E9-CA8014C63D3E}" destId="{3457A4D4-EF04-4D34-9EC6-CDFBFB7A093C}" srcOrd="0" destOrd="0" presId="urn:microsoft.com/office/officeart/2016/7/layout/BasicLinearProcessNumbered"/>
    <dgm:cxn modelId="{2BE5D94F-CE13-41FD-B304-3EEC9E6BECD9}" srcId="{7821F5E3-4628-4031-B9FC-FC940826F990}" destId="{241097E3-02C5-43B3-9AB2-8DC8D191E204}" srcOrd="2" destOrd="0" parTransId="{5C751A26-2F4E-4E1E-B306-A3F251B73D9A}" sibTransId="{E070FC90-D0D7-48D4-BCDC-EAFF29826186}"/>
    <dgm:cxn modelId="{FB97AE55-F3DA-4C99-9A1A-B668F4370482}" type="presOf" srcId="{CC559852-CE32-4F38-AE0F-B1A4AAF47D0A}" destId="{AD2BDE04-0521-473F-834E-DBEEA2C9CBFF}" srcOrd="0" destOrd="0" presId="urn:microsoft.com/office/officeart/2016/7/layout/BasicLinearProcessNumbered"/>
    <dgm:cxn modelId="{E56C4183-81E3-445C-8BCE-431D9A17E5E9}" srcId="{7821F5E3-4628-4031-B9FC-FC940826F990}" destId="{C72174B5-4C0F-416A-A71D-FD9AB64B2763}" srcOrd="0" destOrd="0" parTransId="{74D17479-11E5-47CD-AFE8-F48080BA30CA}" sibTransId="{0CC7F104-7B84-45A7-ADAC-0A522875C243}"/>
    <dgm:cxn modelId="{9DCF8E84-1533-421B-89D2-0AF12678123F}" type="presOf" srcId="{241097E3-02C5-43B3-9AB2-8DC8D191E204}" destId="{354197CD-5301-4C3E-9AE1-D8FFA658F6AC}" srcOrd="0" destOrd="0" presId="urn:microsoft.com/office/officeart/2016/7/layout/BasicLinearProcessNumbered"/>
    <dgm:cxn modelId="{1E41A685-D4F5-4F7F-8A1B-3E6614AA9A24}" type="presOf" srcId="{E5CC86F2-477D-40E7-83B3-43F9EDC7B749}" destId="{CACAEEF4-B433-45CB-A2BB-F473B8FE5CBF}" srcOrd="0" destOrd="0" presId="urn:microsoft.com/office/officeart/2016/7/layout/BasicLinearProcessNumbered"/>
    <dgm:cxn modelId="{E38C1587-D4CF-410F-95B9-96FEFC218FFC}" type="presOf" srcId="{7821F5E3-4628-4031-B9FC-FC940826F990}" destId="{2464415B-11EE-472E-AFC5-4D379332309F}" srcOrd="0" destOrd="0" presId="urn:microsoft.com/office/officeart/2016/7/layout/BasicLinearProcessNumbered"/>
    <dgm:cxn modelId="{E8684B87-E7E4-4B20-A0D8-65D94560F067}" type="presOf" srcId="{C72174B5-4C0F-416A-A71D-FD9AB64B2763}" destId="{FEF75286-7456-431C-97F0-4F618BEF5FF5}" srcOrd="0" destOrd="0" presId="urn:microsoft.com/office/officeart/2016/7/layout/BasicLinearProcessNumbered"/>
    <dgm:cxn modelId="{F18BA494-8B28-4CD6-AE26-80AAD46B0B17}" type="presOf" srcId="{E070FC90-D0D7-48D4-BCDC-EAFF29826186}" destId="{C144B9CE-B1E4-40D7-8696-E0BE90C5F716}" srcOrd="0" destOrd="0" presId="urn:microsoft.com/office/officeart/2016/7/layout/BasicLinearProcessNumbered"/>
    <dgm:cxn modelId="{B4F12A9D-F15C-475C-BF69-73142CEAC04E}" type="presOf" srcId="{E3327CD7-5CF6-4AB2-BC80-19D92C543605}" destId="{4A0BA053-69B2-4BAB-ACEC-3646A4565522}" srcOrd="1" destOrd="0" presId="urn:microsoft.com/office/officeart/2016/7/layout/BasicLinearProcessNumbered"/>
    <dgm:cxn modelId="{B0FD8DC8-170E-4D40-A01B-05D686F6F370}" type="presOf" srcId="{CC559852-CE32-4F38-AE0F-B1A4AAF47D0A}" destId="{4C66F9B4-D46F-42D8-A675-EE6BFBA45458}" srcOrd="1" destOrd="0" presId="urn:microsoft.com/office/officeart/2016/7/layout/BasicLinearProcessNumbered"/>
    <dgm:cxn modelId="{C3CD4CD8-47CD-48EA-A8E9-6494272D0912}" srcId="{7821F5E3-4628-4031-B9FC-FC940826F990}" destId="{E3327CD7-5CF6-4AB2-BC80-19D92C543605}" srcOrd="1" destOrd="0" parTransId="{67B3ED80-EF5F-4B5C-AB42-B99387F7167B}" sibTransId="{451EDF64-AA86-4855-85E9-CA8014C63D3E}"/>
    <dgm:cxn modelId="{06C92C3A-9DB5-4F9A-BB31-585D35FA01D3}" type="presParOf" srcId="{2464415B-11EE-472E-AFC5-4D379332309F}" destId="{8CA917DD-C641-4254-AF73-9743E778D281}" srcOrd="0" destOrd="0" presId="urn:microsoft.com/office/officeart/2016/7/layout/BasicLinearProcessNumbered"/>
    <dgm:cxn modelId="{2D00E270-C9CF-4FBE-AC42-45CEED300085}" type="presParOf" srcId="{8CA917DD-C641-4254-AF73-9743E778D281}" destId="{FEF75286-7456-431C-97F0-4F618BEF5FF5}" srcOrd="0" destOrd="0" presId="urn:microsoft.com/office/officeart/2016/7/layout/BasicLinearProcessNumbered"/>
    <dgm:cxn modelId="{2698759E-3846-4730-BEA4-E3DDCA4A9C77}" type="presParOf" srcId="{8CA917DD-C641-4254-AF73-9743E778D281}" destId="{3039335C-60E6-4062-B142-0246F05DCAC1}" srcOrd="1" destOrd="0" presId="urn:microsoft.com/office/officeart/2016/7/layout/BasicLinearProcessNumbered"/>
    <dgm:cxn modelId="{DE035DA3-8A0F-4B82-8EDF-2EE89C78A88B}" type="presParOf" srcId="{8CA917DD-C641-4254-AF73-9743E778D281}" destId="{4465913D-D3EB-456D-9A08-CA51C432978B}" srcOrd="2" destOrd="0" presId="urn:microsoft.com/office/officeart/2016/7/layout/BasicLinearProcessNumbered"/>
    <dgm:cxn modelId="{0F12F222-3581-40C7-A30A-5831EC3ECC84}" type="presParOf" srcId="{8CA917DD-C641-4254-AF73-9743E778D281}" destId="{620C9F9E-BE6C-4CE4-91BC-AE850A5D9094}" srcOrd="3" destOrd="0" presId="urn:microsoft.com/office/officeart/2016/7/layout/BasicLinearProcessNumbered"/>
    <dgm:cxn modelId="{0071735E-CCD1-45FB-A2F3-4C684680208C}" type="presParOf" srcId="{2464415B-11EE-472E-AFC5-4D379332309F}" destId="{3F38313F-C052-4FFC-A5A7-A99D55C620F5}" srcOrd="1" destOrd="0" presId="urn:microsoft.com/office/officeart/2016/7/layout/BasicLinearProcessNumbered"/>
    <dgm:cxn modelId="{729CB024-A89A-46E0-9102-F7D6630477DA}" type="presParOf" srcId="{2464415B-11EE-472E-AFC5-4D379332309F}" destId="{23C6D02B-E938-4EBC-8155-4EA0B163A114}" srcOrd="2" destOrd="0" presId="urn:microsoft.com/office/officeart/2016/7/layout/BasicLinearProcessNumbered"/>
    <dgm:cxn modelId="{7CF2D77E-A639-451C-B2F8-D1F3FE33EE88}" type="presParOf" srcId="{23C6D02B-E938-4EBC-8155-4EA0B163A114}" destId="{21C72C80-2EBB-4B1B-86BA-BED6C2A8D3E9}" srcOrd="0" destOrd="0" presId="urn:microsoft.com/office/officeart/2016/7/layout/BasicLinearProcessNumbered"/>
    <dgm:cxn modelId="{B900129B-4039-425C-95E7-E38EAD3A3A39}" type="presParOf" srcId="{23C6D02B-E938-4EBC-8155-4EA0B163A114}" destId="{3457A4D4-EF04-4D34-9EC6-CDFBFB7A093C}" srcOrd="1" destOrd="0" presId="urn:microsoft.com/office/officeart/2016/7/layout/BasicLinearProcessNumbered"/>
    <dgm:cxn modelId="{E4A28699-FFFE-4D96-8096-6F0F23A9C36D}" type="presParOf" srcId="{23C6D02B-E938-4EBC-8155-4EA0B163A114}" destId="{07EFBA58-E24F-478E-A133-EE13B77F82EA}" srcOrd="2" destOrd="0" presId="urn:microsoft.com/office/officeart/2016/7/layout/BasicLinearProcessNumbered"/>
    <dgm:cxn modelId="{3108B78F-5E70-4D37-8844-F0AC41A0D747}" type="presParOf" srcId="{23C6D02B-E938-4EBC-8155-4EA0B163A114}" destId="{4A0BA053-69B2-4BAB-ACEC-3646A4565522}" srcOrd="3" destOrd="0" presId="urn:microsoft.com/office/officeart/2016/7/layout/BasicLinearProcessNumbered"/>
    <dgm:cxn modelId="{58A46363-B4EC-4A44-BFEC-69E3FB7E09C8}" type="presParOf" srcId="{2464415B-11EE-472E-AFC5-4D379332309F}" destId="{B89A8863-DC83-4378-BB55-0C195478D907}" srcOrd="3" destOrd="0" presId="urn:microsoft.com/office/officeart/2016/7/layout/BasicLinearProcessNumbered"/>
    <dgm:cxn modelId="{C1C49DF9-A6CE-45E7-9E0C-C76E2F588208}" type="presParOf" srcId="{2464415B-11EE-472E-AFC5-4D379332309F}" destId="{8DD366AE-C7CC-4CF4-B938-44315D5F0CC4}" srcOrd="4" destOrd="0" presId="urn:microsoft.com/office/officeart/2016/7/layout/BasicLinearProcessNumbered"/>
    <dgm:cxn modelId="{F8708508-6F32-4569-B854-A26C31ADF345}" type="presParOf" srcId="{8DD366AE-C7CC-4CF4-B938-44315D5F0CC4}" destId="{354197CD-5301-4C3E-9AE1-D8FFA658F6AC}" srcOrd="0" destOrd="0" presId="urn:microsoft.com/office/officeart/2016/7/layout/BasicLinearProcessNumbered"/>
    <dgm:cxn modelId="{BFD2FD28-6D57-427A-897B-E40163F6C1CB}" type="presParOf" srcId="{8DD366AE-C7CC-4CF4-B938-44315D5F0CC4}" destId="{C144B9CE-B1E4-40D7-8696-E0BE90C5F716}" srcOrd="1" destOrd="0" presId="urn:microsoft.com/office/officeart/2016/7/layout/BasicLinearProcessNumbered"/>
    <dgm:cxn modelId="{6779C9B4-EC28-48E4-8230-FDFF5A888039}" type="presParOf" srcId="{8DD366AE-C7CC-4CF4-B938-44315D5F0CC4}" destId="{43C5881C-AC1D-4D72-8971-5F6291540F73}" srcOrd="2" destOrd="0" presId="urn:microsoft.com/office/officeart/2016/7/layout/BasicLinearProcessNumbered"/>
    <dgm:cxn modelId="{E8C9702C-E080-4A28-9C74-7ED2BD91E87B}" type="presParOf" srcId="{8DD366AE-C7CC-4CF4-B938-44315D5F0CC4}" destId="{522DE565-BE86-4B13-9F16-E383B48ACE6A}" srcOrd="3" destOrd="0" presId="urn:microsoft.com/office/officeart/2016/7/layout/BasicLinearProcessNumbered"/>
    <dgm:cxn modelId="{5F8872F7-DD7A-491F-8C63-4EF1792CC322}" type="presParOf" srcId="{2464415B-11EE-472E-AFC5-4D379332309F}" destId="{D99B04DD-8E31-4496-9D6F-C20D5CCC59E1}" srcOrd="5" destOrd="0" presId="urn:microsoft.com/office/officeart/2016/7/layout/BasicLinearProcessNumbered"/>
    <dgm:cxn modelId="{F7A1F8EB-A865-407C-80B8-1F9E140E3A5E}" type="presParOf" srcId="{2464415B-11EE-472E-AFC5-4D379332309F}" destId="{4C43CBF3-13BE-4AF6-9E69-7027A0F89402}" srcOrd="6" destOrd="0" presId="urn:microsoft.com/office/officeart/2016/7/layout/BasicLinearProcessNumbered"/>
    <dgm:cxn modelId="{54BE9276-0BE6-45BF-8110-D5F5BA3991A6}" type="presParOf" srcId="{4C43CBF3-13BE-4AF6-9E69-7027A0F89402}" destId="{AD2BDE04-0521-473F-834E-DBEEA2C9CBFF}" srcOrd="0" destOrd="0" presId="urn:microsoft.com/office/officeart/2016/7/layout/BasicLinearProcessNumbered"/>
    <dgm:cxn modelId="{E581B638-A0FD-4C5B-BDD1-AF7FD8A99358}" type="presParOf" srcId="{4C43CBF3-13BE-4AF6-9E69-7027A0F89402}" destId="{CACAEEF4-B433-45CB-A2BB-F473B8FE5CBF}" srcOrd="1" destOrd="0" presId="urn:microsoft.com/office/officeart/2016/7/layout/BasicLinearProcessNumbered"/>
    <dgm:cxn modelId="{2F45ED75-6DE8-406E-B7BF-EEEBCEBB586C}" type="presParOf" srcId="{4C43CBF3-13BE-4AF6-9E69-7027A0F89402}" destId="{63B350EF-2DFD-4455-B1CC-6EE27A27BF2F}" srcOrd="2" destOrd="0" presId="urn:microsoft.com/office/officeart/2016/7/layout/BasicLinearProcessNumbered"/>
    <dgm:cxn modelId="{F3D2A274-80B7-43D1-BAA2-D6DD43158D16}" type="presParOf" srcId="{4C43CBF3-13BE-4AF6-9E69-7027A0F89402}" destId="{4C66F9B4-D46F-42D8-A675-EE6BFBA45458}" srcOrd="3" destOrd="0" presId="urn:microsoft.com/office/officeart/2016/7/layout/BasicLinear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0AB3537-EA97-4E69-A33B-84A9A7EE2210}" type="doc">
      <dgm:prSet loTypeId="urn:microsoft.com/office/officeart/2005/8/layout/cycle3" loCatId="cycle" qsTypeId="urn:microsoft.com/office/officeart/2005/8/quickstyle/simple1" qsCatId="simple" csTypeId="urn:microsoft.com/office/officeart/2005/8/colors/colorful2" csCatId="colorful" phldr="1"/>
      <dgm:spPr/>
      <dgm:t>
        <a:bodyPr/>
        <a:lstStyle/>
        <a:p>
          <a:endParaRPr lang="en-US"/>
        </a:p>
      </dgm:t>
    </dgm:pt>
    <dgm:pt modelId="{40AAEBF0-DAF1-46F7-B451-A3EDBF16CE52}">
      <dgm:prSet phldrT="[Text]"/>
      <dgm:spPr/>
      <dgm:t>
        <a:bodyPr/>
        <a:lstStyle/>
        <a:p>
          <a:r>
            <a:rPr lang="en-US"/>
            <a:t>Application</a:t>
          </a:r>
        </a:p>
      </dgm:t>
    </dgm:pt>
    <dgm:pt modelId="{BD0D9B31-490C-4A7E-B232-E3D6C9F236B8}" type="parTrans" cxnId="{012CC076-96EE-4575-A719-FA4CA5AA2AF7}">
      <dgm:prSet/>
      <dgm:spPr/>
      <dgm:t>
        <a:bodyPr/>
        <a:lstStyle/>
        <a:p>
          <a:endParaRPr lang="en-US"/>
        </a:p>
      </dgm:t>
    </dgm:pt>
    <dgm:pt modelId="{8D2E7F6C-A5BF-49A3-8B1A-E615E6842DEB}" type="sibTrans" cxnId="{012CC076-96EE-4575-A719-FA4CA5AA2AF7}">
      <dgm:prSet/>
      <dgm:spPr/>
      <dgm:t>
        <a:bodyPr/>
        <a:lstStyle/>
        <a:p>
          <a:endParaRPr lang="en-US"/>
        </a:p>
      </dgm:t>
    </dgm:pt>
    <dgm:pt modelId="{10058169-2188-489D-82F9-D2AA24083037}">
      <dgm:prSet phldrT="[Text]"/>
      <dgm:spPr/>
      <dgm:t>
        <a:bodyPr/>
        <a:lstStyle/>
        <a:p>
          <a:r>
            <a:rPr lang="en-US"/>
            <a:t>Eligibility</a:t>
          </a:r>
        </a:p>
      </dgm:t>
    </dgm:pt>
    <dgm:pt modelId="{CB5C7D3D-4A7B-41AC-8DED-B0BE9A07C8F8}" type="parTrans" cxnId="{B7BFF8DA-0419-434C-BE6D-AEA64AB50D3F}">
      <dgm:prSet/>
      <dgm:spPr/>
      <dgm:t>
        <a:bodyPr/>
        <a:lstStyle/>
        <a:p>
          <a:endParaRPr lang="en-US"/>
        </a:p>
      </dgm:t>
    </dgm:pt>
    <dgm:pt modelId="{08C9D1D7-3509-4385-99F9-E705100FC449}" type="sibTrans" cxnId="{B7BFF8DA-0419-434C-BE6D-AEA64AB50D3F}">
      <dgm:prSet/>
      <dgm:spPr/>
      <dgm:t>
        <a:bodyPr/>
        <a:lstStyle/>
        <a:p>
          <a:endParaRPr lang="en-US"/>
        </a:p>
      </dgm:t>
    </dgm:pt>
    <dgm:pt modelId="{7E4D73DF-9F0A-48C2-8048-E15CB5C7E368}">
      <dgm:prSet phldrT="[Text]"/>
      <dgm:spPr/>
      <dgm:t>
        <a:bodyPr/>
        <a:lstStyle/>
        <a:p>
          <a:r>
            <a:rPr lang="en-US"/>
            <a:t>Plan</a:t>
          </a:r>
        </a:p>
      </dgm:t>
    </dgm:pt>
    <dgm:pt modelId="{8E87F98E-711D-4213-8476-4B861BEE0595}" type="parTrans" cxnId="{EBFD26FA-2FF2-4449-B9C5-CF4A105718F4}">
      <dgm:prSet/>
      <dgm:spPr/>
      <dgm:t>
        <a:bodyPr/>
        <a:lstStyle/>
        <a:p>
          <a:endParaRPr lang="en-US"/>
        </a:p>
      </dgm:t>
    </dgm:pt>
    <dgm:pt modelId="{2B7DE136-B30C-4784-A36F-D380AD0F6E0D}" type="sibTrans" cxnId="{EBFD26FA-2FF2-4449-B9C5-CF4A105718F4}">
      <dgm:prSet/>
      <dgm:spPr/>
      <dgm:t>
        <a:bodyPr/>
        <a:lstStyle/>
        <a:p>
          <a:endParaRPr lang="en-US"/>
        </a:p>
      </dgm:t>
    </dgm:pt>
    <dgm:pt modelId="{C6FD82F1-E838-4B89-B605-D50B1E818333}">
      <dgm:prSet phldrT="[Text]"/>
      <dgm:spPr/>
      <dgm:t>
        <a:bodyPr/>
        <a:lstStyle/>
        <a:p>
          <a:r>
            <a:rPr lang="en-US"/>
            <a:t>Service Delivery</a:t>
          </a:r>
        </a:p>
      </dgm:t>
    </dgm:pt>
    <dgm:pt modelId="{9ECBC32E-89E9-48B2-AA15-DEAD5F8FA861}" type="parTrans" cxnId="{0D7776F0-324E-48EC-A6C9-353C11E11297}">
      <dgm:prSet/>
      <dgm:spPr/>
      <dgm:t>
        <a:bodyPr/>
        <a:lstStyle/>
        <a:p>
          <a:endParaRPr lang="en-US"/>
        </a:p>
      </dgm:t>
    </dgm:pt>
    <dgm:pt modelId="{1BA12789-9A55-4968-B88E-867EB2B91043}" type="sibTrans" cxnId="{0D7776F0-324E-48EC-A6C9-353C11E11297}">
      <dgm:prSet/>
      <dgm:spPr/>
      <dgm:t>
        <a:bodyPr/>
        <a:lstStyle/>
        <a:p>
          <a:endParaRPr lang="en-US"/>
        </a:p>
      </dgm:t>
    </dgm:pt>
    <dgm:pt modelId="{60168074-0B9F-4420-820A-FBEAC5336E22}">
      <dgm:prSet phldrT="[Text]"/>
      <dgm:spPr/>
      <dgm:t>
        <a:bodyPr/>
        <a:lstStyle/>
        <a:p>
          <a:r>
            <a:rPr lang="en-US"/>
            <a:t>Goal Achievement</a:t>
          </a:r>
        </a:p>
      </dgm:t>
    </dgm:pt>
    <dgm:pt modelId="{0F91A06B-A7E6-433D-B1E1-2BE989D62B91}" type="parTrans" cxnId="{AD2C4C33-B9B8-4DAF-96EB-8ADBD174E789}">
      <dgm:prSet/>
      <dgm:spPr/>
      <dgm:t>
        <a:bodyPr/>
        <a:lstStyle/>
        <a:p>
          <a:endParaRPr lang="en-US"/>
        </a:p>
      </dgm:t>
    </dgm:pt>
    <dgm:pt modelId="{0E46BDB2-6365-45C8-A2CC-FBB471CE9141}" type="sibTrans" cxnId="{AD2C4C33-B9B8-4DAF-96EB-8ADBD174E789}">
      <dgm:prSet/>
      <dgm:spPr/>
      <dgm:t>
        <a:bodyPr/>
        <a:lstStyle/>
        <a:p>
          <a:endParaRPr lang="en-US"/>
        </a:p>
      </dgm:t>
    </dgm:pt>
    <dgm:pt modelId="{7CC7DD65-EC68-46AC-AC08-EEF40E2CC59F}" type="pres">
      <dgm:prSet presAssocID="{70AB3537-EA97-4E69-A33B-84A9A7EE2210}" presName="Name0" presStyleCnt="0">
        <dgm:presLayoutVars>
          <dgm:dir/>
          <dgm:resizeHandles val="exact"/>
        </dgm:presLayoutVars>
      </dgm:prSet>
      <dgm:spPr/>
    </dgm:pt>
    <dgm:pt modelId="{A62D7E54-7D35-40A4-AAA2-2CFCFB4A0E93}" type="pres">
      <dgm:prSet presAssocID="{70AB3537-EA97-4E69-A33B-84A9A7EE2210}" presName="cycle" presStyleCnt="0"/>
      <dgm:spPr/>
    </dgm:pt>
    <dgm:pt modelId="{0DC877F8-9ECB-4787-AECA-11E63C30D8CB}" type="pres">
      <dgm:prSet presAssocID="{40AAEBF0-DAF1-46F7-B451-A3EDBF16CE52}" presName="nodeFirstNode" presStyleLbl="node1" presStyleIdx="0" presStyleCnt="5">
        <dgm:presLayoutVars>
          <dgm:bulletEnabled val="1"/>
        </dgm:presLayoutVars>
      </dgm:prSet>
      <dgm:spPr/>
    </dgm:pt>
    <dgm:pt modelId="{D31E510B-AB78-4246-813C-9BBBC013C04D}" type="pres">
      <dgm:prSet presAssocID="{8D2E7F6C-A5BF-49A3-8B1A-E615E6842DEB}" presName="sibTransFirstNode" presStyleLbl="bgShp" presStyleIdx="0" presStyleCnt="1"/>
      <dgm:spPr/>
    </dgm:pt>
    <dgm:pt modelId="{62F5FC97-28F2-4A1E-B885-E7A0ED7CA229}" type="pres">
      <dgm:prSet presAssocID="{10058169-2188-489D-82F9-D2AA24083037}" presName="nodeFollowingNodes" presStyleLbl="node1" presStyleIdx="1" presStyleCnt="5">
        <dgm:presLayoutVars>
          <dgm:bulletEnabled val="1"/>
        </dgm:presLayoutVars>
      </dgm:prSet>
      <dgm:spPr/>
    </dgm:pt>
    <dgm:pt modelId="{20340E49-0F3B-444A-BDD2-BC6D3866C7BF}" type="pres">
      <dgm:prSet presAssocID="{7E4D73DF-9F0A-48C2-8048-E15CB5C7E368}" presName="nodeFollowingNodes" presStyleLbl="node1" presStyleIdx="2" presStyleCnt="5">
        <dgm:presLayoutVars>
          <dgm:bulletEnabled val="1"/>
        </dgm:presLayoutVars>
      </dgm:prSet>
      <dgm:spPr/>
    </dgm:pt>
    <dgm:pt modelId="{739E5428-0B91-47EB-8416-AEE8C498B06E}" type="pres">
      <dgm:prSet presAssocID="{C6FD82F1-E838-4B89-B605-D50B1E818333}" presName="nodeFollowingNodes" presStyleLbl="node1" presStyleIdx="3" presStyleCnt="5">
        <dgm:presLayoutVars>
          <dgm:bulletEnabled val="1"/>
        </dgm:presLayoutVars>
      </dgm:prSet>
      <dgm:spPr/>
    </dgm:pt>
    <dgm:pt modelId="{AB1D428E-7CF7-4022-8081-4DE6161E04C8}" type="pres">
      <dgm:prSet presAssocID="{60168074-0B9F-4420-820A-FBEAC5336E22}" presName="nodeFollowingNodes" presStyleLbl="node1" presStyleIdx="4" presStyleCnt="5">
        <dgm:presLayoutVars>
          <dgm:bulletEnabled val="1"/>
        </dgm:presLayoutVars>
      </dgm:prSet>
      <dgm:spPr/>
    </dgm:pt>
  </dgm:ptLst>
  <dgm:cxnLst>
    <dgm:cxn modelId="{9F7B850E-07DE-4274-9F3B-14AFCD7D1F59}" type="presOf" srcId="{60168074-0B9F-4420-820A-FBEAC5336E22}" destId="{AB1D428E-7CF7-4022-8081-4DE6161E04C8}" srcOrd="0" destOrd="0" presId="urn:microsoft.com/office/officeart/2005/8/layout/cycle3"/>
    <dgm:cxn modelId="{4D147C21-F714-42B5-9F0E-925907017200}" type="presOf" srcId="{7E4D73DF-9F0A-48C2-8048-E15CB5C7E368}" destId="{20340E49-0F3B-444A-BDD2-BC6D3866C7BF}" srcOrd="0" destOrd="0" presId="urn:microsoft.com/office/officeart/2005/8/layout/cycle3"/>
    <dgm:cxn modelId="{AD2C4C33-B9B8-4DAF-96EB-8ADBD174E789}" srcId="{70AB3537-EA97-4E69-A33B-84A9A7EE2210}" destId="{60168074-0B9F-4420-820A-FBEAC5336E22}" srcOrd="4" destOrd="0" parTransId="{0F91A06B-A7E6-433D-B1E1-2BE989D62B91}" sibTransId="{0E46BDB2-6365-45C8-A2CC-FBB471CE9141}"/>
    <dgm:cxn modelId="{7150083B-9442-4DFC-B762-203F06C3C95E}" type="presOf" srcId="{C6FD82F1-E838-4B89-B605-D50B1E818333}" destId="{739E5428-0B91-47EB-8416-AEE8C498B06E}" srcOrd="0" destOrd="0" presId="urn:microsoft.com/office/officeart/2005/8/layout/cycle3"/>
    <dgm:cxn modelId="{B4257273-5B8F-42B3-9970-8A6A6D1B6B4F}" type="presOf" srcId="{8D2E7F6C-A5BF-49A3-8B1A-E615E6842DEB}" destId="{D31E510B-AB78-4246-813C-9BBBC013C04D}" srcOrd="0" destOrd="0" presId="urn:microsoft.com/office/officeart/2005/8/layout/cycle3"/>
    <dgm:cxn modelId="{012CC076-96EE-4575-A719-FA4CA5AA2AF7}" srcId="{70AB3537-EA97-4E69-A33B-84A9A7EE2210}" destId="{40AAEBF0-DAF1-46F7-B451-A3EDBF16CE52}" srcOrd="0" destOrd="0" parTransId="{BD0D9B31-490C-4A7E-B232-E3D6C9F236B8}" sibTransId="{8D2E7F6C-A5BF-49A3-8B1A-E615E6842DEB}"/>
    <dgm:cxn modelId="{624E9AA2-69BC-46ED-8F9D-0530449801C9}" type="presOf" srcId="{40AAEBF0-DAF1-46F7-B451-A3EDBF16CE52}" destId="{0DC877F8-9ECB-4787-AECA-11E63C30D8CB}" srcOrd="0" destOrd="0" presId="urn:microsoft.com/office/officeart/2005/8/layout/cycle3"/>
    <dgm:cxn modelId="{10B3B9C1-4129-4321-9519-4AAE61A9067E}" type="presOf" srcId="{70AB3537-EA97-4E69-A33B-84A9A7EE2210}" destId="{7CC7DD65-EC68-46AC-AC08-EEF40E2CC59F}" srcOrd="0" destOrd="0" presId="urn:microsoft.com/office/officeart/2005/8/layout/cycle3"/>
    <dgm:cxn modelId="{B7BFF8DA-0419-434C-BE6D-AEA64AB50D3F}" srcId="{70AB3537-EA97-4E69-A33B-84A9A7EE2210}" destId="{10058169-2188-489D-82F9-D2AA24083037}" srcOrd="1" destOrd="0" parTransId="{CB5C7D3D-4A7B-41AC-8DED-B0BE9A07C8F8}" sibTransId="{08C9D1D7-3509-4385-99F9-E705100FC449}"/>
    <dgm:cxn modelId="{0D7776F0-324E-48EC-A6C9-353C11E11297}" srcId="{70AB3537-EA97-4E69-A33B-84A9A7EE2210}" destId="{C6FD82F1-E838-4B89-B605-D50B1E818333}" srcOrd="3" destOrd="0" parTransId="{9ECBC32E-89E9-48B2-AA15-DEAD5F8FA861}" sibTransId="{1BA12789-9A55-4968-B88E-867EB2B91043}"/>
    <dgm:cxn modelId="{1BD3B6F1-53AA-4785-A449-992172F16C24}" type="presOf" srcId="{10058169-2188-489D-82F9-D2AA24083037}" destId="{62F5FC97-28F2-4A1E-B885-E7A0ED7CA229}" srcOrd="0" destOrd="0" presId="urn:microsoft.com/office/officeart/2005/8/layout/cycle3"/>
    <dgm:cxn modelId="{EBFD26FA-2FF2-4449-B9C5-CF4A105718F4}" srcId="{70AB3537-EA97-4E69-A33B-84A9A7EE2210}" destId="{7E4D73DF-9F0A-48C2-8048-E15CB5C7E368}" srcOrd="2" destOrd="0" parTransId="{8E87F98E-711D-4213-8476-4B861BEE0595}" sibTransId="{2B7DE136-B30C-4784-A36F-D380AD0F6E0D}"/>
    <dgm:cxn modelId="{187EF261-F8F9-4CDF-B728-F8C3641AF6BA}" type="presParOf" srcId="{7CC7DD65-EC68-46AC-AC08-EEF40E2CC59F}" destId="{A62D7E54-7D35-40A4-AAA2-2CFCFB4A0E93}" srcOrd="0" destOrd="0" presId="urn:microsoft.com/office/officeart/2005/8/layout/cycle3"/>
    <dgm:cxn modelId="{9D906B8C-BD58-48EC-85C5-E5BCB8ABE4BD}" type="presParOf" srcId="{A62D7E54-7D35-40A4-AAA2-2CFCFB4A0E93}" destId="{0DC877F8-9ECB-4787-AECA-11E63C30D8CB}" srcOrd="0" destOrd="0" presId="urn:microsoft.com/office/officeart/2005/8/layout/cycle3"/>
    <dgm:cxn modelId="{26A7243A-E088-4C95-8630-2E53125F1D58}" type="presParOf" srcId="{A62D7E54-7D35-40A4-AAA2-2CFCFB4A0E93}" destId="{D31E510B-AB78-4246-813C-9BBBC013C04D}" srcOrd="1" destOrd="0" presId="urn:microsoft.com/office/officeart/2005/8/layout/cycle3"/>
    <dgm:cxn modelId="{D9BA35A3-D741-49DE-A9FC-135A1F9456B4}" type="presParOf" srcId="{A62D7E54-7D35-40A4-AAA2-2CFCFB4A0E93}" destId="{62F5FC97-28F2-4A1E-B885-E7A0ED7CA229}" srcOrd="2" destOrd="0" presId="urn:microsoft.com/office/officeart/2005/8/layout/cycle3"/>
    <dgm:cxn modelId="{5BC73539-6875-4060-ADB6-600E444DF67C}" type="presParOf" srcId="{A62D7E54-7D35-40A4-AAA2-2CFCFB4A0E93}" destId="{20340E49-0F3B-444A-BDD2-BC6D3866C7BF}" srcOrd="3" destOrd="0" presId="urn:microsoft.com/office/officeart/2005/8/layout/cycle3"/>
    <dgm:cxn modelId="{48C77950-C332-4CE9-A7A1-7A3A61C0AFE0}" type="presParOf" srcId="{A62D7E54-7D35-40A4-AAA2-2CFCFB4A0E93}" destId="{739E5428-0B91-47EB-8416-AEE8C498B06E}" srcOrd="4" destOrd="0" presId="urn:microsoft.com/office/officeart/2005/8/layout/cycle3"/>
    <dgm:cxn modelId="{0568306C-DD77-4C03-8C12-2E7B17512B43}" type="presParOf" srcId="{A62D7E54-7D35-40A4-AAA2-2CFCFB4A0E93}" destId="{AB1D428E-7CF7-4022-8081-4DE6161E04C8}" srcOrd="5" destOrd="0" presId="urn:microsoft.com/office/officeart/2005/8/layout/cycle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6D27809-6FD7-492E-8DCC-07EEFD3FC3CB}"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3B8732DC-28F2-4F04-9E86-03200A2806F8}">
      <dgm:prSet/>
      <dgm:spPr/>
      <dgm:t>
        <a:bodyPr/>
        <a:lstStyle/>
        <a:p>
          <a:r>
            <a:rPr lang="en-US"/>
            <a:t>Vocational Guidance and Counseling</a:t>
          </a:r>
        </a:p>
      </dgm:t>
    </dgm:pt>
    <dgm:pt modelId="{4A5183BA-7354-4E59-A03C-88996E292480}" type="parTrans" cxnId="{78D39B03-2E73-4C56-9E00-E8C668427A05}">
      <dgm:prSet/>
      <dgm:spPr/>
      <dgm:t>
        <a:bodyPr/>
        <a:lstStyle/>
        <a:p>
          <a:endParaRPr lang="en-US"/>
        </a:p>
      </dgm:t>
    </dgm:pt>
    <dgm:pt modelId="{433E8234-9893-49DC-9183-289C1E335820}" type="sibTrans" cxnId="{78D39B03-2E73-4C56-9E00-E8C668427A05}">
      <dgm:prSet/>
      <dgm:spPr/>
      <dgm:t>
        <a:bodyPr/>
        <a:lstStyle/>
        <a:p>
          <a:endParaRPr lang="en-US"/>
        </a:p>
      </dgm:t>
    </dgm:pt>
    <dgm:pt modelId="{C6422083-3616-45C6-8A88-BDF938B75496}">
      <dgm:prSet/>
      <dgm:spPr/>
      <dgm:t>
        <a:bodyPr/>
        <a:lstStyle/>
        <a:p>
          <a:r>
            <a:rPr lang="en-US"/>
            <a:t>Physical and Mental Restoration</a:t>
          </a:r>
        </a:p>
      </dgm:t>
    </dgm:pt>
    <dgm:pt modelId="{3E1753A9-68A7-4E4D-A5ED-D038CF88E733}" type="parTrans" cxnId="{B80E4275-1DD3-4EA8-86F3-2D281FC3EF49}">
      <dgm:prSet/>
      <dgm:spPr/>
      <dgm:t>
        <a:bodyPr/>
        <a:lstStyle/>
        <a:p>
          <a:endParaRPr lang="en-US"/>
        </a:p>
      </dgm:t>
    </dgm:pt>
    <dgm:pt modelId="{0A7F7D44-B25B-4013-AB13-B6EBCAA7CC60}" type="sibTrans" cxnId="{B80E4275-1DD3-4EA8-86F3-2D281FC3EF49}">
      <dgm:prSet/>
      <dgm:spPr/>
      <dgm:t>
        <a:bodyPr/>
        <a:lstStyle/>
        <a:p>
          <a:endParaRPr lang="en-US"/>
        </a:p>
      </dgm:t>
    </dgm:pt>
    <dgm:pt modelId="{D2F97359-60FD-4B0D-8411-0AD3B9013FB7}">
      <dgm:prSet/>
      <dgm:spPr/>
      <dgm:t>
        <a:bodyPr/>
        <a:lstStyle/>
        <a:p>
          <a:r>
            <a:rPr lang="en-US"/>
            <a:t>Rehabilitation Technology</a:t>
          </a:r>
        </a:p>
      </dgm:t>
    </dgm:pt>
    <dgm:pt modelId="{2B63366D-7FD6-4ACB-B52E-C31F4FF4522F}" type="parTrans" cxnId="{B48B7BA9-CEAD-4BA9-88C5-E74F533761DD}">
      <dgm:prSet/>
      <dgm:spPr/>
      <dgm:t>
        <a:bodyPr/>
        <a:lstStyle/>
        <a:p>
          <a:endParaRPr lang="en-US"/>
        </a:p>
      </dgm:t>
    </dgm:pt>
    <dgm:pt modelId="{78A6A201-24EE-4DC4-8E1C-0B4CA4B55D06}" type="sibTrans" cxnId="{B48B7BA9-CEAD-4BA9-88C5-E74F533761DD}">
      <dgm:prSet/>
      <dgm:spPr/>
      <dgm:t>
        <a:bodyPr/>
        <a:lstStyle/>
        <a:p>
          <a:endParaRPr lang="en-US"/>
        </a:p>
      </dgm:t>
    </dgm:pt>
    <dgm:pt modelId="{0D76EBE2-A9AB-4923-9476-EDEE9E80B591}">
      <dgm:prSet/>
      <dgm:spPr/>
      <dgm:t>
        <a:bodyPr/>
        <a:lstStyle/>
        <a:p>
          <a:r>
            <a:rPr lang="en-US"/>
            <a:t>Training</a:t>
          </a:r>
        </a:p>
      </dgm:t>
    </dgm:pt>
    <dgm:pt modelId="{65A4DE97-BEF3-4DA5-A404-8D42A3486D3B}" type="parTrans" cxnId="{9B7A2EE9-288C-4F88-9783-65BD244A6CAB}">
      <dgm:prSet/>
      <dgm:spPr/>
      <dgm:t>
        <a:bodyPr/>
        <a:lstStyle/>
        <a:p>
          <a:endParaRPr lang="en-US"/>
        </a:p>
      </dgm:t>
    </dgm:pt>
    <dgm:pt modelId="{25647AC8-C05C-4316-A0F1-1D3C1D421779}" type="sibTrans" cxnId="{9B7A2EE9-288C-4F88-9783-65BD244A6CAB}">
      <dgm:prSet/>
      <dgm:spPr/>
      <dgm:t>
        <a:bodyPr/>
        <a:lstStyle/>
        <a:p>
          <a:endParaRPr lang="en-US"/>
        </a:p>
      </dgm:t>
    </dgm:pt>
    <dgm:pt modelId="{2CEDCB48-9402-406D-B88B-6FE2867F4291}">
      <dgm:prSet/>
      <dgm:spPr/>
      <dgm:t>
        <a:bodyPr/>
        <a:lstStyle/>
        <a:p>
          <a:r>
            <a:rPr lang="en-US"/>
            <a:t>Job-related Services</a:t>
          </a:r>
        </a:p>
      </dgm:t>
    </dgm:pt>
    <dgm:pt modelId="{C3BEEBF5-70BF-4AEC-9814-D19BB7D07D38}" type="parTrans" cxnId="{56F9DD95-1499-4434-A514-F4CBC20ACEF4}">
      <dgm:prSet/>
      <dgm:spPr/>
      <dgm:t>
        <a:bodyPr/>
        <a:lstStyle/>
        <a:p>
          <a:endParaRPr lang="en-US"/>
        </a:p>
      </dgm:t>
    </dgm:pt>
    <dgm:pt modelId="{B113EA17-2EC6-4361-84F5-D312CDC5A83E}" type="sibTrans" cxnId="{56F9DD95-1499-4434-A514-F4CBC20ACEF4}">
      <dgm:prSet/>
      <dgm:spPr/>
      <dgm:t>
        <a:bodyPr/>
        <a:lstStyle/>
        <a:p>
          <a:endParaRPr lang="en-US"/>
        </a:p>
      </dgm:t>
    </dgm:pt>
    <dgm:pt modelId="{A68235CE-61A9-4F73-8AB1-0FF2C0FB7B3A}">
      <dgm:prSet/>
      <dgm:spPr/>
      <dgm:t>
        <a:bodyPr/>
        <a:lstStyle/>
        <a:p>
          <a:r>
            <a:rPr lang="en-US"/>
            <a:t>Supported Employment</a:t>
          </a:r>
        </a:p>
      </dgm:t>
    </dgm:pt>
    <dgm:pt modelId="{165DB1F2-0856-4160-887A-0753AFEA3C73}" type="parTrans" cxnId="{B3C08087-B0E0-425D-A403-F252B586C3EF}">
      <dgm:prSet/>
      <dgm:spPr/>
      <dgm:t>
        <a:bodyPr/>
        <a:lstStyle/>
        <a:p>
          <a:endParaRPr lang="en-US"/>
        </a:p>
      </dgm:t>
    </dgm:pt>
    <dgm:pt modelId="{02D07E43-140D-4B90-B8B0-74FEA5B54D63}" type="sibTrans" cxnId="{B3C08087-B0E0-425D-A403-F252B586C3EF}">
      <dgm:prSet/>
      <dgm:spPr/>
      <dgm:t>
        <a:bodyPr/>
        <a:lstStyle/>
        <a:p>
          <a:endParaRPr lang="en-US"/>
        </a:p>
      </dgm:t>
    </dgm:pt>
    <dgm:pt modelId="{38EC154C-A6C3-4D7F-A8AA-9B67C2EA4748}">
      <dgm:prSet/>
      <dgm:spPr/>
      <dgm:t>
        <a:bodyPr/>
        <a:lstStyle/>
        <a:p>
          <a:r>
            <a:rPr lang="en-US"/>
            <a:t>Consultation and Technical Assistance</a:t>
          </a:r>
        </a:p>
      </dgm:t>
    </dgm:pt>
    <dgm:pt modelId="{BA2D7F2B-EF52-490F-997D-5A6E2CDD6CD4}" type="parTrans" cxnId="{ACB8BF1F-DFAA-4893-BE40-F2EABAFF4B01}">
      <dgm:prSet/>
      <dgm:spPr/>
      <dgm:t>
        <a:bodyPr/>
        <a:lstStyle/>
        <a:p>
          <a:endParaRPr lang="en-US"/>
        </a:p>
      </dgm:t>
    </dgm:pt>
    <dgm:pt modelId="{482611E1-0D2D-46F8-BF0C-E353222809C3}" type="sibTrans" cxnId="{ACB8BF1F-DFAA-4893-BE40-F2EABAFF4B01}">
      <dgm:prSet/>
      <dgm:spPr/>
      <dgm:t>
        <a:bodyPr/>
        <a:lstStyle/>
        <a:p>
          <a:endParaRPr lang="en-US"/>
        </a:p>
      </dgm:t>
    </dgm:pt>
    <dgm:pt modelId="{53FFE5A1-1A69-45FF-A683-502F0B742935}" type="pres">
      <dgm:prSet presAssocID="{16D27809-6FD7-492E-8DCC-07EEFD3FC3CB}" presName="linear" presStyleCnt="0">
        <dgm:presLayoutVars>
          <dgm:animLvl val="lvl"/>
          <dgm:resizeHandles val="exact"/>
        </dgm:presLayoutVars>
      </dgm:prSet>
      <dgm:spPr/>
    </dgm:pt>
    <dgm:pt modelId="{560DC083-2A85-42C7-8BB0-127FCEDD81A7}" type="pres">
      <dgm:prSet presAssocID="{3B8732DC-28F2-4F04-9E86-03200A2806F8}" presName="parentText" presStyleLbl="node1" presStyleIdx="0" presStyleCnt="7">
        <dgm:presLayoutVars>
          <dgm:chMax val="0"/>
          <dgm:bulletEnabled val="1"/>
        </dgm:presLayoutVars>
      </dgm:prSet>
      <dgm:spPr/>
    </dgm:pt>
    <dgm:pt modelId="{C72B24DF-F6B7-4FE7-ACE0-7EDDB492F079}" type="pres">
      <dgm:prSet presAssocID="{433E8234-9893-49DC-9183-289C1E335820}" presName="spacer" presStyleCnt="0"/>
      <dgm:spPr/>
    </dgm:pt>
    <dgm:pt modelId="{1413902E-1D44-4417-9EBE-A09FE176099C}" type="pres">
      <dgm:prSet presAssocID="{C6422083-3616-45C6-8A88-BDF938B75496}" presName="parentText" presStyleLbl="node1" presStyleIdx="1" presStyleCnt="7" custLinFactNeighborY="32841">
        <dgm:presLayoutVars>
          <dgm:chMax val="0"/>
          <dgm:bulletEnabled val="1"/>
        </dgm:presLayoutVars>
      </dgm:prSet>
      <dgm:spPr/>
    </dgm:pt>
    <dgm:pt modelId="{DBB990D9-DF67-4F61-B145-3165E515107D}" type="pres">
      <dgm:prSet presAssocID="{0A7F7D44-B25B-4013-AB13-B6EBCAA7CC60}" presName="spacer" presStyleCnt="0"/>
      <dgm:spPr/>
    </dgm:pt>
    <dgm:pt modelId="{47307B16-062A-4BDD-88F1-F227DAADE62A}" type="pres">
      <dgm:prSet presAssocID="{D2F97359-60FD-4B0D-8411-0AD3B9013FB7}" presName="parentText" presStyleLbl="node1" presStyleIdx="2" presStyleCnt="7">
        <dgm:presLayoutVars>
          <dgm:chMax val="0"/>
          <dgm:bulletEnabled val="1"/>
        </dgm:presLayoutVars>
      </dgm:prSet>
      <dgm:spPr/>
    </dgm:pt>
    <dgm:pt modelId="{278BCCBD-8EC9-4A13-A574-B371C851F6FF}" type="pres">
      <dgm:prSet presAssocID="{78A6A201-24EE-4DC4-8E1C-0B4CA4B55D06}" presName="spacer" presStyleCnt="0"/>
      <dgm:spPr/>
    </dgm:pt>
    <dgm:pt modelId="{0B841D3B-CC5C-4274-B5BE-6FC2D4A5D6EE}" type="pres">
      <dgm:prSet presAssocID="{0D76EBE2-A9AB-4923-9476-EDEE9E80B591}" presName="parentText" presStyleLbl="node1" presStyleIdx="3" presStyleCnt="7">
        <dgm:presLayoutVars>
          <dgm:chMax val="0"/>
          <dgm:bulletEnabled val="1"/>
        </dgm:presLayoutVars>
      </dgm:prSet>
      <dgm:spPr/>
    </dgm:pt>
    <dgm:pt modelId="{76470FA8-3BAC-4D8C-9A45-10E504A5CF5C}" type="pres">
      <dgm:prSet presAssocID="{25647AC8-C05C-4316-A0F1-1D3C1D421779}" presName="spacer" presStyleCnt="0"/>
      <dgm:spPr/>
    </dgm:pt>
    <dgm:pt modelId="{DF74E5A9-BD93-4230-91D2-97A82CB2392E}" type="pres">
      <dgm:prSet presAssocID="{2CEDCB48-9402-406D-B88B-6FE2867F4291}" presName="parentText" presStyleLbl="node1" presStyleIdx="4" presStyleCnt="7">
        <dgm:presLayoutVars>
          <dgm:chMax val="0"/>
          <dgm:bulletEnabled val="1"/>
        </dgm:presLayoutVars>
      </dgm:prSet>
      <dgm:spPr/>
    </dgm:pt>
    <dgm:pt modelId="{5D0E36FC-936A-4541-A391-95EDF20CC1B5}" type="pres">
      <dgm:prSet presAssocID="{B113EA17-2EC6-4361-84F5-D312CDC5A83E}" presName="spacer" presStyleCnt="0"/>
      <dgm:spPr/>
    </dgm:pt>
    <dgm:pt modelId="{4677347F-CBBC-444D-B588-C0FD678BE326}" type="pres">
      <dgm:prSet presAssocID="{A68235CE-61A9-4F73-8AB1-0FF2C0FB7B3A}" presName="parentText" presStyleLbl="node1" presStyleIdx="5" presStyleCnt="7">
        <dgm:presLayoutVars>
          <dgm:chMax val="0"/>
          <dgm:bulletEnabled val="1"/>
        </dgm:presLayoutVars>
      </dgm:prSet>
      <dgm:spPr/>
    </dgm:pt>
    <dgm:pt modelId="{4DC5A1E3-7EC7-41E9-A09D-0701B8D84C18}" type="pres">
      <dgm:prSet presAssocID="{02D07E43-140D-4B90-B8B0-74FEA5B54D63}" presName="spacer" presStyleCnt="0"/>
      <dgm:spPr/>
    </dgm:pt>
    <dgm:pt modelId="{3FE33371-8389-45FE-8F54-D309E2841B94}" type="pres">
      <dgm:prSet presAssocID="{38EC154C-A6C3-4D7F-A8AA-9B67C2EA4748}" presName="parentText" presStyleLbl="node1" presStyleIdx="6" presStyleCnt="7">
        <dgm:presLayoutVars>
          <dgm:chMax val="0"/>
          <dgm:bulletEnabled val="1"/>
        </dgm:presLayoutVars>
      </dgm:prSet>
      <dgm:spPr/>
    </dgm:pt>
  </dgm:ptLst>
  <dgm:cxnLst>
    <dgm:cxn modelId="{78D39B03-2E73-4C56-9E00-E8C668427A05}" srcId="{16D27809-6FD7-492E-8DCC-07EEFD3FC3CB}" destId="{3B8732DC-28F2-4F04-9E86-03200A2806F8}" srcOrd="0" destOrd="0" parTransId="{4A5183BA-7354-4E59-A03C-88996E292480}" sibTransId="{433E8234-9893-49DC-9183-289C1E335820}"/>
    <dgm:cxn modelId="{18B0E709-C3F9-486A-8714-1F334AC7531A}" type="presOf" srcId="{3B8732DC-28F2-4F04-9E86-03200A2806F8}" destId="{560DC083-2A85-42C7-8BB0-127FCEDD81A7}" srcOrd="0" destOrd="0" presId="urn:microsoft.com/office/officeart/2005/8/layout/vList2"/>
    <dgm:cxn modelId="{ACB8BF1F-DFAA-4893-BE40-F2EABAFF4B01}" srcId="{16D27809-6FD7-492E-8DCC-07EEFD3FC3CB}" destId="{38EC154C-A6C3-4D7F-A8AA-9B67C2EA4748}" srcOrd="6" destOrd="0" parTransId="{BA2D7F2B-EF52-490F-997D-5A6E2CDD6CD4}" sibTransId="{482611E1-0D2D-46F8-BF0C-E353222809C3}"/>
    <dgm:cxn modelId="{5840D35B-8A2E-4C26-A567-63425AE7709E}" type="presOf" srcId="{38EC154C-A6C3-4D7F-A8AA-9B67C2EA4748}" destId="{3FE33371-8389-45FE-8F54-D309E2841B94}" srcOrd="0" destOrd="0" presId="urn:microsoft.com/office/officeart/2005/8/layout/vList2"/>
    <dgm:cxn modelId="{45B67B6D-E8D4-4790-8364-DDDAC4727B99}" type="presOf" srcId="{A68235CE-61A9-4F73-8AB1-0FF2C0FB7B3A}" destId="{4677347F-CBBC-444D-B588-C0FD678BE326}" srcOrd="0" destOrd="0" presId="urn:microsoft.com/office/officeart/2005/8/layout/vList2"/>
    <dgm:cxn modelId="{B80E4275-1DD3-4EA8-86F3-2D281FC3EF49}" srcId="{16D27809-6FD7-492E-8DCC-07EEFD3FC3CB}" destId="{C6422083-3616-45C6-8A88-BDF938B75496}" srcOrd="1" destOrd="0" parTransId="{3E1753A9-68A7-4E4D-A5ED-D038CF88E733}" sibTransId="{0A7F7D44-B25B-4013-AB13-B6EBCAA7CC60}"/>
    <dgm:cxn modelId="{B3C08087-B0E0-425D-A403-F252B586C3EF}" srcId="{16D27809-6FD7-492E-8DCC-07EEFD3FC3CB}" destId="{A68235CE-61A9-4F73-8AB1-0FF2C0FB7B3A}" srcOrd="5" destOrd="0" parTransId="{165DB1F2-0856-4160-887A-0753AFEA3C73}" sibTransId="{02D07E43-140D-4B90-B8B0-74FEA5B54D63}"/>
    <dgm:cxn modelId="{4B2DDD91-25DB-490A-8C6E-108BDC585BD5}" type="presOf" srcId="{C6422083-3616-45C6-8A88-BDF938B75496}" destId="{1413902E-1D44-4417-9EBE-A09FE176099C}" srcOrd="0" destOrd="0" presId="urn:microsoft.com/office/officeart/2005/8/layout/vList2"/>
    <dgm:cxn modelId="{56F9DD95-1499-4434-A514-F4CBC20ACEF4}" srcId="{16D27809-6FD7-492E-8DCC-07EEFD3FC3CB}" destId="{2CEDCB48-9402-406D-B88B-6FE2867F4291}" srcOrd="4" destOrd="0" parTransId="{C3BEEBF5-70BF-4AEC-9814-D19BB7D07D38}" sibTransId="{B113EA17-2EC6-4361-84F5-D312CDC5A83E}"/>
    <dgm:cxn modelId="{35DCC5A0-B00A-4A2D-8C68-425B443A85F1}" type="presOf" srcId="{16D27809-6FD7-492E-8DCC-07EEFD3FC3CB}" destId="{53FFE5A1-1A69-45FF-A683-502F0B742935}" srcOrd="0" destOrd="0" presId="urn:microsoft.com/office/officeart/2005/8/layout/vList2"/>
    <dgm:cxn modelId="{DE2D78A8-D58B-4DAD-83A5-6843A59E48A8}" type="presOf" srcId="{0D76EBE2-A9AB-4923-9476-EDEE9E80B591}" destId="{0B841D3B-CC5C-4274-B5BE-6FC2D4A5D6EE}" srcOrd="0" destOrd="0" presId="urn:microsoft.com/office/officeart/2005/8/layout/vList2"/>
    <dgm:cxn modelId="{B48B7BA9-CEAD-4BA9-88C5-E74F533761DD}" srcId="{16D27809-6FD7-492E-8DCC-07EEFD3FC3CB}" destId="{D2F97359-60FD-4B0D-8411-0AD3B9013FB7}" srcOrd="2" destOrd="0" parTransId="{2B63366D-7FD6-4ACB-B52E-C31F4FF4522F}" sibTransId="{78A6A201-24EE-4DC4-8E1C-0B4CA4B55D06}"/>
    <dgm:cxn modelId="{2E3DB6AE-A9FD-40B5-97AC-2CF754233EE4}" type="presOf" srcId="{D2F97359-60FD-4B0D-8411-0AD3B9013FB7}" destId="{47307B16-062A-4BDD-88F1-F227DAADE62A}" srcOrd="0" destOrd="0" presId="urn:microsoft.com/office/officeart/2005/8/layout/vList2"/>
    <dgm:cxn modelId="{A0CBC5C2-647D-4F29-8655-2A2F36E29B8C}" type="presOf" srcId="{2CEDCB48-9402-406D-B88B-6FE2867F4291}" destId="{DF74E5A9-BD93-4230-91D2-97A82CB2392E}" srcOrd="0" destOrd="0" presId="urn:microsoft.com/office/officeart/2005/8/layout/vList2"/>
    <dgm:cxn modelId="{9B7A2EE9-288C-4F88-9783-65BD244A6CAB}" srcId="{16D27809-6FD7-492E-8DCC-07EEFD3FC3CB}" destId="{0D76EBE2-A9AB-4923-9476-EDEE9E80B591}" srcOrd="3" destOrd="0" parTransId="{65A4DE97-BEF3-4DA5-A404-8D42A3486D3B}" sibTransId="{25647AC8-C05C-4316-A0F1-1D3C1D421779}"/>
    <dgm:cxn modelId="{39FB580B-85B8-4794-ABF0-EB3F9A8A68E9}" type="presParOf" srcId="{53FFE5A1-1A69-45FF-A683-502F0B742935}" destId="{560DC083-2A85-42C7-8BB0-127FCEDD81A7}" srcOrd="0" destOrd="0" presId="urn:microsoft.com/office/officeart/2005/8/layout/vList2"/>
    <dgm:cxn modelId="{CBF7BD64-8702-437C-9E92-EBEE181D987C}" type="presParOf" srcId="{53FFE5A1-1A69-45FF-A683-502F0B742935}" destId="{C72B24DF-F6B7-4FE7-ACE0-7EDDB492F079}" srcOrd="1" destOrd="0" presId="urn:microsoft.com/office/officeart/2005/8/layout/vList2"/>
    <dgm:cxn modelId="{001E605F-1571-4BCA-8451-1A5513A628B7}" type="presParOf" srcId="{53FFE5A1-1A69-45FF-A683-502F0B742935}" destId="{1413902E-1D44-4417-9EBE-A09FE176099C}" srcOrd="2" destOrd="0" presId="urn:microsoft.com/office/officeart/2005/8/layout/vList2"/>
    <dgm:cxn modelId="{BE5EE0C0-A99F-4ECC-B4BB-76429BD9570C}" type="presParOf" srcId="{53FFE5A1-1A69-45FF-A683-502F0B742935}" destId="{DBB990D9-DF67-4F61-B145-3165E515107D}" srcOrd="3" destOrd="0" presId="urn:microsoft.com/office/officeart/2005/8/layout/vList2"/>
    <dgm:cxn modelId="{13C61CD1-D461-41BA-9AC1-E215297636E1}" type="presParOf" srcId="{53FFE5A1-1A69-45FF-A683-502F0B742935}" destId="{47307B16-062A-4BDD-88F1-F227DAADE62A}" srcOrd="4" destOrd="0" presId="urn:microsoft.com/office/officeart/2005/8/layout/vList2"/>
    <dgm:cxn modelId="{61C8DE43-179A-4C76-BBBC-7AA1041A2D1C}" type="presParOf" srcId="{53FFE5A1-1A69-45FF-A683-502F0B742935}" destId="{278BCCBD-8EC9-4A13-A574-B371C851F6FF}" srcOrd="5" destOrd="0" presId="urn:microsoft.com/office/officeart/2005/8/layout/vList2"/>
    <dgm:cxn modelId="{DDEE7970-DD11-47DC-BAEE-A82062EAF683}" type="presParOf" srcId="{53FFE5A1-1A69-45FF-A683-502F0B742935}" destId="{0B841D3B-CC5C-4274-B5BE-6FC2D4A5D6EE}" srcOrd="6" destOrd="0" presId="urn:microsoft.com/office/officeart/2005/8/layout/vList2"/>
    <dgm:cxn modelId="{B2EF8F12-DD7E-44DC-B72A-9EEE10130851}" type="presParOf" srcId="{53FFE5A1-1A69-45FF-A683-502F0B742935}" destId="{76470FA8-3BAC-4D8C-9A45-10E504A5CF5C}" srcOrd="7" destOrd="0" presId="urn:microsoft.com/office/officeart/2005/8/layout/vList2"/>
    <dgm:cxn modelId="{FCEE40D7-D103-4D13-9FC6-361156412A39}" type="presParOf" srcId="{53FFE5A1-1A69-45FF-A683-502F0B742935}" destId="{DF74E5A9-BD93-4230-91D2-97A82CB2392E}" srcOrd="8" destOrd="0" presId="urn:microsoft.com/office/officeart/2005/8/layout/vList2"/>
    <dgm:cxn modelId="{B796EA1D-3C23-4377-8C61-E81466999DF7}" type="presParOf" srcId="{53FFE5A1-1A69-45FF-A683-502F0B742935}" destId="{5D0E36FC-936A-4541-A391-95EDF20CC1B5}" srcOrd="9" destOrd="0" presId="urn:microsoft.com/office/officeart/2005/8/layout/vList2"/>
    <dgm:cxn modelId="{A2C983DC-45D0-44C6-8146-A917AEDCB8F4}" type="presParOf" srcId="{53FFE5A1-1A69-45FF-A683-502F0B742935}" destId="{4677347F-CBBC-444D-B588-C0FD678BE326}" srcOrd="10" destOrd="0" presId="urn:microsoft.com/office/officeart/2005/8/layout/vList2"/>
    <dgm:cxn modelId="{1584EAF3-7C55-42D8-936B-412C22B29E02}" type="presParOf" srcId="{53FFE5A1-1A69-45FF-A683-502F0B742935}" destId="{4DC5A1E3-7EC7-41E9-A09D-0701B8D84C18}" srcOrd="11" destOrd="0" presId="urn:microsoft.com/office/officeart/2005/8/layout/vList2"/>
    <dgm:cxn modelId="{DE6F0F96-D1C2-401F-9FC3-737367C7D2A9}" type="presParOf" srcId="{53FFE5A1-1A69-45FF-A683-502F0B742935}" destId="{3FE33371-8389-45FE-8F54-D309E2841B94}" srcOrd="1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B1CFBA4-40C0-43F1-B784-CF0C76CA603D}"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5CE36266-76B1-49B9-9FD4-4047CBE9AEDE}">
      <dgm:prSet/>
      <dgm:spPr/>
      <dgm:t>
        <a:bodyPr/>
        <a:lstStyle/>
        <a:p>
          <a:r>
            <a:rPr lang="en-US"/>
            <a:t>Workforce Ready Grant</a:t>
          </a:r>
        </a:p>
      </dgm:t>
    </dgm:pt>
    <dgm:pt modelId="{C2003D34-653B-42CF-BEE3-B9EC45100D38}" type="parTrans" cxnId="{C43CA815-2BF2-4E1F-AF2C-DD42738B6FAF}">
      <dgm:prSet/>
      <dgm:spPr/>
      <dgm:t>
        <a:bodyPr/>
        <a:lstStyle/>
        <a:p>
          <a:endParaRPr lang="en-US"/>
        </a:p>
      </dgm:t>
    </dgm:pt>
    <dgm:pt modelId="{EC7F0752-68A8-401B-9468-26F8B15D45DA}" type="sibTrans" cxnId="{C43CA815-2BF2-4E1F-AF2C-DD42738B6FAF}">
      <dgm:prSet/>
      <dgm:spPr/>
      <dgm:t>
        <a:bodyPr/>
        <a:lstStyle/>
        <a:p>
          <a:endParaRPr lang="en-US"/>
        </a:p>
      </dgm:t>
    </dgm:pt>
    <dgm:pt modelId="{9E87B7FE-44FD-4E39-98E6-74BF6D3B3E4A}">
      <dgm:prSet/>
      <dgm:spPr/>
      <dgm:t>
        <a:bodyPr/>
        <a:lstStyle/>
        <a:p>
          <a:r>
            <a:rPr lang="en-US"/>
            <a:t>Employer Training Grant</a:t>
          </a:r>
        </a:p>
      </dgm:t>
    </dgm:pt>
    <dgm:pt modelId="{556B4B39-C894-4D0C-A9AF-2F70301B7D73}" type="parTrans" cxnId="{1F1A9FEE-60BB-48DA-A575-86D904E4C28A}">
      <dgm:prSet/>
      <dgm:spPr/>
      <dgm:t>
        <a:bodyPr/>
        <a:lstStyle/>
        <a:p>
          <a:endParaRPr lang="en-US"/>
        </a:p>
      </dgm:t>
    </dgm:pt>
    <dgm:pt modelId="{5F8ED92E-9D88-4413-B5E5-E6BE019752BC}" type="sibTrans" cxnId="{1F1A9FEE-60BB-48DA-A575-86D904E4C28A}">
      <dgm:prSet/>
      <dgm:spPr/>
      <dgm:t>
        <a:bodyPr/>
        <a:lstStyle/>
        <a:p>
          <a:endParaRPr lang="en-US"/>
        </a:p>
      </dgm:t>
    </dgm:pt>
    <dgm:pt modelId="{97FE0DD9-E612-4E39-AC45-B4EED20866F8}">
      <dgm:prSet/>
      <dgm:spPr/>
      <dgm:t>
        <a:bodyPr/>
        <a:lstStyle/>
        <a:p>
          <a:r>
            <a:rPr lang="en-US"/>
            <a:t>INTraining</a:t>
          </a:r>
        </a:p>
      </dgm:t>
    </dgm:pt>
    <dgm:pt modelId="{6A38606C-62E0-4180-B414-CBD510480AA2}" type="parTrans" cxnId="{EC17A71B-2AF8-417C-B43F-6B037C2FAC18}">
      <dgm:prSet/>
      <dgm:spPr/>
      <dgm:t>
        <a:bodyPr/>
        <a:lstStyle/>
        <a:p>
          <a:endParaRPr lang="en-US"/>
        </a:p>
      </dgm:t>
    </dgm:pt>
    <dgm:pt modelId="{7E4B8233-18F7-4ECA-938E-5C0CA8D15F0C}" type="sibTrans" cxnId="{EC17A71B-2AF8-417C-B43F-6B037C2FAC18}">
      <dgm:prSet/>
      <dgm:spPr/>
      <dgm:t>
        <a:bodyPr/>
        <a:lstStyle/>
        <a:p>
          <a:endParaRPr lang="en-US"/>
        </a:p>
      </dgm:t>
    </dgm:pt>
    <dgm:pt modelId="{FA9D693C-4B56-4994-BF7D-DE80F1DF0290}">
      <dgm:prSet/>
      <dgm:spPr/>
      <dgm:t>
        <a:bodyPr/>
        <a:lstStyle/>
        <a:p>
          <a:r>
            <a:rPr lang="en-US"/>
            <a:t>Dislocated Worker Program</a:t>
          </a:r>
        </a:p>
      </dgm:t>
    </dgm:pt>
    <dgm:pt modelId="{674398B7-9DE7-4052-90E3-D4C17C03F8A4}" type="parTrans" cxnId="{3562E9D3-AD4D-4225-B325-3C026231B82F}">
      <dgm:prSet/>
      <dgm:spPr/>
      <dgm:t>
        <a:bodyPr/>
        <a:lstStyle/>
        <a:p>
          <a:endParaRPr lang="en-US"/>
        </a:p>
      </dgm:t>
    </dgm:pt>
    <dgm:pt modelId="{2A0DA292-7DFC-488F-A018-84E4E8C30C56}" type="sibTrans" cxnId="{3562E9D3-AD4D-4225-B325-3C026231B82F}">
      <dgm:prSet/>
      <dgm:spPr/>
      <dgm:t>
        <a:bodyPr/>
        <a:lstStyle/>
        <a:p>
          <a:endParaRPr lang="en-US"/>
        </a:p>
      </dgm:t>
    </dgm:pt>
    <dgm:pt modelId="{7137960C-914C-4CA0-BAC5-E1535FCDE8C1}">
      <dgm:prSet/>
      <dgm:spPr/>
      <dgm:t>
        <a:bodyPr/>
        <a:lstStyle/>
        <a:p>
          <a:r>
            <a:rPr lang="en-US"/>
            <a:t>Jobs for America’s Graduates (JAG)</a:t>
          </a:r>
        </a:p>
      </dgm:t>
    </dgm:pt>
    <dgm:pt modelId="{0D1EEA5C-34B0-4E04-A392-D478AFAC7933}" type="parTrans" cxnId="{2086A346-16EE-4BFD-94D6-EA1CA4A95BC4}">
      <dgm:prSet/>
      <dgm:spPr/>
      <dgm:t>
        <a:bodyPr/>
        <a:lstStyle/>
        <a:p>
          <a:endParaRPr lang="en-US"/>
        </a:p>
      </dgm:t>
    </dgm:pt>
    <dgm:pt modelId="{D1728E74-0997-42B6-8E2D-415C33FF2FBF}" type="sibTrans" cxnId="{2086A346-16EE-4BFD-94D6-EA1CA4A95BC4}">
      <dgm:prSet/>
      <dgm:spPr/>
      <dgm:t>
        <a:bodyPr/>
        <a:lstStyle/>
        <a:p>
          <a:endParaRPr lang="en-US"/>
        </a:p>
      </dgm:t>
    </dgm:pt>
    <dgm:pt modelId="{0D787896-5734-420F-9632-E1B6B74A9551}">
      <dgm:prSet/>
      <dgm:spPr/>
      <dgm:t>
        <a:bodyPr/>
        <a:lstStyle/>
        <a:p>
          <a:r>
            <a:rPr lang="en-US"/>
            <a:t>Unemployment Insurance</a:t>
          </a:r>
        </a:p>
      </dgm:t>
    </dgm:pt>
    <dgm:pt modelId="{BD0C4B8B-731D-4B59-8BC1-C26304AFE89B}" type="parTrans" cxnId="{BA376CF3-EAAA-47E6-93C1-625CADCC0FAB}">
      <dgm:prSet/>
      <dgm:spPr/>
      <dgm:t>
        <a:bodyPr/>
        <a:lstStyle/>
        <a:p>
          <a:endParaRPr lang="en-US"/>
        </a:p>
      </dgm:t>
    </dgm:pt>
    <dgm:pt modelId="{649B306C-7432-43F1-BFA3-6E4B3C191201}" type="sibTrans" cxnId="{BA376CF3-EAAA-47E6-93C1-625CADCC0FAB}">
      <dgm:prSet/>
      <dgm:spPr/>
      <dgm:t>
        <a:bodyPr/>
        <a:lstStyle/>
        <a:p>
          <a:endParaRPr lang="en-US"/>
        </a:p>
      </dgm:t>
    </dgm:pt>
    <dgm:pt modelId="{5A975DAA-26CB-4DBC-8D72-A01364F1ADDA}">
      <dgm:prSet/>
      <dgm:spPr/>
      <dgm:t>
        <a:bodyPr/>
        <a:lstStyle/>
        <a:p>
          <a:r>
            <a:rPr lang="en-US"/>
            <a:t>Adult Education</a:t>
          </a:r>
        </a:p>
      </dgm:t>
    </dgm:pt>
    <dgm:pt modelId="{30F15C34-85FB-4DDB-B4B4-E82AE9CE1A85}" type="parTrans" cxnId="{3C0B4167-4798-4A2D-B608-C3468139F6DE}">
      <dgm:prSet/>
      <dgm:spPr/>
    </dgm:pt>
    <dgm:pt modelId="{54CA5EFA-BBC5-403A-A661-16C78939FFA8}" type="sibTrans" cxnId="{3C0B4167-4798-4A2D-B608-C3468139F6DE}">
      <dgm:prSet/>
      <dgm:spPr/>
    </dgm:pt>
    <dgm:pt modelId="{C5DB1CD6-DDCE-42A2-877A-BD820F44ED59}" type="pres">
      <dgm:prSet presAssocID="{8B1CFBA4-40C0-43F1-B784-CF0C76CA603D}" presName="linear" presStyleCnt="0">
        <dgm:presLayoutVars>
          <dgm:animLvl val="lvl"/>
          <dgm:resizeHandles val="exact"/>
        </dgm:presLayoutVars>
      </dgm:prSet>
      <dgm:spPr/>
    </dgm:pt>
    <dgm:pt modelId="{D2001083-B219-4DA1-95CA-F7D965ED05A4}" type="pres">
      <dgm:prSet presAssocID="{5CE36266-76B1-49B9-9FD4-4047CBE9AEDE}" presName="parentText" presStyleLbl="node1" presStyleIdx="0" presStyleCnt="7">
        <dgm:presLayoutVars>
          <dgm:chMax val="0"/>
          <dgm:bulletEnabled val="1"/>
        </dgm:presLayoutVars>
      </dgm:prSet>
      <dgm:spPr/>
    </dgm:pt>
    <dgm:pt modelId="{BEA178A6-E85C-4C78-A467-9BD68FE5B0CC}" type="pres">
      <dgm:prSet presAssocID="{EC7F0752-68A8-401B-9468-26F8B15D45DA}" presName="spacer" presStyleCnt="0"/>
      <dgm:spPr/>
    </dgm:pt>
    <dgm:pt modelId="{21A99B5A-5CA0-42AF-986F-A8B8CBDEE901}" type="pres">
      <dgm:prSet presAssocID="{9E87B7FE-44FD-4E39-98E6-74BF6D3B3E4A}" presName="parentText" presStyleLbl="node1" presStyleIdx="1" presStyleCnt="7">
        <dgm:presLayoutVars>
          <dgm:chMax val="0"/>
          <dgm:bulletEnabled val="1"/>
        </dgm:presLayoutVars>
      </dgm:prSet>
      <dgm:spPr/>
    </dgm:pt>
    <dgm:pt modelId="{7F75C29D-1C21-4D01-9766-9E5958FC32E0}" type="pres">
      <dgm:prSet presAssocID="{5F8ED92E-9D88-4413-B5E5-E6BE019752BC}" presName="spacer" presStyleCnt="0"/>
      <dgm:spPr/>
    </dgm:pt>
    <dgm:pt modelId="{CAF97A60-CBFC-468E-A4CA-31AA3448EE0F}" type="pres">
      <dgm:prSet presAssocID="{97FE0DD9-E612-4E39-AC45-B4EED20866F8}" presName="parentText" presStyleLbl="node1" presStyleIdx="2" presStyleCnt="7">
        <dgm:presLayoutVars>
          <dgm:chMax val="0"/>
          <dgm:bulletEnabled val="1"/>
        </dgm:presLayoutVars>
      </dgm:prSet>
      <dgm:spPr/>
    </dgm:pt>
    <dgm:pt modelId="{0B633DD6-8E9D-4C03-8D68-92EEB7BC1C0E}" type="pres">
      <dgm:prSet presAssocID="{7E4B8233-18F7-4ECA-938E-5C0CA8D15F0C}" presName="spacer" presStyleCnt="0"/>
      <dgm:spPr/>
    </dgm:pt>
    <dgm:pt modelId="{E06FBF4F-1A5B-4E68-A797-2166B74713B9}" type="pres">
      <dgm:prSet presAssocID="{FA9D693C-4B56-4994-BF7D-DE80F1DF0290}" presName="parentText" presStyleLbl="node1" presStyleIdx="3" presStyleCnt="7">
        <dgm:presLayoutVars>
          <dgm:chMax val="0"/>
          <dgm:bulletEnabled val="1"/>
        </dgm:presLayoutVars>
      </dgm:prSet>
      <dgm:spPr/>
    </dgm:pt>
    <dgm:pt modelId="{A5299D7F-E5A5-4978-A3CA-15CACFC2C6CB}" type="pres">
      <dgm:prSet presAssocID="{2A0DA292-7DFC-488F-A018-84E4E8C30C56}" presName="spacer" presStyleCnt="0"/>
      <dgm:spPr/>
    </dgm:pt>
    <dgm:pt modelId="{39A4F305-3971-470C-A3E5-F082F2CD6896}" type="pres">
      <dgm:prSet presAssocID="{7137960C-914C-4CA0-BAC5-E1535FCDE8C1}" presName="parentText" presStyleLbl="node1" presStyleIdx="4" presStyleCnt="7">
        <dgm:presLayoutVars>
          <dgm:chMax val="0"/>
          <dgm:bulletEnabled val="1"/>
        </dgm:presLayoutVars>
      </dgm:prSet>
      <dgm:spPr/>
    </dgm:pt>
    <dgm:pt modelId="{037C4088-15F8-4CA7-9A6B-5DE2A5D245B2}" type="pres">
      <dgm:prSet presAssocID="{D1728E74-0997-42B6-8E2D-415C33FF2FBF}" presName="spacer" presStyleCnt="0"/>
      <dgm:spPr/>
    </dgm:pt>
    <dgm:pt modelId="{D5340664-8C4D-49E6-8A82-8F8C100DEB18}" type="pres">
      <dgm:prSet presAssocID="{0D787896-5734-420F-9632-E1B6B74A9551}" presName="parentText" presStyleLbl="node1" presStyleIdx="5" presStyleCnt="7">
        <dgm:presLayoutVars>
          <dgm:chMax val="0"/>
          <dgm:bulletEnabled val="1"/>
        </dgm:presLayoutVars>
      </dgm:prSet>
      <dgm:spPr/>
    </dgm:pt>
    <dgm:pt modelId="{43F6893B-D226-4237-B2B0-9129BA73B402}" type="pres">
      <dgm:prSet presAssocID="{649B306C-7432-43F1-BFA3-6E4B3C191201}" presName="spacer" presStyleCnt="0"/>
      <dgm:spPr/>
    </dgm:pt>
    <dgm:pt modelId="{B59AD89A-80A5-46C8-B220-92F3DC5CBCE1}" type="pres">
      <dgm:prSet presAssocID="{5A975DAA-26CB-4DBC-8D72-A01364F1ADDA}" presName="parentText" presStyleLbl="node1" presStyleIdx="6" presStyleCnt="7">
        <dgm:presLayoutVars>
          <dgm:chMax val="0"/>
          <dgm:bulletEnabled val="1"/>
        </dgm:presLayoutVars>
      </dgm:prSet>
      <dgm:spPr/>
    </dgm:pt>
  </dgm:ptLst>
  <dgm:cxnLst>
    <dgm:cxn modelId="{4D3BF80A-D198-4D3F-868D-3E866CDB7E93}" type="presOf" srcId="{5CE36266-76B1-49B9-9FD4-4047CBE9AEDE}" destId="{D2001083-B219-4DA1-95CA-F7D965ED05A4}" srcOrd="0" destOrd="0" presId="urn:microsoft.com/office/officeart/2005/8/layout/vList2"/>
    <dgm:cxn modelId="{628CE20D-7115-4F47-AFFC-52E22B9C3CF6}" type="presOf" srcId="{97FE0DD9-E612-4E39-AC45-B4EED20866F8}" destId="{CAF97A60-CBFC-468E-A4CA-31AA3448EE0F}" srcOrd="0" destOrd="0" presId="urn:microsoft.com/office/officeart/2005/8/layout/vList2"/>
    <dgm:cxn modelId="{C43CA815-2BF2-4E1F-AF2C-DD42738B6FAF}" srcId="{8B1CFBA4-40C0-43F1-B784-CF0C76CA603D}" destId="{5CE36266-76B1-49B9-9FD4-4047CBE9AEDE}" srcOrd="0" destOrd="0" parTransId="{C2003D34-653B-42CF-BEE3-B9EC45100D38}" sibTransId="{EC7F0752-68A8-401B-9468-26F8B15D45DA}"/>
    <dgm:cxn modelId="{EC17A71B-2AF8-417C-B43F-6B037C2FAC18}" srcId="{8B1CFBA4-40C0-43F1-B784-CF0C76CA603D}" destId="{97FE0DD9-E612-4E39-AC45-B4EED20866F8}" srcOrd="2" destOrd="0" parTransId="{6A38606C-62E0-4180-B414-CBD510480AA2}" sibTransId="{7E4B8233-18F7-4ECA-938E-5C0CA8D15F0C}"/>
    <dgm:cxn modelId="{2086A346-16EE-4BFD-94D6-EA1CA4A95BC4}" srcId="{8B1CFBA4-40C0-43F1-B784-CF0C76CA603D}" destId="{7137960C-914C-4CA0-BAC5-E1535FCDE8C1}" srcOrd="4" destOrd="0" parTransId="{0D1EEA5C-34B0-4E04-A392-D478AFAC7933}" sibTransId="{D1728E74-0997-42B6-8E2D-415C33FF2FBF}"/>
    <dgm:cxn modelId="{3C0B4167-4798-4A2D-B608-C3468139F6DE}" srcId="{8B1CFBA4-40C0-43F1-B784-CF0C76CA603D}" destId="{5A975DAA-26CB-4DBC-8D72-A01364F1ADDA}" srcOrd="6" destOrd="0" parTransId="{30F15C34-85FB-4DDB-B4B4-E82AE9CE1A85}" sibTransId="{54CA5EFA-BBC5-403A-A661-16C78939FFA8}"/>
    <dgm:cxn modelId="{DE503384-CAD6-4272-9E2A-64FD2795510F}" type="presOf" srcId="{9E87B7FE-44FD-4E39-98E6-74BF6D3B3E4A}" destId="{21A99B5A-5CA0-42AF-986F-A8B8CBDEE901}" srcOrd="0" destOrd="0" presId="urn:microsoft.com/office/officeart/2005/8/layout/vList2"/>
    <dgm:cxn modelId="{14B36AA3-C29F-46C7-95EF-18758D98B030}" type="presOf" srcId="{7137960C-914C-4CA0-BAC5-E1535FCDE8C1}" destId="{39A4F305-3971-470C-A3E5-F082F2CD6896}" srcOrd="0" destOrd="0" presId="urn:microsoft.com/office/officeart/2005/8/layout/vList2"/>
    <dgm:cxn modelId="{693004A8-825E-45A4-B7F1-34B6677CA215}" type="presOf" srcId="{8B1CFBA4-40C0-43F1-B784-CF0C76CA603D}" destId="{C5DB1CD6-DDCE-42A2-877A-BD820F44ED59}" srcOrd="0" destOrd="0" presId="urn:microsoft.com/office/officeart/2005/8/layout/vList2"/>
    <dgm:cxn modelId="{4ABD11A8-0261-4C80-A1A5-7C61B7EF1FDB}" type="presOf" srcId="{0D787896-5734-420F-9632-E1B6B74A9551}" destId="{D5340664-8C4D-49E6-8A82-8F8C100DEB18}" srcOrd="0" destOrd="0" presId="urn:microsoft.com/office/officeart/2005/8/layout/vList2"/>
    <dgm:cxn modelId="{3562E9D3-AD4D-4225-B325-3C026231B82F}" srcId="{8B1CFBA4-40C0-43F1-B784-CF0C76CA603D}" destId="{FA9D693C-4B56-4994-BF7D-DE80F1DF0290}" srcOrd="3" destOrd="0" parTransId="{674398B7-9DE7-4052-90E3-D4C17C03F8A4}" sibTransId="{2A0DA292-7DFC-488F-A018-84E4E8C30C56}"/>
    <dgm:cxn modelId="{F49FB5E5-BBD5-42F6-BD71-56D31C9D9D45}" type="presOf" srcId="{5A975DAA-26CB-4DBC-8D72-A01364F1ADDA}" destId="{B59AD89A-80A5-46C8-B220-92F3DC5CBCE1}" srcOrd="0" destOrd="0" presId="urn:microsoft.com/office/officeart/2005/8/layout/vList2"/>
    <dgm:cxn modelId="{1F1A9FEE-60BB-48DA-A575-86D904E4C28A}" srcId="{8B1CFBA4-40C0-43F1-B784-CF0C76CA603D}" destId="{9E87B7FE-44FD-4E39-98E6-74BF6D3B3E4A}" srcOrd="1" destOrd="0" parTransId="{556B4B39-C894-4D0C-A9AF-2F70301B7D73}" sibTransId="{5F8ED92E-9D88-4413-B5E5-E6BE019752BC}"/>
    <dgm:cxn modelId="{BA376CF3-EAAA-47E6-93C1-625CADCC0FAB}" srcId="{8B1CFBA4-40C0-43F1-B784-CF0C76CA603D}" destId="{0D787896-5734-420F-9632-E1B6B74A9551}" srcOrd="5" destOrd="0" parTransId="{BD0C4B8B-731D-4B59-8BC1-C26304AFE89B}" sibTransId="{649B306C-7432-43F1-BFA3-6E4B3C191201}"/>
    <dgm:cxn modelId="{03BCC2F4-3CCB-4656-B874-32B7A0792D48}" type="presOf" srcId="{FA9D693C-4B56-4994-BF7D-DE80F1DF0290}" destId="{E06FBF4F-1A5B-4E68-A797-2166B74713B9}" srcOrd="0" destOrd="0" presId="urn:microsoft.com/office/officeart/2005/8/layout/vList2"/>
    <dgm:cxn modelId="{127E2951-49C3-499B-B12E-82D52C655F52}" type="presParOf" srcId="{C5DB1CD6-DDCE-42A2-877A-BD820F44ED59}" destId="{D2001083-B219-4DA1-95CA-F7D965ED05A4}" srcOrd="0" destOrd="0" presId="urn:microsoft.com/office/officeart/2005/8/layout/vList2"/>
    <dgm:cxn modelId="{7EA31E62-69AB-4496-864D-666B3197111B}" type="presParOf" srcId="{C5DB1CD6-DDCE-42A2-877A-BD820F44ED59}" destId="{BEA178A6-E85C-4C78-A467-9BD68FE5B0CC}" srcOrd="1" destOrd="0" presId="urn:microsoft.com/office/officeart/2005/8/layout/vList2"/>
    <dgm:cxn modelId="{4D7078B7-3732-4EC9-A252-E5BC4A3E3B49}" type="presParOf" srcId="{C5DB1CD6-DDCE-42A2-877A-BD820F44ED59}" destId="{21A99B5A-5CA0-42AF-986F-A8B8CBDEE901}" srcOrd="2" destOrd="0" presId="urn:microsoft.com/office/officeart/2005/8/layout/vList2"/>
    <dgm:cxn modelId="{86F90412-72E6-436B-AAC8-52D982EDEABE}" type="presParOf" srcId="{C5DB1CD6-DDCE-42A2-877A-BD820F44ED59}" destId="{7F75C29D-1C21-4D01-9766-9E5958FC32E0}" srcOrd="3" destOrd="0" presId="urn:microsoft.com/office/officeart/2005/8/layout/vList2"/>
    <dgm:cxn modelId="{FE5C6A1F-E5B9-4FA4-98C9-A48CD441CB8B}" type="presParOf" srcId="{C5DB1CD6-DDCE-42A2-877A-BD820F44ED59}" destId="{CAF97A60-CBFC-468E-A4CA-31AA3448EE0F}" srcOrd="4" destOrd="0" presId="urn:microsoft.com/office/officeart/2005/8/layout/vList2"/>
    <dgm:cxn modelId="{622E6245-5495-485E-9D43-7EF7BF39A231}" type="presParOf" srcId="{C5DB1CD6-DDCE-42A2-877A-BD820F44ED59}" destId="{0B633DD6-8E9D-4C03-8D68-92EEB7BC1C0E}" srcOrd="5" destOrd="0" presId="urn:microsoft.com/office/officeart/2005/8/layout/vList2"/>
    <dgm:cxn modelId="{0D88255C-D9C1-4FC9-95F4-097E861A9DC3}" type="presParOf" srcId="{C5DB1CD6-DDCE-42A2-877A-BD820F44ED59}" destId="{E06FBF4F-1A5B-4E68-A797-2166B74713B9}" srcOrd="6" destOrd="0" presId="urn:microsoft.com/office/officeart/2005/8/layout/vList2"/>
    <dgm:cxn modelId="{E12F9683-8355-43F0-AF21-26C5620456B6}" type="presParOf" srcId="{C5DB1CD6-DDCE-42A2-877A-BD820F44ED59}" destId="{A5299D7F-E5A5-4978-A3CA-15CACFC2C6CB}" srcOrd="7" destOrd="0" presId="urn:microsoft.com/office/officeart/2005/8/layout/vList2"/>
    <dgm:cxn modelId="{4ACE2C43-5976-4238-88F1-E41745216BDB}" type="presParOf" srcId="{C5DB1CD6-DDCE-42A2-877A-BD820F44ED59}" destId="{39A4F305-3971-470C-A3E5-F082F2CD6896}" srcOrd="8" destOrd="0" presId="urn:microsoft.com/office/officeart/2005/8/layout/vList2"/>
    <dgm:cxn modelId="{4DD12C5F-39B2-4DFD-BC16-844149CDD23A}" type="presParOf" srcId="{C5DB1CD6-DDCE-42A2-877A-BD820F44ED59}" destId="{037C4088-15F8-4CA7-9A6B-5DE2A5D245B2}" srcOrd="9" destOrd="0" presId="urn:microsoft.com/office/officeart/2005/8/layout/vList2"/>
    <dgm:cxn modelId="{60473EE3-5DA0-47CE-B30A-002C4920667A}" type="presParOf" srcId="{C5DB1CD6-DDCE-42A2-877A-BD820F44ED59}" destId="{D5340664-8C4D-49E6-8A82-8F8C100DEB18}" srcOrd="10" destOrd="0" presId="urn:microsoft.com/office/officeart/2005/8/layout/vList2"/>
    <dgm:cxn modelId="{C801B748-E4FB-47C5-9A56-B43DCC8385A7}" type="presParOf" srcId="{C5DB1CD6-DDCE-42A2-877A-BD820F44ED59}" destId="{43F6893B-D226-4237-B2B0-9129BA73B402}" srcOrd="11" destOrd="0" presId="urn:microsoft.com/office/officeart/2005/8/layout/vList2"/>
    <dgm:cxn modelId="{0996AA7D-E27B-4329-8D10-25FBDF6FB93B}" type="presParOf" srcId="{C5DB1CD6-DDCE-42A2-877A-BD820F44ED59}" destId="{B59AD89A-80A5-46C8-B220-92F3DC5CBCE1}" srcOrd="1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5A9062C-833F-4E16-8E18-D8A06144E5DE}" type="doc">
      <dgm:prSet loTypeId="urn:microsoft.com/office/officeart/2018/5/layout/IconCircleLabelList" loCatId="icon" qsTypeId="urn:microsoft.com/office/officeart/2005/8/quickstyle/simple1" qsCatId="simple" csTypeId="urn:microsoft.com/office/officeart/2005/8/colors/accent2_2" csCatId="accent2" phldr="1"/>
      <dgm:spPr/>
      <dgm:t>
        <a:bodyPr/>
        <a:lstStyle/>
        <a:p>
          <a:endParaRPr lang="en-US"/>
        </a:p>
      </dgm:t>
    </dgm:pt>
    <dgm:pt modelId="{EB439D02-D215-4FCE-9282-273A62A3761F}">
      <dgm:prSet/>
      <dgm:spPr/>
      <dgm:t>
        <a:bodyPr/>
        <a:lstStyle/>
        <a:p>
          <a:pPr>
            <a:defRPr cap="all"/>
          </a:pPr>
          <a:r>
            <a:rPr lang="en-US"/>
            <a:t>Skills evaluation</a:t>
          </a:r>
        </a:p>
      </dgm:t>
    </dgm:pt>
    <dgm:pt modelId="{9DDCB8A2-FA08-491A-99A5-4C71F7978522}" type="parTrans" cxnId="{A3E6AF65-4295-4B00-8C22-882711C55015}">
      <dgm:prSet/>
      <dgm:spPr/>
      <dgm:t>
        <a:bodyPr/>
        <a:lstStyle/>
        <a:p>
          <a:endParaRPr lang="en-US"/>
        </a:p>
      </dgm:t>
    </dgm:pt>
    <dgm:pt modelId="{73FBAC69-3527-46DC-A24B-223EFB9B8504}" type="sibTrans" cxnId="{A3E6AF65-4295-4B00-8C22-882711C55015}">
      <dgm:prSet/>
      <dgm:spPr/>
      <dgm:t>
        <a:bodyPr/>
        <a:lstStyle/>
        <a:p>
          <a:endParaRPr lang="en-US"/>
        </a:p>
      </dgm:t>
    </dgm:pt>
    <dgm:pt modelId="{3DA7BBDD-0A64-4C45-9D02-FC294437E6AD}">
      <dgm:prSet/>
      <dgm:spPr/>
      <dgm:t>
        <a:bodyPr/>
        <a:lstStyle/>
        <a:p>
          <a:pPr>
            <a:defRPr cap="all"/>
          </a:pPr>
          <a:r>
            <a:rPr lang="en-US"/>
            <a:t>Career planning</a:t>
          </a:r>
        </a:p>
      </dgm:t>
    </dgm:pt>
    <dgm:pt modelId="{D4E6190B-7A75-4545-AB24-53B487C1A204}" type="parTrans" cxnId="{E0E46446-2B93-4E76-9EB2-46C73345D29C}">
      <dgm:prSet/>
      <dgm:spPr/>
      <dgm:t>
        <a:bodyPr/>
        <a:lstStyle/>
        <a:p>
          <a:endParaRPr lang="en-US"/>
        </a:p>
      </dgm:t>
    </dgm:pt>
    <dgm:pt modelId="{CE529A21-0AF0-47B4-A98D-793CDF128B6A}" type="sibTrans" cxnId="{E0E46446-2B93-4E76-9EB2-46C73345D29C}">
      <dgm:prSet/>
      <dgm:spPr/>
      <dgm:t>
        <a:bodyPr/>
        <a:lstStyle/>
        <a:p>
          <a:endParaRPr lang="en-US"/>
        </a:p>
      </dgm:t>
    </dgm:pt>
    <dgm:pt modelId="{91EC2B83-B820-458C-AFC8-AA33324B9D4C}">
      <dgm:prSet/>
      <dgm:spPr/>
      <dgm:t>
        <a:bodyPr/>
        <a:lstStyle/>
        <a:p>
          <a:pPr>
            <a:defRPr cap="all"/>
          </a:pPr>
          <a:r>
            <a:rPr lang="en-US"/>
            <a:t>Resume development</a:t>
          </a:r>
        </a:p>
      </dgm:t>
    </dgm:pt>
    <dgm:pt modelId="{98F6456F-8435-415A-A9FB-390EDCBF846B}" type="parTrans" cxnId="{5131014A-A7B6-48F2-B4BA-C63FE797A675}">
      <dgm:prSet/>
      <dgm:spPr/>
      <dgm:t>
        <a:bodyPr/>
        <a:lstStyle/>
        <a:p>
          <a:endParaRPr lang="en-US"/>
        </a:p>
      </dgm:t>
    </dgm:pt>
    <dgm:pt modelId="{4B63D37E-AC35-4B95-9154-29539BACD3F3}" type="sibTrans" cxnId="{5131014A-A7B6-48F2-B4BA-C63FE797A675}">
      <dgm:prSet/>
      <dgm:spPr/>
      <dgm:t>
        <a:bodyPr/>
        <a:lstStyle/>
        <a:p>
          <a:endParaRPr lang="en-US"/>
        </a:p>
      </dgm:t>
    </dgm:pt>
    <dgm:pt modelId="{FE5B6B99-7BC0-435E-AE2F-D9179780A5B7}">
      <dgm:prSet/>
      <dgm:spPr/>
      <dgm:t>
        <a:bodyPr/>
        <a:lstStyle/>
        <a:p>
          <a:pPr>
            <a:defRPr cap="all"/>
          </a:pPr>
          <a:r>
            <a:rPr lang="en-US"/>
            <a:t>Interview coaching</a:t>
          </a:r>
        </a:p>
      </dgm:t>
    </dgm:pt>
    <dgm:pt modelId="{0702E354-7229-453A-8794-3AE74B77D6EE}" type="parTrans" cxnId="{0EA79CE2-A028-4AB5-B798-4C34AEE1D207}">
      <dgm:prSet/>
      <dgm:spPr/>
      <dgm:t>
        <a:bodyPr/>
        <a:lstStyle/>
        <a:p>
          <a:endParaRPr lang="en-US"/>
        </a:p>
      </dgm:t>
    </dgm:pt>
    <dgm:pt modelId="{2CF32592-182B-4C0D-85D2-9BD5C5F6481E}" type="sibTrans" cxnId="{0EA79CE2-A028-4AB5-B798-4C34AEE1D207}">
      <dgm:prSet/>
      <dgm:spPr/>
      <dgm:t>
        <a:bodyPr/>
        <a:lstStyle/>
        <a:p>
          <a:endParaRPr lang="en-US"/>
        </a:p>
      </dgm:t>
    </dgm:pt>
    <dgm:pt modelId="{C83C3C7A-8D3F-4CA3-B7F5-B5563C6343A5}">
      <dgm:prSet/>
      <dgm:spPr/>
      <dgm:t>
        <a:bodyPr/>
        <a:lstStyle/>
        <a:p>
          <a:pPr>
            <a:defRPr cap="all"/>
          </a:pPr>
          <a:r>
            <a:rPr lang="en-US"/>
            <a:t>Job search assistance</a:t>
          </a:r>
        </a:p>
      </dgm:t>
    </dgm:pt>
    <dgm:pt modelId="{3006B04C-F2B7-41BA-9090-4953C00244EF}" type="parTrans" cxnId="{F4D347B6-17D8-4B26-BBB5-A6AD98B8DB5D}">
      <dgm:prSet/>
      <dgm:spPr/>
      <dgm:t>
        <a:bodyPr/>
        <a:lstStyle/>
        <a:p>
          <a:endParaRPr lang="en-US"/>
        </a:p>
      </dgm:t>
    </dgm:pt>
    <dgm:pt modelId="{75A2D63D-212E-456F-9E03-82AB90CC0E45}" type="sibTrans" cxnId="{F4D347B6-17D8-4B26-BBB5-A6AD98B8DB5D}">
      <dgm:prSet/>
      <dgm:spPr/>
      <dgm:t>
        <a:bodyPr/>
        <a:lstStyle/>
        <a:p>
          <a:endParaRPr lang="en-US"/>
        </a:p>
      </dgm:t>
    </dgm:pt>
    <dgm:pt modelId="{B1271534-AC3E-4BFF-872A-62C3A51E7B34}" type="pres">
      <dgm:prSet presAssocID="{05A9062C-833F-4E16-8E18-D8A06144E5DE}" presName="root" presStyleCnt="0">
        <dgm:presLayoutVars>
          <dgm:dir/>
          <dgm:resizeHandles val="exact"/>
        </dgm:presLayoutVars>
      </dgm:prSet>
      <dgm:spPr/>
    </dgm:pt>
    <dgm:pt modelId="{8523D58D-A467-485F-B90D-AF9CAE25B0A2}" type="pres">
      <dgm:prSet presAssocID="{EB439D02-D215-4FCE-9282-273A62A3761F}" presName="compNode" presStyleCnt="0"/>
      <dgm:spPr/>
    </dgm:pt>
    <dgm:pt modelId="{C37CC416-A901-4422-9B92-ACDB9A0A3BCE}" type="pres">
      <dgm:prSet presAssocID="{EB439D02-D215-4FCE-9282-273A62A3761F}" presName="iconBgRect" presStyleLbl="bgShp" presStyleIdx="0" presStyleCnt="5" custLinFactNeighborX="-3422"/>
      <dgm:spPr/>
    </dgm:pt>
    <dgm:pt modelId="{EA0911D9-2530-484F-BCCA-30959483A9F5}" type="pres">
      <dgm:prSet presAssocID="{EB439D02-D215-4FCE-9282-273A62A3761F}"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heck List"/>
        </a:ext>
      </dgm:extLst>
    </dgm:pt>
    <dgm:pt modelId="{73FA212D-6C5C-44B4-BE1A-E3DEE85A8ACE}" type="pres">
      <dgm:prSet presAssocID="{EB439D02-D215-4FCE-9282-273A62A3761F}" presName="spaceRect" presStyleCnt="0"/>
      <dgm:spPr/>
    </dgm:pt>
    <dgm:pt modelId="{3EA5CB60-42B8-4C5B-A33A-669B68FEBB3E}" type="pres">
      <dgm:prSet presAssocID="{EB439D02-D215-4FCE-9282-273A62A3761F}" presName="textRect" presStyleLbl="revTx" presStyleIdx="0" presStyleCnt="5">
        <dgm:presLayoutVars>
          <dgm:chMax val="1"/>
          <dgm:chPref val="1"/>
        </dgm:presLayoutVars>
      </dgm:prSet>
      <dgm:spPr/>
    </dgm:pt>
    <dgm:pt modelId="{62E82B7E-71E5-478C-9346-F563F676FE1B}" type="pres">
      <dgm:prSet presAssocID="{73FBAC69-3527-46DC-A24B-223EFB9B8504}" presName="sibTrans" presStyleCnt="0"/>
      <dgm:spPr/>
    </dgm:pt>
    <dgm:pt modelId="{5094E8AF-0C13-475D-BAE6-DDDDB71050FD}" type="pres">
      <dgm:prSet presAssocID="{3DA7BBDD-0A64-4C45-9D02-FC294437E6AD}" presName="compNode" presStyleCnt="0"/>
      <dgm:spPr/>
    </dgm:pt>
    <dgm:pt modelId="{C7A89E44-E34C-40D1-B08A-8FDA45E2C929}" type="pres">
      <dgm:prSet presAssocID="{3DA7BBDD-0A64-4C45-9D02-FC294437E6AD}" presName="iconBgRect" presStyleLbl="bgShp" presStyleIdx="1" presStyleCnt="5"/>
      <dgm:spPr/>
    </dgm:pt>
    <dgm:pt modelId="{24A5B508-70F6-4722-9B4E-A1BC854D9EC1}" type="pres">
      <dgm:prSet presAssocID="{3DA7BBDD-0A64-4C45-9D02-FC294437E6AD}"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14123DCD-7AD9-4CFD-A2C2-19DF9FF66A1D}" type="pres">
      <dgm:prSet presAssocID="{3DA7BBDD-0A64-4C45-9D02-FC294437E6AD}" presName="spaceRect" presStyleCnt="0"/>
      <dgm:spPr/>
    </dgm:pt>
    <dgm:pt modelId="{9371FB85-0068-4699-BEBE-639485CA86E3}" type="pres">
      <dgm:prSet presAssocID="{3DA7BBDD-0A64-4C45-9D02-FC294437E6AD}" presName="textRect" presStyleLbl="revTx" presStyleIdx="1" presStyleCnt="5">
        <dgm:presLayoutVars>
          <dgm:chMax val="1"/>
          <dgm:chPref val="1"/>
        </dgm:presLayoutVars>
      </dgm:prSet>
      <dgm:spPr/>
    </dgm:pt>
    <dgm:pt modelId="{1BA017C4-D848-4772-A2A7-D49938D68883}" type="pres">
      <dgm:prSet presAssocID="{CE529A21-0AF0-47B4-A98D-793CDF128B6A}" presName="sibTrans" presStyleCnt="0"/>
      <dgm:spPr/>
    </dgm:pt>
    <dgm:pt modelId="{F3E3AE7E-5814-45C5-B297-4B72EE7FC35B}" type="pres">
      <dgm:prSet presAssocID="{91EC2B83-B820-458C-AFC8-AA33324B9D4C}" presName="compNode" presStyleCnt="0"/>
      <dgm:spPr/>
    </dgm:pt>
    <dgm:pt modelId="{FE5DC238-46EB-4C7F-AE69-8DECFEC825D1}" type="pres">
      <dgm:prSet presAssocID="{91EC2B83-B820-458C-AFC8-AA33324B9D4C}" presName="iconBgRect" presStyleLbl="bgShp" presStyleIdx="2" presStyleCnt="5"/>
      <dgm:spPr/>
    </dgm:pt>
    <dgm:pt modelId="{84CAC194-CA39-4FAC-8648-5D7C0A8219A9}" type="pres">
      <dgm:prSet presAssocID="{91EC2B83-B820-458C-AFC8-AA33324B9D4C}"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ocument"/>
        </a:ext>
      </dgm:extLst>
    </dgm:pt>
    <dgm:pt modelId="{E917EB58-6318-4C02-9ED7-36E750E9407B}" type="pres">
      <dgm:prSet presAssocID="{91EC2B83-B820-458C-AFC8-AA33324B9D4C}" presName="spaceRect" presStyleCnt="0"/>
      <dgm:spPr/>
    </dgm:pt>
    <dgm:pt modelId="{3133AED8-4F29-49FF-8016-C35CB36C9A29}" type="pres">
      <dgm:prSet presAssocID="{91EC2B83-B820-458C-AFC8-AA33324B9D4C}" presName="textRect" presStyleLbl="revTx" presStyleIdx="2" presStyleCnt="5">
        <dgm:presLayoutVars>
          <dgm:chMax val="1"/>
          <dgm:chPref val="1"/>
        </dgm:presLayoutVars>
      </dgm:prSet>
      <dgm:spPr/>
    </dgm:pt>
    <dgm:pt modelId="{C513103F-F75A-4D85-8137-2223DF7210B2}" type="pres">
      <dgm:prSet presAssocID="{4B63D37E-AC35-4B95-9154-29539BACD3F3}" presName="sibTrans" presStyleCnt="0"/>
      <dgm:spPr/>
    </dgm:pt>
    <dgm:pt modelId="{3B60DCD8-3150-49B8-B613-6D25DF91CE03}" type="pres">
      <dgm:prSet presAssocID="{FE5B6B99-7BC0-435E-AE2F-D9179780A5B7}" presName="compNode" presStyleCnt="0"/>
      <dgm:spPr/>
    </dgm:pt>
    <dgm:pt modelId="{8DB53A1B-DD69-444D-91A1-673B75FA2762}" type="pres">
      <dgm:prSet presAssocID="{FE5B6B99-7BC0-435E-AE2F-D9179780A5B7}" presName="iconBgRect" presStyleLbl="bgShp" presStyleIdx="3" presStyleCnt="5"/>
      <dgm:spPr/>
    </dgm:pt>
    <dgm:pt modelId="{29E43C58-4FB7-41CD-AF0C-42EDF1EFEF68}" type="pres">
      <dgm:prSet presAssocID="{FE5B6B99-7BC0-435E-AE2F-D9179780A5B7}"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AB42C1A5-9395-49D8-A787-E68865471EC5}" type="pres">
      <dgm:prSet presAssocID="{FE5B6B99-7BC0-435E-AE2F-D9179780A5B7}" presName="spaceRect" presStyleCnt="0"/>
      <dgm:spPr/>
    </dgm:pt>
    <dgm:pt modelId="{96B5CEFA-FD50-4A56-9D88-B333078A1A1E}" type="pres">
      <dgm:prSet presAssocID="{FE5B6B99-7BC0-435E-AE2F-D9179780A5B7}" presName="textRect" presStyleLbl="revTx" presStyleIdx="3" presStyleCnt="5">
        <dgm:presLayoutVars>
          <dgm:chMax val="1"/>
          <dgm:chPref val="1"/>
        </dgm:presLayoutVars>
      </dgm:prSet>
      <dgm:spPr/>
    </dgm:pt>
    <dgm:pt modelId="{98E50F88-E254-444F-AB13-EAAF6B4DC49E}" type="pres">
      <dgm:prSet presAssocID="{2CF32592-182B-4C0D-85D2-9BD5C5F6481E}" presName="sibTrans" presStyleCnt="0"/>
      <dgm:spPr/>
    </dgm:pt>
    <dgm:pt modelId="{BB61005A-E26D-4283-86C4-07F22FAE290A}" type="pres">
      <dgm:prSet presAssocID="{C83C3C7A-8D3F-4CA3-B7F5-B5563C6343A5}" presName="compNode" presStyleCnt="0"/>
      <dgm:spPr/>
    </dgm:pt>
    <dgm:pt modelId="{384C1215-F964-4262-8C8F-EFCAA804EE9D}" type="pres">
      <dgm:prSet presAssocID="{C83C3C7A-8D3F-4CA3-B7F5-B5563C6343A5}" presName="iconBgRect" presStyleLbl="bgShp" presStyleIdx="4" presStyleCnt="5"/>
      <dgm:spPr/>
    </dgm:pt>
    <dgm:pt modelId="{CBAA3635-D33E-4EF4-B09E-56499EC245FC}" type="pres">
      <dgm:prSet presAssocID="{C83C3C7A-8D3F-4CA3-B7F5-B5563C6343A5}"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Magnifying glass"/>
        </a:ext>
      </dgm:extLst>
    </dgm:pt>
    <dgm:pt modelId="{CB7C5E2E-BA4E-4F8D-A40B-14647B99A1A1}" type="pres">
      <dgm:prSet presAssocID="{C83C3C7A-8D3F-4CA3-B7F5-B5563C6343A5}" presName="spaceRect" presStyleCnt="0"/>
      <dgm:spPr/>
    </dgm:pt>
    <dgm:pt modelId="{173EFA54-B4D0-4DB0-B8A2-089BD2A5B9C5}" type="pres">
      <dgm:prSet presAssocID="{C83C3C7A-8D3F-4CA3-B7F5-B5563C6343A5}" presName="textRect" presStyleLbl="revTx" presStyleIdx="4" presStyleCnt="5">
        <dgm:presLayoutVars>
          <dgm:chMax val="1"/>
          <dgm:chPref val="1"/>
        </dgm:presLayoutVars>
      </dgm:prSet>
      <dgm:spPr/>
    </dgm:pt>
  </dgm:ptLst>
  <dgm:cxnLst>
    <dgm:cxn modelId="{C8C0FD36-B1DC-4147-A29C-A037AC4FACD9}" type="presOf" srcId="{C83C3C7A-8D3F-4CA3-B7F5-B5563C6343A5}" destId="{173EFA54-B4D0-4DB0-B8A2-089BD2A5B9C5}" srcOrd="0" destOrd="0" presId="urn:microsoft.com/office/officeart/2018/5/layout/IconCircleLabelList"/>
    <dgm:cxn modelId="{A3E6AF65-4295-4B00-8C22-882711C55015}" srcId="{05A9062C-833F-4E16-8E18-D8A06144E5DE}" destId="{EB439D02-D215-4FCE-9282-273A62A3761F}" srcOrd="0" destOrd="0" parTransId="{9DDCB8A2-FA08-491A-99A5-4C71F7978522}" sibTransId="{73FBAC69-3527-46DC-A24B-223EFB9B8504}"/>
    <dgm:cxn modelId="{861CEE65-029C-4FCE-9449-806CF8CA83F8}" type="presOf" srcId="{91EC2B83-B820-458C-AFC8-AA33324B9D4C}" destId="{3133AED8-4F29-49FF-8016-C35CB36C9A29}" srcOrd="0" destOrd="0" presId="urn:microsoft.com/office/officeart/2018/5/layout/IconCircleLabelList"/>
    <dgm:cxn modelId="{E0E46446-2B93-4E76-9EB2-46C73345D29C}" srcId="{05A9062C-833F-4E16-8E18-D8A06144E5DE}" destId="{3DA7BBDD-0A64-4C45-9D02-FC294437E6AD}" srcOrd="1" destOrd="0" parTransId="{D4E6190B-7A75-4545-AB24-53B487C1A204}" sibTransId="{CE529A21-0AF0-47B4-A98D-793CDF128B6A}"/>
    <dgm:cxn modelId="{F1672448-0C82-49F2-94BF-6C072E5BD017}" type="presOf" srcId="{FE5B6B99-7BC0-435E-AE2F-D9179780A5B7}" destId="{96B5CEFA-FD50-4A56-9D88-B333078A1A1E}" srcOrd="0" destOrd="0" presId="urn:microsoft.com/office/officeart/2018/5/layout/IconCircleLabelList"/>
    <dgm:cxn modelId="{5131014A-A7B6-48F2-B4BA-C63FE797A675}" srcId="{05A9062C-833F-4E16-8E18-D8A06144E5DE}" destId="{91EC2B83-B820-458C-AFC8-AA33324B9D4C}" srcOrd="2" destOrd="0" parTransId="{98F6456F-8435-415A-A9FB-390EDCBF846B}" sibTransId="{4B63D37E-AC35-4B95-9154-29539BACD3F3}"/>
    <dgm:cxn modelId="{0B31ED50-32C2-4DAA-B019-BD1E0FEB234D}" type="presOf" srcId="{EB439D02-D215-4FCE-9282-273A62A3761F}" destId="{3EA5CB60-42B8-4C5B-A33A-669B68FEBB3E}" srcOrd="0" destOrd="0" presId="urn:microsoft.com/office/officeart/2018/5/layout/IconCircleLabelList"/>
    <dgm:cxn modelId="{F4D347B6-17D8-4B26-BBB5-A6AD98B8DB5D}" srcId="{05A9062C-833F-4E16-8E18-D8A06144E5DE}" destId="{C83C3C7A-8D3F-4CA3-B7F5-B5563C6343A5}" srcOrd="4" destOrd="0" parTransId="{3006B04C-F2B7-41BA-9090-4953C00244EF}" sibTransId="{75A2D63D-212E-456F-9E03-82AB90CC0E45}"/>
    <dgm:cxn modelId="{AE28E5BB-DE82-40FF-9E61-BB8E3C705132}" type="presOf" srcId="{3DA7BBDD-0A64-4C45-9D02-FC294437E6AD}" destId="{9371FB85-0068-4699-BEBE-639485CA86E3}" srcOrd="0" destOrd="0" presId="urn:microsoft.com/office/officeart/2018/5/layout/IconCircleLabelList"/>
    <dgm:cxn modelId="{1A66F9DD-6F68-45E3-9C4B-748994D4599F}" type="presOf" srcId="{05A9062C-833F-4E16-8E18-D8A06144E5DE}" destId="{B1271534-AC3E-4BFF-872A-62C3A51E7B34}" srcOrd="0" destOrd="0" presId="urn:microsoft.com/office/officeart/2018/5/layout/IconCircleLabelList"/>
    <dgm:cxn modelId="{0EA79CE2-A028-4AB5-B798-4C34AEE1D207}" srcId="{05A9062C-833F-4E16-8E18-D8A06144E5DE}" destId="{FE5B6B99-7BC0-435E-AE2F-D9179780A5B7}" srcOrd="3" destOrd="0" parTransId="{0702E354-7229-453A-8794-3AE74B77D6EE}" sibTransId="{2CF32592-182B-4C0D-85D2-9BD5C5F6481E}"/>
    <dgm:cxn modelId="{24F383EE-7AB4-45CC-B6DC-CC7065DA4417}" type="presParOf" srcId="{B1271534-AC3E-4BFF-872A-62C3A51E7B34}" destId="{8523D58D-A467-485F-B90D-AF9CAE25B0A2}" srcOrd="0" destOrd="0" presId="urn:microsoft.com/office/officeart/2018/5/layout/IconCircleLabelList"/>
    <dgm:cxn modelId="{71442226-3598-4F55-80FD-6B1D36F4ACA7}" type="presParOf" srcId="{8523D58D-A467-485F-B90D-AF9CAE25B0A2}" destId="{C37CC416-A901-4422-9B92-ACDB9A0A3BCE}" srcOrd="0" destOrd="0" presId="urn:microsoft.com/office/officeart/2018/5/layout/IconCircleLabelList"/>
    <dgm:cxn modelId="{7C94D097-582F-4F78-A4A5-3910CE824FF1}" type="presParOf" srcId="{8523D58D-A467-485F-B90D-AF9CAE25B0A2}" destId="{EA0911D9-2530-484F-BCCA-30959483A9F5}" srcOrd="1" destOrd="0" presId="urn:microsoft.com/office/officeart/2018/5/layout/IconCircleLabelList"/>
    <dgm:cxn modelId="{7774EE6F-C7E3-479C-8CE6-1DE08527F8AC}" type="presParOf" srcId="{8523D58D-A467-485F-B90D-AF9CAE25B0A2}" destId="{73FA212D-6C5C-44B4-BE1A-E3DEE85A8ACE}" srcOrd="2" destOrd="0" presId="urn:microsoft.com/office/officeart/2018/5/layout/IconCircleLabelList"/>
    <dgm:cxn modelId="{CEA3842B-61E7-4B06-9443-B9FC8F6687A9}" type="presParOf" srcId="{8523D58D-A467-485F-B90D-AF9CAE25B0A2}" destId="{3EA5CB60-42B8-4C5B-A33A-669B68FEBB3E}" srcOrd="3" destOrd="0" presId="urn:microsoft.com/office/officeart/2018/5/layout/IconCircleLabelList"/>
    <dgm:cxn modelId="{B03FEAFC-399A-467D-981F-98ED91B9BFB0}" type="presParOf" srcId="{B1271534-AC3E-4BFF-872A-62C3A51E7B34}" destId="{62E82B7E-71E5-478C-9346-F563F676FE1B}" srcOrd="1" destOrd="0" presId="urn:microsoft.com/office/officeart/2018/5/layout/IconCircleLabelList"/>
    <dgm:cxn modelId="{97CD8E5A-E25C-47BC-8C4A-C0CB38CEF38D}" type="presParOf" srcId="{B1271534-AC3E-4BFF-872A-62C3A51E7B34}" destId="{5094E8AF-0C13-475D-BAE6-DDDDB71050FD}" srcOrd="2" destOrd="0" presId="urn:microsoft.com/office/officeart/2018/5/layout/IconCircleLabelList"/>
    <dgm:cxn modelId="{DB7B28BD-5077-49C7-97CE-7A16380D59F2}" type="presParOf" srcId="{5094E8AF-0C13-475D-BAE6-DDDDB71050FD}" destId="{C7A89E44-E34C-40D1-B08A-8FDA45E2C929}" srcOrd="0" destOrd="0" presId="urn:microsoft.com/office/officeart/2018/5/layout/IconCircleLabelList"/>
    <dgm:cxn modelId="{8B0D6B26-EFEA-4E45-B75D-E91EB29A7343}" type="presParOf" srcId="{5094E8AF-0C13-475D-BAE6-DDDDB71050FD}" destId="{24A5B508-70F6-4722-9B4E-A1BC854D9EC1}" srcOrd="1" destOrd="0" presId="urn:microsoft.com/office/officeart/2018/5/layout/IconCircleLabelList"/>
    <dgm:cxn modelId="{ABCB6F07-26D1-4F60-BE6B-57C343F438C2}" type="presParOf" srcId="{5094E8AF-0C13-475D-BAE6-DDDDB71050FD}" destId="{14123DCD-7AD9-4CFD-A2C2-19DF9FF66A1D}" srcOrd="2" destOrd="0" presId="urn:microsoft.com/office/officeart/2018/5/layout/IconCircleLabelList"/>
    <dgm:cxn modelId="{3BF3C44A-AD31-40F6-A2C1-C6F5E91EBD4A}" type="presParOf" srcId="{5094E8AF-0C13-475D-BAE6-DDDDB71050FD}" destId="{9371FB85-0068-4699-BEBE-639485CA86E3}" srcOrd="3" destOrd="0" presId="urn:microsoft.com/office/officeart/2018/5/layout/IconCircleLabelList"/>
    <dgm:cxn modelId="{B06D2631-B7E8-4195-80C2-4E7CB74E1E3B}" type="presParOf" srcId="{B1271534-AC3E-4BFF-872A-62C3A51E7B34}" destId="{1BA017C4-D848-4772-A2A7-D49938D68883}" srcOrd="3" destOrd="0" presId="urn:microsoft.com/office/officeart/2018/5/layout/IconCircleLabelList"/>
    <dgm:cxn modelId="{39F8FA22-61B8-4B2F-8295-A2B17E896F9D}" type="presParOf" srcId="{B1271534-AC3E-4BFF-872A-62C3A51E7B34}" destId="{F3E3AE7E-5814-45C5-B297-4B72EE7FC35B}" srcOrd="4" destOrd="0" presId="urn:microsoft.com/office/officeart/2018/5/layout/IconCircleLabelList"/>
    <dgm:cxn modelId="{8BD3EA88-27F3-48C6-8880-BCA7A2452576}" type="presParOf" srcId="{F3E3AE7E-5814-45C5-B297-4B72EE7FC35B}" destId="{FE5DC238-46EB-4C7F-AE69-8DECFEC825D1}" srcOrd="0" destOrd="0" presId="urn:microsoft.com/office/officeart/2018/5/layout/IconCircleLabelList"/>
    <dgm:cxn modelId="{736A5B86-3662-428A-990D-ED61BF098D46}" type="presParOf" srcId="{F3E3AE7E-5814-45C5-B297-4B72EE7FC35B}" destId="{84CAC194-CA39-4FAC-8648-5D7C0A8219A9}" srcOrd="1" destOrd="0" presId="urn:microsoft.com/office/officeart/2018/5/layout/IconCircleLabelList"/>
    <dgm:cxn modelId="{E9F8C640-D788-456C-A066-EE8AC96FA4FA}" type="presParOf" srcId="{F3E3AE7E-5814-45C5-B297-4B72EE7FC35B}" destId="{E917EB58-6318-4C02-9ED7-36E750E9407B}" srcOrd="2" destOrd="0" presId="urn:microsoft.com/office/officeart/2018/5/layout/IconCircleLabelList"/>
    <dgm:cxn modelId="{6D8D6D83-A0E2-4BAA-8D39-868495302FB8}" type="presParOf" srcId="{F3E3AE7E-5814-45C5-B297-4B72EE7FC35B}" destId="{3133AED8-4F29-49FF-8016-C35CB36C9A29}" srcOrd="3" destOrd="0" presId="urn:microsoft.com/office/officeart/2018/5/layout/IconCircleLabelList"/>
    <dgm:cxn modelId="{DDEDA489-E96E-423B-9D8E-60EF051ED18D}" type="presParOf" srcId="{B1271534-AC3E-4BFF-872A-62C3A51E7B34}" destId="{C513103F-F75A-4D85-8137-2223DF7210B2}" srcOrd="5" destOrd="0" presId="urn:microsoft.com/office/officeart/2018/5/layout/IconCircleLabelList"/>
    <dgm:cxn modelId="{62B31D74-0643-4A7E-A0B3-2CB301FB36E1}" type="presParOf" srcId="{B1271534-AC3E-4BFF-872A-62C3A51E7B34}" destId="{3B60DCD8-3150-49B8-B613-6D25DF91CE03}" srcOrd="6" destOrd="0" presId="urn:microsoft.com/office/officeart/2018/5/layout/IconCircleLabelList"/>
    <dgm:cxn modelId="{D95E66CC-7FDE-4F8C-9A5C-9382C25192D4}" type="presParOf" srcId="{3B60DCD8-3150-49B8-B613-6D25DF91CE03}" destId="{8DB53A1B-DD69-444D-91A1-673B75FA2762}" srcOrd="0" destOrd="0" presId="urn:microsoft.com/office/officeart/2018/5/layout/IconCircleLabelList"/>
    <dgm:cxn modelId="{A0197332-B601-420D-93AB-F70EC0C7E24D}" type="presParOf" srcId="{3B60DCD8-3150-49B8-B613-6D25DF91CE03}" destId="{29E43C58-4FB7-41CD-AF0C-42EDF1EFEF68}" srcOrd="1" destOrd="0" presId="urn:microsoft.com/office/officeart/2018/5/layout/IconCircleLabelList"/>
    <dgm:cxn modelId="{CCCAD8F5-D2AD-4A2A-AA38-EF47253CD142}" type="presParOf" srcId="{3B60DCD8-3150-49B8-B613-6D25DF91CE03}" destId="{AB42C1A5-9395-49D8-A787-E68865471EC5}" srcOrd="2" destOrd="0" presId="urn:microsoft.com/office/officeart/2018/5/layout/IconCircleLabelList"/>
    <dgm:cxn modelId="{AD867FEA-DAC1-4BE4-9352-F25A5E1AE61E}" type="presParOf" srcId="{3B60DCD8-3150-49B8-B613-6D25DF91CE03}" destId="{96B5CEFA-FD50-4A56-9D88-B333078A1A1E}" srcOrd="3" destOrd="0" presId="urn:microsoft.com/office/officeart/2018/5/layout/IconCircleLabelList"/>
    <dgm:cxn modelId="{9850430A-6592-4AFD-B81C-E63BDC5848B9}" type="presParOf" srcId="{B1271534-AC3E-4BFF-872A-62C3A51E7B34}" destId="{98E50F88-E254-444F-AB13-EAAF6B4DC49E}" srcOrd="7" destOrd="0" presId="urn:microsoft.com/office/officeart/2018/5/layout/IconCircleLabelList"/>
    <dgm:cxn modelId="{AF14CF47-8CDC-4F67-923B-47277FEC0D73}" type="presParOf" srcId="{B1271534-AC3E-4BFF-872A-62C3A51E7B34}" destId="{BB61005A-E26D-4283-86C4-07F22FAE290A}" srcOrd="8" destOrd="0" presId="urn:microsoft.com/office/officeart/2018/5/layout/IconCircleLabelList"/>
    <dgm:cxn modelId="{8A3AB969-65AC-4123-BAD2-4F39E1C318B1}" type="presParOf" srcId="{BB61005A-E26D-4283-86C4-07F22FAE290A}" destId="{384C1215-F964-4262-8C8F-EFCAA804EE9D}" srcOrd="0" destOrd="0" presId="urn:microsoft.com/office/officeart/2018/5/layout/IconCircleLabelList"/>
    <dgm:cxn modelId="{42538E7D-3DA4-4F62-8B2E-5511123F8934}" type="presParOf" srcId="{BB61005A-E26D-4283-86C4-07F22FAE290A}" destId="{CBAA3635-D33E-4EF4-B09E-56499EC245FC}" srcOrd="1" destOrd="0" presId="urn:microsoft.com/office/officeart/2018/5/layout/IconCircleLabelList"/>
    <dgm:cxn modelId="{32D1CBF9-B03F-4975-85E5-5ABC9A9FAA98}" type="presParOf" srcId="{BB61005A-E26D-4283-86C4-07F22FAE290A}" destId="{CB7C5E2E-BA4E-4F8D-A40B-14647B99A1A1}" srcOrd="2" destOrd="0" presId="urn:microsoft.com/office/officeart/2018/5/layout/IconCircleLabelList"/>
    <dgm:cxn modelId="{09C7E820-4A5A-4E1C-97B9-880A5EABC50D}" type="presParOf" srcId="{BB61005A-E26D-4283-86C4-07F22FAE290A}" destId="{173EFA54-B4D0-4DB0-B8A2-089BD2A5B9C5}" srcOrd="3" destOrd="0" presId="urn:microsoft.com/office/officeart/2018/5/layout/IconCircle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DD8822-5C31-4120-8206-EAA291E630D7}">
      <dsp:nvSpPr>
        <dsp:cNvPr id="0" name=""/>
        <dsp:cNvSpPr/>
      </dsp:nvSpPr>
      <dsp:spPr>
        <a:xfrm>
          <a:off x="0" y="823245"/>
          <a:ext cx="3086099" cy="195967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D76350-4A8D-4EFA-83E0-F84B9AD1475F}">
      <dsp:nvSpPr>
        <dsp:cNvPr id="0" name=""/>
        <dsp:cNvSpPr/>
      </dsp:nvSpPr>
      <dsp:spPr>
        <a:xfrm>
          <a:off x="342900" y="1149000"/>
          <a:ext cx="3086099" cy="1959673"/>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en-US" sz="2800" kern="1200" dirty="0">
              <a:latin typeface="Aptos"/>
            </a:rPr>
            <a:t>Low Expectations</a:t>
          </a:r>
        </a:p>
      </dsp:txBody>
      <dsp:txXfrm>
        <a:off x="400297" y="1206397"/>
        <a:ext cx="2971305" cy="1844879"/>
      </dsp:txXfrm>
    </dsp:sp>
    <dsp:sp modelId="{AA3F7D08-D786-4374-9358-35DC352D412E}">
      <dsp:nvSpPr>
        <dsp:cNvPr id="0" name=""/>
        <dsp:cNvSpPr/>
      </dsp:nvSpPr>
      <dsp:spPr>
        <a:xfrm>
          <a:off x="3771900" y="823245"/>
          <a:ext cx="3086099" cy="195967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6CA569-7ED8-453F-ABAE-9CAFC00B121B}">
      <dsp:nvSpPr>
        <dsp:cNvPr id="0" name=""/>
        <dsp:cNvSpPr/>
      </dsp:nvSpPr>
      <dsp:spPr>
        <a:xfrm>
          <a:off x="4114800" y="1149000"/>
          <a:ext cx="3086099" cy="1959673"/>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en-US" sz="2800" kern="1200">
              <a:latin typeface="Aptos"/>
            </a:rPr>
            <a:t>Misperceptions on Accommodations</a:t>
          </a:r>
        </a:p>
      </dsp:txBody>
      <dsp:txXfrm>
        <a:off x="4172197" y="1206397"/>
        <a:ext cx="2971305" cy="1844879"/>
      </dsp:txXfrm>
    </dsp:sp>
    <dsp:sp modelId="{37579770-0707-4AB0-94DA-F4B6BF0762ED}">
      <dsp:nvSpPr>
        <dsp:cNvPr id="0" name=""/>
        <dsp:cNvSpPr/>
      </dsp:nvSpPr>
      <dsp:spPr>
        <a:xfrm>
          <a:off x="7543800" y="823245"/>
          <a:ext cx="3086099" cy="195967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781112-3187-40FC-A1EB-3C4EE2770A67}">
      <dsp:nvSpPr>
        <dsp:cNvPr id="0" name=""/>
        <dsp:cNvSpPr/>
      </dsp:nvSpPr>
      <dsp:spPr>
        <a:xfrm>
          <a:off x="7886699" y="1149000"/>
          <a:ext cx="3086099" cy="1959673"/>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en-US" sz="2800" kern="1200">
              <a:latin typeface="Aptos"/>
            </a:rPr>
            <a:t>Lack of Awareness</a:t>
          </a:r>
        </a:p>
      </dsp:txBody>
      <dsp:txXfrm>
        <a:off x="7944096" y="1206397"/>
        <a:ext cx="2971305" cy="18448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F75286-7456-431C-97F0-4F618BEF5FF5}">
      <dsp:nvSpPr>
        <dsp:cNvPr id="0" name=""/>
        <dsp:cNvSpPr/>
      </dsp:nvSpPr>
      <dsp:spPr>
        <a:xfrm>
          <a:off x="3214" y="180736"/>
          <a:ext cx="2550318" cy="3570446"/>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8833" tIns="330200" rIns="198833" bIns="330200" numCol="1" spcCol="1270" anchor="t" anchorCtr="0">
          <a:noAutofit/>
        </a:bodyPr>
        <a:lstStyle/>
        <a:p>
          <a:pPr marL="0" lvl="0" indent="0" algn="l" defTabSz="800100">
            <a:lnSpc>
              <a:spcPct val="90000"/>
            </a:lnSpc>
            <a:spcBef>
              <a:spcPct val="0"/>
            </a:spcBef>
            <a:spcAft>
              <a:spcPct val="35000"/>
            </a:spcAft>
            <a:buNone/>
          </a:pPr>
          <a:r>
            <a:rPr lang="en-US" sz="1800" kern="1200" dirty="0"/>
            <a:t>The applicant must have a physical or mental impairment</a:t>
          </a:r>
        </a:p>
      </dsp:txBody>
      <dsp:txXfrm>
        <a:off x="3214" y="1537506"/>
        <a:ext cx="2550318" cy="2142267"/>
      </dsp:txXfrm>
    </dsp:sp>
    <dsp:sp modelId="{3039335C-60E6-4062-B142-0246F05DCAC1}">
      <dsp:nvSpPr>
        <dsp:cNvPr id="0" name=""/>
        <dsp:cNvSpPr/>
      </dsp:nvSpPr>
      <dsp:spPr>
        <a:xfrm>
          <a:off x="742807" y="537781"/>
          <a:ext cx="1071133" cy="1071133"/>
        </a:xfrm>
        <a:prstGeom prst="ellips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83510" tIns="12700" rIns="83510"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899671" y="694645"/>
        <a:ext cx="757405" cy="757405"/>
      </dsp:txXfrm>
    </dsp:sp>
    <dsp:sp modelId="{4465913D-D3EB-456D-9A08-CA51C432978B}">
      <dsp:nvSpPr>
        <dsp:cNvPr id="0" name=""/>
        <dsp:cNvSpPr/>
      </dsp:nvSpPr>
      <dsp:spPr>
        <a:xfrm>
          <a:off x="3214" y="3751111"/>
          <a:ext cx="2550318" cy="72"/>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21C72C80-2EBB-4B1B-86BA-BED6C2A8D3E9}">
      <dsp:nvSpPr>
        <dsp:cNvPr id="0" name=""/>
        <dsp:cNvSpPr/>
      </dsp:nvSpPr>
      <dsp:spPr>
        <a:xfrm>
          <a:off x="2808565" y="180736"/>
          <a:ext cx="2550318" cy="3570446"/>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8833" tIns="330200" rIns="198833" bIns="330200" numCol="1" spcCol="1270" anchor="t" anchorCtr="0">
          <a:noAutofit/>
        </a:bodyPr>
        <a:lstStyle/>
        <a:p>
          <a:pPr marL="0" lvl="0" indent="0" algn="l" defTabSz="800100">
            <a:lnSpc>
              <a:spcPct val="90000"/>
            </a:lnSpc>
            <a:spcBef>
              <a:spcPct val="0"/>
            </a:spcBef>
            <a:spcAft>
              <a:spcPct val="35000"/>
            </a:spcAft>
            <a:buNone/>
          </a:pPr>
          <a:r>
            <a:rPr lang="en-US" sz="1800" kern="1200"/>
            <a:t>That physical or mental impairment must constitute or results in a substantial barrier to employment</a:t>
          </a:r>
        </a:p>
      </dsp:txBody>
      <dsp:txXfrm>
        <a:off x="2808565" y="1537506"/>
        <a:ext cx="2550318" cy="2142267"/>
      </dsp:txXfrm>
    </dsp:sp>
    <dsp:sp modelId="{3457A4D4-EF04-4D34-9EC6-CDFBFB7A093C}">
      <dsp:nvSpPr>
        <dsp:cNvPr id="0" name=""/>
        <dsp:cNvSpPr/>
      </dsp:nvSpPr>
      <dsp:spPr>
        <a:xfrm>
          <a:off x="3548157" y="537781"/>
          <a:ext cx="1071133" cy="1071133"/>
        </a:xfrm>
        <a:prstGeom prst="ellips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83510" tIns="12700" rIns="83510"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3705021" y="694645"/>
        <a:ext cx="757405" cy="757405"/>
      </dsp:txXfrm>
    </dsp:sp>
    <dsp:sp modelId="{07EFBA58-E24F-478E-A133-EE13B77F82EA}">
      <dsp:nvSpPr>
        <dsp:cNvPr id="0" name=""/>
        <dsp:cNvSpPr/>
      </dsp:nvSpPr>
      <dsp:spPr>
        <a:xfrm>
          <a:off x="2808565" y="3751111"/>
          <a:ext cx="2550318" cy="72"/>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354197CD-5301-4C3E-9AE1-D8FFA658F6AC}">
      <dsp:nvSpPr>
        <dsp:cNvPr id="0" name=""/>
        <dsp:cNvSpPr/>
      </dsp:nvSpPr>
      <dsp:spPr>
        <a:xfrm>
          <a:off x="5613915" y="180736"/>
          <a:ext cx="2550318" cy="3570446"/>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8833" tIns="330200" rIns="198833" bIns="330200" numCol="1" spcCol="1270" anchor="t" anchorCtr="0">
          <a:noAutofit/>
        </a:bodyPr>
        <a:lstStyle/>
        <a:p>
          <a:pPr marL="0" lvl="0" indent="0" algn="l" defTabSz="800100">
            <a:lnSpc>
              <a:spcPct val="90000"/>
            </a:lnSpc>
            <a:spcBef>
              <a:spcPct val="0"/>
            </a:spcBef>
            <a:spcAft>
              <a:spcPct val="35000"/>
            </a:spcAft>
            <a:buNone/>
          </a:pPr>
          <a:r>
            <a:rPr lang="en-US" sz="1800" kern="1200" dirty="0"/>
            <a:t>The individual must require one or more VR services to achieve a competitive, integrated employment (CIE) outcome</a:t>
          </a:r>
        </a:p>
      </dsp:txBody>
      <dsp:txXfrm>
        <a:off x="5613915" y="1537506"/>
        <a:ext cx="2550318" cy="2142267"/>
      </dsp:txXfrm>
    </dsp:sp>
    <dsp:sp modelId="{C144B9CE-B1E4-40D7-8696-E0BE90C5F716}">
      <dsp:nvSpPr>
        <dsp:cNvPr id="0" name=""/>
        <dsp:cNvSpPr/>
      </dsp:nvSpPr>
      <dsp:spPr>
        <a:xfrm>
          <a:off x="6353508" y="537781"/>
          <a:ext cx="1071133" cy="1071133"/>
        </a:xfrm>
        <a:prstGeom prst="ellips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83510" tIns="12700" rIns="83510"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6510372" y="694645"/>
        <a:ext cx="757405" cy="757405"/>
      </dsp:txXfrm>
    </dsp:sp>
    <dsp:sp modelId="{43C5881C-AC1D-4D72-8971-5F6291540F73}">
      <dsp:nvSpPr>
        <dsp:cNvPr id="0" name=""/>
        <dsp:cNvSpPr/>
      </dsp:nvSpPr>
      <dsp:spPr>
        <a:xfrm>
          <a:off x="5613915" y="3751111"/>
          <a:ext cx="2550318" cy="72"/>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AD2BDE04-0521-473F-834E-DBEEA2C9CBFF}">
      <dsp:nvSpPr>
        <dsp:cNvPr id="0" name=""/>
        <dsp:cNvSpPr/>
      </dsp:nvSpPr>
      <dsp:spPr>
        <a:xfrm>
          <a:off x="8419266" y="180736"/>
          <a:ext cx="2550318" cy="3570446"/>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8833" tIns="330200" rIns="198833" bIns="330200" numCol="1" spcCol="1270" anchor="t" anchorCtr="0">
          <a:noAutofit/>
        </a:bodyPr>
        <a:lstStyle/>
        <a:p>
          <a:pPr marL="0" lvl="0" indent="0" algn="l" defTabSz="800100">
            <a:lnSpc>
              <a:spcPct val="90000"/>
            </a:lnSpc>
            <a:spcBef>
              <a:spcPct val="0"/>
            </a:spcBef>
            <a:spcAft>
              <a:spcPct val="35000"/>
            </a:spcAft>
            <a:buNone/>
          </a:pPr>
          <a:r>
            <a:rPr lang="en-US" sz="1800" kern="1200" dirty="0"/>
            <a:t>The individual must be able to benefit from VR services in terms of a CIE outcome</a:t>
          </a:r>
        </a:p>
      </dsp:txBody>
      <dsp:txXfrm>
        <a:off x="8419266" y="1537506"/>
        <a:ext cx="2550318" cy="2142267"/>
      </dsp:txXfrm>
    </dsp:sp>
    <dsp:sp modelId="{CACAEEF4-B433-45CB-A2BB-F473B8FE5CBF}">
      <dsp:nvSpPr>
        <dsp:cNvPr id="0" name=""/>
        <dsp:cNvSpPr/>
      </dsp:nvSpPr>
      <dsp:spPr>
        <a:xfrm>
          <a:off x="9158859" y="537781"/>
          <a:ext cx="1071133" cy="1071133"/>
        </a:xfrm>
        <a:prstGeom prst="ellips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83510" tIns="12700" rIns="83510" bIns="12700" numCol="1" spcCol="1270" anchor="ctr" anchorCtr="0">
          <a:noAutofit/>
        </a:bodyPr>
        <a:lstStyle/>
        <a:p>
          <a:pPr marL="0" lvl="0" indent="0" algn="ctr" defTabSz="2133600">
            <a:lnSpc>
              <a:spcPct val="90000"/>
            </a:lnSpc>
            <a:spcBef>
              <a:spcPct val="0"/>
            </a:spcBef>
            <a:spcAft>
              <a:spcPct val="35000"/>
            </a:spcAft>
            <a:buNone/>
          </a:pPr>
          <a:r>
            <a:rPr lang="en-US" sz="4800" kern="1200"/>
            <a:t>4</a:t>
          </a:r>
        </a:p>
      </dsp:txBody>
      <dsp:txXfrm>
        <a:off x="9315723" y="694645"/>
        <a:ext cx="757405" cy="757405"/>
      </dsp:txXfrm>
    </dsp:sp>
    <dsp:sp modelId="{63B350EF-2DFD-4455-B1CC-6EE27A27BF2F}">
      <dsp:nvSpPr>
        <dsp:cNvPr id="0" name=""/>
        <dsp:cNvSpPr/>
      </dsp:nvSpPr>
      <dsp:spPr>
        <a:xfrm>
          <a:off x="8419266" y="3751111"/>
          <a:ext cx="2550318" cy="72"/>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1E510B-AB78-4246-813C-9BBBC013C04D}">
      <dsp:nvSpPr>
        <dsp:cNvPr id="0" name=""/>
        <dsp:cNvSpPr/>
      </dsp:nvSpPr>
      <dsp:spPr>
        <a:xfrm>
          <a:off x="2861989" y="-35682"/>
          <a:ext cx="5248820" cy="5248820"/>
        </a:xfrm>
        <a:prstGeom prst="circularArrow">
          <a:avLst>
            <a:gd name="adj1" fmla="val 5544"/>
            <a:gd name="adj2" fmla="val 330680"/>
            <a:gd name="adj3" fmla="val 13728943"/>
            <a:gd name="adj4" fmla="val 17414624"/>
            <a:gd name="adj5" fmla="val 575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C877F8-9ECB-4787-AECA-11E63C30D8CB}">
      <dsp:nvSpPr>
        <dsp:cNvPr id="0" name=""/>
        <dsp:cNvSpPr/>
      </dsp:nvSpPr>
      <dsp:spPr>
        <a:xfrm>
          <a:off x="4232671" y="490"/>
          <a:ext cx="2507456" cy="125372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a:t>Application</a:t>
          </a:r>
        </a:p>
      </dsp:txBody>
      <dsp:txXfrm>
        <a:off x="4293873" y="61692"/>
        <a:ext cx="2385052" cy="1131324"/>
      </dsp:txXfrm>
    </dsp:sp>
    <dsp:sp modelId="{62F5FC97-28F2-4A1E-B885-E7A0ED7CA229}">
      <dsp:nvSpPr>
        <dsp:cNvPr id="0" name=""/>
        <dsp:cNvSpPr/>
      </dsp:nvSpPr>
      <dsp:spPr>
        <a:xfrm>
          <a:off x="6361424" y="1547120"/>
          <a:ext cx="2507456" cy="1253728"/>
        </a:xfrm>
        <a:prstGeom prst="roundRect">
          <a:avLst/>
        </a:prstGeom>
        <a:solidFill>
          <a:schemeClr val="accent2">
            <a:hueOff val="249835"/>
            <a:satOff val="-14261"/>
            <a:lumOff val="28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a:t>Eligibility</a:t>
          </a:r>
        </a:p>
      </dsp:txBody>
      <dsp:txXfrm>
        <a:off x="6422626" y="1608322"/>
        <a:ext cx="2385052" cy="1131324"/>
      </dsp:txXfrm>
    </dsp:sp>
    <dsp:sp modelId="{20340E49-0F3B-444A-BDD2-BC6D3866C7BF}">
      <dsp:nvSpPr>
        <dsp:cNvPr id="0" name=""/>
        <dsp:cNvSpPr/>
      </dsp:nvSpPr>
      <dsp:spPr>
        <a:xfrm>
          <a:off x="5548313" y="4049619"/>
          <a:ext cx="2507456" cy="1253728"/>
        </a:xfrm>
        <a:prstGeom prst="roundRect">
          <a:avLst/>
        </a:prstGeom>
        <a:solidFill>
          <a:schemeClr val="accent2">
            <a:hueOff val="499670"/>
            <a:satOff val="-28522"/>
            <a:lumOff val="568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a:t>Plan</a:t>
          </a:r>
        </a:p>
      </dsp:txBody>
      <dsp:txXfrm>
        <a:off x="5609515" y="4110821"/>
        <a:ext cx="2385052" cy="1131324"/>
      </dsp:txXfrm>
    </dsp:sp>
    <dsp:sp modelId="{739E5428-0B91-47EB-8416-AEE8C498B06E}">
      <dsp:nvSpPr>
        <dsp:cNvPr id="0" name=""/>
        <dsp:cNvSpPr/>
      </dsp:nvSpPr>
      <dsp:spPr>
        <a:xfrm>
          <a:off x="2917030" y="4049619"/>
          <a:ext cx="2507456" cy="1253728"/>
        </a:xfrm>
        <a:prstGeom prst="roundRect">
          <a:avLst/>
        </a:prstGeom>
        <a:solidFill>
          <a:schemeClr val="accent2">
            <a:hueOff val="749504"/>
            <a:satOff val="-42783"/>
            <a:lumOff val="85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a:t>Service Delivery</a:t>
          </a:r>
        </a:p>
      </dsp:txBody>
      <dsp:txXfrm>
        <a:off x="2978232" y="4110821"/>
        <a:ext cx="2385052" cy="1131324"/>
      </dsp:txXfrm>
    </dsp:sp>
    <dsp:sp modelId="{AB1D428E-7CF7-4022-8081-4DE6161E04C8}">
      <dsp:nvSpPr>
        <dsp:cNvPr id="0" name=""/>
        <dsp:cNvSpPr/>
      </dsp:nvSpPr>
      <dsp:spPr>
        <a:xfrm>
          <a:off x="2103919" y="1547120"/>
          <a:ext cx="2507456" cy="1253728"/>
        </a:xfrm>
        <a:prstGeom prst="roundRect">
          <a:avLst/>
        </a:prstGeom>
        <a:solidFill>
          <a:schemeClr val="accent2">
            <a:hueOff val="999339"/>
            <a:satOff val="-57044"/>
            <a:lumOff val="1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a:t>Goal Achievement</a:t>
          </a:r>
        </a:p>
      </dsp:txBody>
      <dsp:txXfrm>
        <a:off x="2165121" y="1608322"/>
        <a:ext cx="2385052" cy="11313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0DC083-2A85-42C7-8BB0-127FCEDD81A7}">
      <dsp:nvSpPr>
        <dsp:cNvPr id="0" name=""/>
        <dsp:cNvSpPr/>
      </dsp:nvSpPr>
      <dsp:spPr>
        <a:xfrm>
          <a:off x="0" y="50862"/>
          <a:ext cx="10972800" cy="5382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Vocational Guidance and Counseling</a:t>
          </a:r>
        </a:p>
      </dsp:txBody>
      <dsp:txXfrm>
        <a:off x="26273" y="77135"/>
        <a:ext cx="10920254" cy="485654"/>
      </dsp:txXfrm>
    </dsp:sp>
    <dsp:sp modelId="{1413902E-1D44-4417-9EBE-A09FE176099C}">
      <dsp:nvSpPr>
        <dsp:cNvPr id="0" name=""/>
        <dsp:cNvSpPr/>
      </dsp:nvSpPr>
      <dsp:spPr>
        <a:xfrm>
          <a:off x="0" y="677056"/>
          <a:ext cx="10972800" cy="538200"/>
        </a:xfrm>
        <a:prstGeom prst="roundRect">
          <a:avLst/>
        </a:prstGeom>
        <a:solidFill>
          <a:schemeClr val="accent2">
            <a:hueOff val="166557"/>
            <a:satOff val="-9507"/>
            <a:lumOff val="189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Physical and Mental Restoration</a:t>
          </a:r>
        </a:p>
      </dsp:txBody>
      <dsp:txXfrm>
        <a:off x="26273" y="703329"/>
        <a:ext cx="10920254" cy="485654"/>
      </dsp:txXfrm>
    </dsp:sp>
    <dsp:sp modelId="{47307B16-062A-4BDD-88F1-F227DAADE62A}">
      <dsp:nvSpPr>
        <dsp:cNvPr id="0" name=""/>
        <dsp:cNvSpPr/>
      </dsp:nvSpPr>
      <dsp:spPr>
        <a:xfrm>
          <a:off x="0" y="1259742"/>
          <a:ext cx="10972800" cy="538200"/>
        </a:xfrm>
        <a:prstGeom prst="roundRect">
          <a:avLst/>
        </a:prstGeom>
        <a:solidFill>
          <a:schemeClr val="accent2">
            <a:hueOff val="333113"/>
            <a:satOff val="-19015"/>
            <a:lumOff val="379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Rehabilitation Technology</a:t>
          </a:r>
        </a:p>
      </dsp:txBody>
      <dsp:txXfrm>
        <a:off x="26273" y="1286015"/>
        <a:ext cx="10920254" cy="485654"/>
      </dsp:txXfrm>
    </dsp:sp>
    <dsp:sp modelId="{0B841D3B-CC5C-4274-B5BE-6FC2D4A5D6EE}">
      <dsp:nvSpPr>
        <dsp:cNvPr id="0" name=""/>
        <dsp:cNvSpPr/>
      </dsp:nvSpPr>
      <dsp:spPr>
        <a:xfrm>
          <a:off x="0" y="1864182"/>
          <a:ext cx="10972800" cy="538200"/>
        </a:xfrm>
        <a:prstGeom prst="roundRect">
          <a:avLst/>
        </a:prstGeom>
        <a:solidFill>
          <a:schemeClr val="accent2">
            <a:hueOff val="499670"/>
            <a:satOff val="-28522"/>
            <a:lumOff val="568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Training</a:t>
          </a:r>
        </a:p>
      </dsp:txBody>
      <dsp:txXfrm>
        <a:off x="26273" y="1890455"/>
        <a:ext cx="10920254" cy="485654"/>
      </dsp:txXfrm>
    </dsp:sp>
    <dsp:sp modelId="{DF74E5A9-BD93-4230-91D2-97A82CB2392E}">
      <dsp:nvSpPr>
        <dsp:cNvPr id="0" name=""/>
        <dsp:cNvSpPr/>
      </dsp:nvSpPr>
      <dsp:spPr>
        <a:xfrm>
          <a:off x="0" y="2468622"/>
          <a:ext cx="10972800" cy="538200"/>
        </a:xfrm>
        <a:prstGeom prst="roundRect">
          <a:avLst/>
        </a:prstGeom>
        <a:solidFill>
          <a:schemeClr val="accent2">
            <a:hueOff val="666226"/>
            <a:satOff val="-38029"/>
            <a:lumOff val="758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Job-related Services</a:t>
          </a:r>
        </a:p>
      </dsp:txBody>
      <dsp:txXfrm>
        <a:off x="26273" y="2494895"/>
        <a:ext cx="10920254" cy="485654"/>
      </dsp:txXfrm>
    </dsp:sp>
    <dsp:sp modelId="{4677347F-CBBC-444D-B588-C0FD678BE326}">
      <dsp:nvSpPr>
        <dsp:cNvPr id="0" name=""/>
        <dsp:cNvSpPr/>
      </dsp:nvSpPr>
      <dsp:spPr>
        <a:xfrm>
          <a:off x="0" y="3073062"/>
          <a:ext cx="10972800" cy="538200"/>
        </a:xfrm>
        <a:prstGeom prst="roundRect">
          <a:avLst/>
        </a:prstGeom>
        <a:solidFill>
          <a:schemeClr val="accent2">
            <a:hueOff val="832783"/>
            <a:satOff val="-47537"/>
            <a:lumOff val="94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Supported Employment</a:t>
          </a:r>
        </a:p>
      </dsp:txBody>
      <dsp:txXfrm>
        <a:off x="26273" y="3099335"/>
        <a:ext cx="10920254" cy="485654"/>
      </dsp:txXfrm>
    </dsp:sp>
    <dsp:sp modelId="{3FE33371-8389-45FE-8F54-D309E2841B94}">
      <dsp:nvSpPr>
        <dsp:cNvPr id="0" name=""/>
        <dsp:cNvSpPr/>
      </dsp:nvSpPr>
      <dsp:spPr>
        <a:xfrm>
          <a:off x="0" y="3677502"/>
          <a:ext cx="10972800" cy="538200"/>
        </a:xfrm>
        <a:prstGeom prst="roundRect">
          <a:avLst/>
        </a:prstGeom>
        <a:solidFill>
          <a:schemeClr val="accent2">
            <a:hueOff val="999339"/>
            <a:satOff val="-57044"/>
            <a:lumOff val="1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Consultation and Technical Assistance</a:t>
          </a:r>
        </a:p>
      </dsp:txBody>
      <dsp:txXfrm>
        <a:off x="26273" y="3703775"/>
        <a:ext cx="10920254" cy="4856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001083-B219-4DA1-95CA-F7D965ED05A4}">
      <dsp:nvSpPr>
        <dsp:cNvPr id="0" name=""/>
        <dsp:cNvSpPr/>
      </dsp:nvSpPr>
      <dsp:spPr>
        <a:xfrm>
          <a:off x="0" y="19124"/>
          <a:ext cx="10972800" cy="50193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Workforce Ready Grant</a:t>
          </a:r>
        </a:p>
      </dsp:txBody>
      <dsp:txXfrm>
        <a:off x="24502" y="43626"/>
        <a:ext cx="10923796" cy="452926"/>
      </dsp:txXfrm>
    </dsp:sp>
    <dsp:sp modelId="{21A99B5A-5CA0-42AF-986F-A8B8CBDEE901}">
      <dsp:nvSpPr>
        <dsp:cNvPr id="0" name=""/>
        <dsp:cNvSpPr/>
      </dsp:nvSpPr>
      <dsp:spPr>
        <a:xfrm>
          <a:off x="0" y="584414"/>
          <a:ext cx="10972800" cy="501930"/>
        </a:xfrm>
        <a:prstGeom prst="roundRect">
          <a:avLst/>
        </a:prstGeom>
        <a:solidFill>
          <a:schemeClr val="accent2">
            <a:hueOff val="166557"/>
            <a:satOff val="-9507"/>
            <a:lumOff val="189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Employer Training Grant</a:t>
          </a:r>
        </a:p>
      </dsp:txBody>
      <dsp:txXfrm>
        <a:off x="24502" y="608916"/>
        <a:ext cx="10923796" cy="452926"/>
      </dsp:txXfrm>
    </dsp:sp>
    <dsp:sp modelId="{CAF97A60-CBFC-468E-A4CA-31AA3448EE0F}">
      <dsp:nvSpPr>
        <dsp:cNvPr id="0" name=""/>
        <dsp:cNvSpPr/>
      </dsp:nvSpPr>
      <dsp:spPr>
        <a:xfrm>
          <a:off x="0" y="1149704"/>
          <a:ext cx="10972800" cy="501930"/>
        </a:xfrm>
        <a:prstGeom prst="roundRect">
          <a:avLst/>
        </a:prstGeom>
        <a:solidFill>
          <a:schemeClr val="accent2">
            <a:hueOff val="333113"/>
            <a:satOff val="-19015"/>
            <a:lumOff val="379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INTraining</a:t>
          </a:r>
        </a:p>
      </dsp:txBody>
      <dsp:txXfrm>
        <a:off x="24502" y="1174206"/>
        <a:ext cx="10923796" cy="452926"/>
      </dsp:txXfrm>
    </dsp:sp>
    <dsp:sp modelId="{E06FBF4F-1A5B-4E68-A797-2166B74713B9}">
      <dsp:nvSpPr>
        <dsp:cNvPr id="0" name=""/>
        <dsp:cNvSpPr/>
      </dsp:nvSpPr>
      <dsp:spPr>
        <a:xfrm>
          <a:off x="0" y="1714994"/>
          <a:ext cx="10972800" cy="501930"/>
        </a:xfrm>
        <a:prstGeom prst="roundRect">
          <a:avLst/>
        </a:prstGeom>
        <a:solidFill>
          <a:schemeClr val="accent2">
            <a:hueOff val="499670"/>
            <a:satOff val="-28522"/>
            <a:lumOff val="568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Dislocated Worker Program</a:t>
          </a:r>
        </a:p>
      </dsp:txBody>
      <dsp:txXfrm>
        <a:off x="24502" y="1739496"/>
        <a:ext cx="10923796" cy="452926"/>
      </dsp:txXfrm>
    </dsp:sp>
    <dsp:sp modelId="{39A4F305-3971-470C-A3E5-F082F2CD6896}">
      <dsp:nvSpPr>
        <dsp:cNvPr id="0" name=""/>
        <dsp:cNvSpPr/>
      </dsp:nvSpPr>
      <dsp:spPr>
        <a:xfrm>
          <a:off x="0" y="2280284"/>
          <a:ext cx="10972800" cy="501930"/>
        </a:xfrm>
        <a:prstGeom prst="roundRect">
          <a:avLst/>
        </a:prstGeom>
        <a:solidFill>
          <a:schemeClr val="accent2">
            <a:hueOff val="666226"/>
            <a:satOff val="-38029"/>
            <a:lumOff val="758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Jobs for America’s Graduates (JAG)</a:t>
          </a:r>
        </a:p>
      </dsp:txBody>
      <dsp:txXfrm>
        <a:off x="24502" y="2304786"/>
        <a:ext cx="10923796" cy="452926"/>
      </dsp:txXfrm>
    </dsp:sp>
    <dsp:sp modelId="{D5340664-8C4D-49E6-8A82-8F8C100DEB18}">
      <dsp:nvSpPr>
        <dsp:cNvPr id="0" name=""/>
        <dsp:cNvSpPr/>
      </dsp:nvSpPr>
      <dsp:spPr>
        <a:xfrm>
          <a:off x="0" y="2845575"/>
          <a:ext cx="10972800" cy="501930"/>
        </a:xfrm>
        <a:prstGeom prst="roundRect">
          <a:avLst/>
        </a:prstGeom>
        <a:solidFill>
          <a:schemeClr val="accent2">
            <a:hueOff val="832783"/>
            <a:satOff val="-47537"/>
            <a:lumOff val="94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Unemployment Insurance</a:t>
          </a:r>
        </a:p>
      </dsp:txBody>
      <dsp:txXfrm>
        <a:off x="24502" y="2870077"/>
        <a:ext cx="10923796" cy="452926"/>
      </dsp:txXfrm>
    </dsp:sp>
    <dsp:sp modelId="{B59AD89A-80A5-46C8-B220-92F3DC5CBCE1}">
      <dsp:nvSpPr>
        <dsp:cNvPr id="0" name=""/>
        <dsp:cNvSpPr/>
      </dsp:nvSpPr>
      <dsp:spPr>
        <a:xfrm>
          <a:off x="0" y="3410865"/>
          <a:ext cx="10972800" cy="501930"/>
        </a:xfrm>
        <a:prstGeom prst="roundRect">
          <a:avLst/>
        </a:prstGeom>
        <a:solidFill>
          <a:schemeClr val="accent2">
            <a:hueOff val="999339"/>
            <a:satOff val="-57044"/>
            <a:lumOff val="1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Adult Education</a:t>
          </a:r>
        </a:p>
      </dsp:txBody>
      <dsp:txXfrm>
        <a:off x="24502" y="3435367"/>
        <a:ext cx="10923796" cy="45292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7CC416-A901-4422-9B92-ACDB9A0A3BCE}">
      <dsp:nvSpPr>
        <dsp:cNvPr id="0" name=""/>
        <dsp:cNvSpPr/>
      </dsp:nvSpPr>
      <dsp:spPr>
        <a:xfrm>
          <a:off x="669826" y="776983"/>
          <a:ext cx="1098000" cy="109800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0911D9-2530-484F-BCCA-30959483A9F5}">
      <dsp:nvSpPr>
        <dsp:cNvPr id="0" name=""/>
        <dsp:cNvSpPr/>
      </dsp:nvSpPr>
      <dsp:spPr>
        <a:xfrm>
          <a:off x="941400" y="1010983"/>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EA5CB60-42B8-4C5B-A33A-669B68FEBB3E}">
      <dsp:nvSpPr>
        <dsp:cNvPr id="0" name=""/>
        <dsp:cNvSpPr/>
      </dsp:nvSpPr>
      <dsp:spPr>
        <a:xfrm>
          <a:off x="356400" y="2216983"/>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cap="all"/>
          </a:pPr>
          <a:r>
            <a:rPr lang="en-US" sz="1900" kern="1200"/>
            <a:t>Skills evaluation</a:t>
          </a:r>
        </a:p>
      </dsp:txBody>
      <dsp:txXfrm>
        <a:off x="356400" y="2216983"/>
        <a:ext cx="1800000" cy="720000"/>
      </dsp:txXfrm>
    </dsp:sp>
    <dsp:sp modelId="{C7A89E44-E34C-40D1-B08A-8FDA45E2C929}">
      <dsp:nvSpPr>
        <dsp:cNvPr id="0" name=""/>
        <dsp:cNvSpPr/>
      </dsp:nvSpPr>
      <dsp:spPr>
        <a:xfrm>
          <a:off x="2822400" y="776983"/>
          <a:ext cx="1098000" cy="109800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A5B508-70F6-4722-9B4E-A1BC854D9EC1}">
      <dsp:nvSpPr>
        <dsp:cNvPr id="0" name=""/>
        <dsp:cNvSpPr/>
      </dsp:nvSpPr>
      <dsp:spPr>
        <a:xfrm>
          <a:off x="3056400" y="1010983"/>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371FB85-0068-4699-BEBE-639485CA86E3}">
      <dsp:nvSpPr>
        <dsp:cNvPr id="0" name=""/>
        <dsp:cNvSpPr/>
      </dsp:nvSpPr>
      <dsp:spPr>
        <a:xfrm>
          <a:off x="2471400" y="2216983"/>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cap="all"/>
          </a:pPr>
          <a:r>
            <a:rPr lang="en-US" sz="1900" kern="1200"/>
            <a:t>Career planning</a:t>
          </a:r>
        </a:p>
      </dsp:txBody>
      <dsp:txXfrm>
        <a:off x="2471400" y="2216983"/>
        <a:ext cx="1800000" cy="720000"/>
      </dsp:txXfrm>
    </dsp:sp>
    <dsp:sp modelId="{FE5DC238-46EB-4C7F-AE69-8DECFEC825D1}">
      <dsp:nvSpPr>
        <dsp:cNvPr id="0" name=""/>
        <dsp:cNvSpPr/>
      </dsp:nvSpPr>
      <dsp:spPr>
        <a:xfrm>
          <a:off x="4937400" y="776983"/>
          <a:ext cx="1098000" cy="109800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CAC194-CA39-4FAC-8648-5D7C0A8219A9}">
      <dsp:nvSpPr>
        <dsp:cNvPr id="0" name=""/>
        <dsp:cNvSpPr/>
      </dsp:nvSpPr>
      <dsp:spPr>
        <a:xfrm>
          <a:off x="5171400" y="1010983"/>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133AED8-4F29-49FF-8016-C35CB36C9A29}">
      <dsp:nvSpPr>
        <dsp:cNvPr id="0" name=""/>
        <dsp:cNvSpPr/>
      </dsp:nvSpPr>
      <dsp:spPr>
        <a:xfrm>
          <a:off x="4586400" y="2216983"/>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cap="all"/>
          </a:pPr>
          <a:r>
            <a:rPr lang="en-US" sz="1900" kern="1200"/>
            <a:t>Resume development</a:t>
          </a:r>
        </a:p>
      </dsp:txBody>
      <dsp:txXfrm>
        <a:off x="4586400" y="2216983"/>
        <a:ext cx="1800000" cy="720000"/>
      </dsp:txXfrm>
    </dsp:sp>
    <dsp:sp modelId="{8DB53A1B-DD69-444D-91A1-673B75FA2762}">
      <dsp:nvSpPr>
        <dsp:cNvPr id="0" name=""/>
        <dsp:cNvSpPr/>
      </dsp:nvSpPr>
      <dsp:spPr>
        <a:xfrm>
          <a:off x="7052400" y="776983"/>
          <a:ext cx="1098000" cy="109800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E43C58-4FB7-41CD-AF0C-42EDF1EFEF68}">
      <dsp:nvSpPr>
        <dsp:cNvPr id="0" name=""/>
        <dsp:cNvSpPr/>
      </dsp:nvSpPr>
      <dsp:spPr>
        <a:xfrm>
          <a:off x="7286400" y="1010983"/>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6B5CEFA-FD50-4A56-9D88-B333078A1A1E}">
      <dsp:nvSpPr>
        <dsp:cNvPr id="0" name=""/>
        <dsp:cNvSpPr/>
      </dsp:nvSpPr>
      <dsp:spPr>
        <a:xfrm>
          <a:off x="6701400" y="2216983"/>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cap="all"/>
          </a:pPr>
          <a:r>
            <a:rPr lang="en-US" sz="1900" kern="1200"/>
            <a:t>Interview coaching</a:t>
          </a:r>
        </a:p>
      </dsp:txBody>
      <dsp:txXfrm>
        <a:off x="6701400" y="2216983"/>
        <a:ext cx="1800000" cy="720000"/>
      </dsp:txXfrm>
    </dsp:sp>
    <dsp:sp modelId="{384C1215-F964-4262-8C8F-EFCAA804EE9D}">
      <dsp:nvSpPr>
        <dsp:cNvPr id="0" name=""/>
        <dsp:cNvSpPr/>
      </dsp:nvSpPr>
      <dsp:spPr>
        <a:xfrm>
          <a:off x="9167400" y="776983"/>
          <a:ext cx="1098000" cy="109800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AA3635-D33E-4EF4-B09E-56499EC245FC}">
      <dsp:nvSpPr>
        <dsp:cNvPr id="0" name=""/>
        <dsp:cNvSpPr/>
      </dsp:nvSpPr>
      <dsp:spPr>
        <a:xfrm>
          <a:off x="9401399" y="1010983"/>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73EFA54-B4D0-4DB0-B8A2-089BD2A5B9C5}">
      <dsp:nvSpPr>
        <dsp:cNvPr id="0" name=""/>
        <dsp:cNvSpPr/>
      </dsp:nvSpPr>
      <dsp:spPr>
        <a:xfrm>
          <a:off x="8816400" y="2216983"/>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cap="all"/>
          </a:pPr>
          <a:r>
            <a:rPr lang="en-US" sz="1900" kern="1200"/>
            <a:t>Job search assistance</a:t>
          </a:r>
        </a:p>
      </dsp:txBody>
      <dsp:txXfrm>
        <a:off x="8816400" y="2216983"/>
        <a:ext cx="180000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ptos" panose="020B000402020202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ptos" panose="020B0004020202020204" pitchFamily="34" charset="0"/>
              </a:defRPr>
            </a:lvl1pPr>
          </a:lstStyle>
          <a:p>
            <a:fld id="{09C915E2-8DE1-4454-8342-44253758142D}" type="datetimeFigureOut">
              <a:rPr lang="en-US" smtClean="0"/>
              <a:pPr/>
              <a:t>6/30/2026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ptos" panose="020B000402020202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ptos" panose="020B0004020202020204" pitchFamily="34" charset="0"/>
              </a:defRPr>
            </a:lvl1pPr>
          </a:lstStyle>
          <a:p>
            <a:fld id="{77D44AAB-5EF7-4764-80D5-C9C99389BD50}" type="slidenum">
              <a:rPr lang="en-US" smtClean="0"/>
              <a:pPr/>
              <a:t>‹#›</a:t>
            </a:fld>
            <a:endParaRPr lang="en-US"/>
          </a:p>
        </p:txBody>
      </p:sp>
    </p:spTree>
    <p:extLst>
      <p:ext uri="{BB962C8B-B14F-4D97-AF65-F5344CB8AC3E}">
        <p14:creationId xmlns:p14="http://schemas.microsoft.com/office/powerpoint/2010/main" val="38722248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ptos" panose="020B0004020202020204" pitchFamily="34" charset="0"/>
        <a:ea typeface="+mn-ea"/>
        <a:cs typeface="+mn-cs"/>
      </a:defRPr>
    </a:lvl1pPr>
    <a:lvl2pPr marL="457200" algn="l" defTabSz="914400" rtl="0" eaLnBrk="1" latinLnBrk="0" hangingPunct="1">
      <a:defRPr sz="1200" kern="1200">
        <a:solidFill>
          <a:schemeClr val="tx1"/>
        </a:solidFill>
        <a:latin typeface="Aptos" panose="020B0004020202020204" pitchFamily="34" charset="0"/>
        <a:ea typeface="+mn-ea"/>
        <a:cs typeface="+mn-cs"/>
      </a:defRPr>
    </a:lvl2pPr>
    <a:lvl3pPr marL="914400" algn="l" defTabSz="914400" rtl="0" eaLnBrk="1" latinLnBrk="0" hangingPunct="1">
      <a:defRPr sz="1200" kern="1200">
        <a:solidFill>
          <a:schemeClr val="tx1"/>
        </a:solidFill>
        <a:latin typeface="Aptos" panose="020B0004020202020204" pitchFamily="34" charset="0"/>
        <a:ea typeface="+mn-ea"/>
        <a:cs typeface="+mn-cs"/>
      </a:defRPr>
    </a:lvl3pPr>
    <a:lvl4pPr marL="1371600" algn="l" defTabSz="914400" rtl="0" eaLnBrk="1" latinLnBrk="0" hangingPunct="1">
      <a:defRPr sz="1200" kern="1200">
        <a:solidFill>
          <a:schemeClr val="tx1"/>
        </a:solidFill>
        <a:latin typeface="Aptos" panose="020B0004020202020204" pitchFamily="34" charset="0"/>
        <a:ea typeface="+mn-ea"/>
        <a:cs typeface="+mn-cs"/>
      </a:defRPr>
    </a:lvl4pPr>
    <a:lvl5pPr marL="1828800" algn="l" defTabSz="914400" rtl="0" eaLnBrk="1" latinLnBrk="0" hangingPunct="1">
      <a:defRPr sz="1200" kern="1200">
        <a:solidFill>
          <a:schemeClr val="tx1"/>
        </a:solidFill>
        <a:latin typeface="Aptos" panose="020B00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in.gov/fssa/ddrs/rehabilitation-employment/vocational-rehabilitation-employment/vocational-rehabilitation-application/"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effectLst/>
              <a:ea typeface="Calibri" panose="020F0502020204030204" pitchFamily="34" charset="0"/>
            </a:endParaRPr>
          </a:p>
        </p:txBody>
      </p:sp>
      <p:sp>
        <p:nvSpPr>
          <p:cNvPr id="4" name="Slide Number Placeholder 3"/>
          <p:cNvSpPr>
            <a:spLocks noGrp="1"/>
          </p:cNvSpPr>
          <p:nvPr>
            <p:ph type="sldNum" sz="quarter" idx="5"/>
          </p:nvPr>
        </p:nvSpPr>
        <p:spPr/>
        <p:txBody>
          <a:bodyPr/>
          <a:lstStyle/>
          <a:p>
            <a:fld id="{77D44AAB-5EF7-4764-80D5-C9C99389BD50}" type="slidenum">
              <a:rPr lang="en-US" smtClean="0"/>
              <a:t>1</a:t>
            </a:fld>
            <a:endParaRPr lang="en-US"/>
          </a:p>
        </p:txBody>
      </p:sp>
    </p:spTree>
    <p:extLst>
      <p:ext uri="{BB962C8B-B14F-4D97-AF65-F5344CB8AC3E}">
        <p14:creationId xmlns:p14="http://schemas.microsoft.com/office/powerpoint/2010/main" val="34663360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Federal regulations require eligibility determinations be made within 60 calendar days of application and the individualized plan for employment to be developed and implemented within 90 calendar days of eligibility determination. However, in calendar year 2024, the average length of time to determine eligibility was 34 days, and eligibility to plan was 42 days. Counselors must make eligibility determinations as soon as they have sufficient information to make the determination and typically initiate a plan at the first meeting with the participant after eligibility determination.</a:t>
            </a:r>
          </a:p>
        </p:txBody>
      </p:sp>
      <p:sp>
        <p:nvSpPr>
          <p:cNvPr id="4" name="Slide Number Placeholder 3"/>
          <p:cNvSpPr>
            <a:spLocks noGrp="1"/>
          </p:cNvSpPr>
          <p:nvPr>
            <p:ph type="sldNum" sz="quarter" idx="5"/>
          </p:nvPr>
        </p:nvSpPr>
        <p:spPr/>
        <p:txBody>
          <a:bodyPr/>
          <a:lstStyle/>
          <a:p>
            <a:fld id="{77D44AAB-5EF7-4764-80D5-C9C99389BD50}" type="slidenum">
              <a:rPr lang="en-US" smtClean="0"/>
              <a:pPr/>
              <a:t>11</a:t>
            </a:fld>
            <a:endParaRPr lang="en-US"/>
          </a:p>
        </p:txBody>
      </p:sp>
    </p:spTree>
    <p:extLst>
      <p:ext uri="{BB962C8B-B14F-4D97-AF65-F5344CB8AC3E}">
        <p14:creationId xmlns:p14="http://schemas.microsoft.com/office/powerpoint/2010/main" val="11312727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listing of the major service categories which may be available to VR participants based on their specific employment goals and needs. VR may also provide additional services as required to assist participants in achieving their employment goals.</a:t>
            </a:r>
          </a:p>
        </p:txBody>
      </p:sp>
      <p:sp>
        <p:nvSpPr>
          <p:cNvPr id="4" name="Slide Number Placeholder 3"/>
          <p:cNvSpPr>
            <a:spLocks noGrp="1"/>
          </p:cNvSpPr>
          <p:nvPr>
            <p:ph type="sldNum" sz="quarter" idx="5"/>
          </p:nvPr>
        </p:nvSpPr>
        <p:spPr/>
        <p:txBody>
          <a:bodyPr/>
          <a:lstStyle/>
          <a:p>
            <a:fld id="{77D44AAB-5EF7-4764-80D5-C9C99389BD50}" type="slidenum">
              <a:rPr lang="en-US" smtClean="0"/>
              <a:pPr/>
              <a:t>12</a:t>
            </a:fld>
            <a:endParaRPr lang="en-US"/>
          </a:p>
        </p:txBody>
      </p:sp>
    </p:spTree>
    <p:extLst>
      <p:ext uri="{BB962C8B-B14F-4D97-AF65-F5344CB8AC3E}">
        <p14:creationId xmlns:p14="http://schemas.microsoft.com/office/powerpoint/2010/main" val="18975661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Stabilization is unique to the individual, and can be achieved immediately or up to 24 months (48 months for youth meeting specific criteria).</a:t>
            </a:r>
          </a:p>
        </p:txBody>
      </p:sp>
      <p:sp>
        <p:nvSpPr>
          <p:cNvPr id="4" name="Slide Number Placeholder 3"/>
          <p:cNvSpPr>
            <a:spLocks noGrp="1"/>
          </p:cNvSpPr>
          <p:nvPr>
            <p:ph type="sldNum" sz="quarter" idx="5"/>
          </p:nvPr>
        </p:nvSpPr>
        <p:spPr/>
        <p:txBody>
          <a:bodyPr/>
          <a:lstStyle/>
          <a:p>
            <a:fld id="{77D44AAB-5EF7-4764-80D5-C9C99389BD50}" type="slidenum">
              <a:rPr lang="en-US" smtClean="0"/>
              <a:pPr/>
              <a:t>13</a:t>
            </a:fld>
            <a:endParaRPr lang="en-US"/>
          </a:p>
        </p:txBody>
      </p:sp>
    </p:spTree>
    <p:extLst>
      <p:ext uri="{BB962C8B-B14F-4D97-AF65-F5344CB8AC3E}">
        <p14:creationId xmlns:p14="http://schemas.microsoft.com/office/powerpoint/2010/main" val="15365500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7D44AAB-5EF7-4764-80D5-C9C99389BD50}" type="slidenum">
              <a:rPr lang="en-US" smtClean="0"/>
              <a:pPr/>
              <a:t>14</a:t>
            </a:fld>
            <a:endParaRPr lang="en-US"/>
          </a:p>
        </p:txBody>
      </p:sp>
    </p:spTree>
    <p:extLst>
      <p:ext uri="{BB962C8B-B14F-4D97-AF65-F5344CB8AC3E}">
        <p14:creationId xmlns:p14="http://schemas.microsoft.com/office/powerpoint/2010/main" val="11056651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WorkOne offices are administered under the Indiana Department of Workforce Development (DWD), which is overseen federally by the U.S. Department of Labor (DOL). WorkOne offices are operated by entities contracted with the DWD to deliver DOL services.</a:t>
            </a:r>
          </a:p>
        </p:txBody>
      </p:sp>
      <p:sp>
        <p:nvSpPr>
          <p:cNvPr id="4" name="Slide Number Placeholder 3"/>
          <p:cNvSpPr>
            <a:spLocks noGrp="1"/>
          </p:cNvSpPr>
          <p:nvPr>
            <p:ph type="sldNum" sz="quarter" idx="5"/>
          </p:nvPr>
        </p:nvSpPr>
        <p:spPr/>
        <p:txBody>
          <a:bodyPr/>
          <a:lstStyle/>
          <a:p>
            <a:fld id="{77D44AAB-5EF7-4764-80D5-C9C99389BD50}" type="slidenum">
              <a:rPr lang="en-US" smtClean="0"/>
              <a:pPr/>
              <a:t>16</a:t>
            </a:fld>
            <a:endParaRPr lang="en-US"/>
          </a:p>
        </p:txBody>
      </p:sp>
    </p:spTree>
    <p:extLst>
      <p:ext uri="{BB962C8B-B14F-4D97-AF65-F5344CB8AC3E}">
        <p14:creationId xmlns:p14="http://schemas.microsoft.com/office/powerpoint/2010/main" val="4192463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of the programs that provided by WorkOne locations.</a:t>
            </a:r>
          </a:p>
        </p:txBody>
      </p:sp>
      <p:sp>
        <p:nvSpPr>
          <p:cNvPr id="4" name="Slide Number Placeholder 3"/>
          <p:cNvSpPr>
            <a:spLocks noGrp="1"/>
          </p:cNvSpPr>
          <p:nvPr>
            <p:ph type="sldNum" sz="quarter" idx="5"/>
          </p:nvPr>
        </p:nvSpPr>
        <p:spPr/>
        <p:txBody>
          <a:bodyPr/>
          <a:lstStyle/>
          <a:p>
            <a:fld id="{77D44AAB-5EF7-4764-80D5-C9C99389BD50}" type="slidenum">
              <a:rPr lang="en-US" smtClean="0"/>
              <a:pPr/>
              <a:t>17</a:t>
            </a:fld>
            <a:endParaRPr lang="en-US"/>
          </a:p>
        </p:txBody>
      </p:sp>
    </p:spTree>
    <p:extLst>
      <p:ext uri="{BB962C8B-B14F-4D97-AF65-F5344CB8AC3E}">
        <p14:creationId xmlns:p14="http://schemas.microsoft.com/office/powerpoint/2010/main" val="20218202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WorkOne locations provide job seekers with individualized services to help them achieve their employment goals.</a:t>
            </a:r>
          </a:p>
        </p:txBody>
      </p:sp>
      <p:sp>
        <p:nvSpPr>
          <p:cNvPr id="4" name="Slide Number Placeholder 3"/>
          <p:cNvSpPr>
            <a:spLocks noGrp="1"/>
          </p:cNvSpPr>
          <p:nvPr>
            <p:ph type="sldNum" sz="quarter" idx="5"/>
          </p:nvPr>
        </p:nvSpPr>
        <p:spPr/>
        <p:txBody>
          <a:bodyPr/>
          <a:lstStyle/>
          <a:p>
            <a:fld id="{77D44AAB-5EF7-4764-80D5-C9C99389BD50}" type="slidenum">
              <a:rPr lang="en-US" smtClean="0"/>
              <a:pPr/>
              <a:t>18</a:t>
            </a:fld>
            <a:endParaRPr lang="en-US"/>
          </a:p>
        </p:txBody>
      </p:sp>
    </p:spTree>
    <p:extLst>
      <p:ext uri="{BB962C8B-B14F-4D97-AF65-F5344CB8AC3E}">
        <p14:creationId xmlns:p14="http://schemas.microsoft.com/office/powerpoint/2010/main" val="27226157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12 WorkOne regions in Indiana covering all 92 counties. Job seekers can use the interactive map at the link in the slide for more information.</a:t>
            </a:r>
          </a:p>
        </p:txBody>
      </p:sp>
      <p:sp>
        <p:nvSpPr>
          <p:cNvPr id="4" name="Slide Number Placeholder 3"/>
          <p:cNvSpPr>
            <a:spLocks noGrp="1"/>
          </p:cNvSpPr>
          <p:nvPr>
            <p:ph type="sldNum" sz="quarter" idx="5"/>
          </p:nvPr>
        </p:nvSpPr>
        <p:spPr/>
        <p:txBody>
          <a:bodyPr/>
          <a:lstStyle/>
          <a:p>
            <a:fld id="{77D44AAB-5EF7-4764-80D5-C9C99389BD50}" type="slidenum">
              <a:rPr lang="en-US" smtClean="0"/>
              <a:pPr/>
              <a:t>19</a:t>
            </a:fld>
            <a:endParaRPr lang="en-US"/>
          </a:p>
        </p:txBody>
      </p:sp>
    </p:spTree>
    <p:extLst>
      <p:ext uri="{BB962C8B-B14F-4D97-AF65-F5344CB8AC3E}">
        <p14:creationId xmlns:p14="http://schemas.microsoft.com/office/powerpoint/2010/main" val="22627585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DWD offers online resources such as Indiana Career Explorer, Indiana Career Connect, and </a:t>
            </a:r>
            <a:r>
              <a:rPr lang="en-US" dirty="0" err="1"/>
              <a:t>INDemand</a:t>
            </a:r>
            <a:r>
              <a:rPr lang="en-US" dirty="0"/>
              <a:t> Jobs to help job seekers research and apply for employment opportunities within the state.</a:t>
            </a:r>
          </a:p>
        </p:txBody>
      </p:sp>
      <p:sp>
        <p:nvSpPr>
          <p:cNvPr id="4" name="Slide Number Placeholder 3"/>
          <p:cNvSpPr>
            <a:spLocks noGrp="1"/>
          </p:cNvSpPr>
          <p:nvPr>
            <p:ph type="sldNum" sz="quarter" idx="5"/>
          </p:nvPr>
        </p:nvSpPr>
        <p:spPr/>
        <p:txBody>
          <a:bodyPr/>
          <a:lstStyle/>
          <a:p>
            <a:fld id="{77D44AAB-5EF7-4764-80D5-C9C99389BD50}" type="slidenum">
              <a:rPr lang="en-US" smtClean="0"/>
              <a:pPr/>
              <a:t>20</a:t>
            </a:fld>
            <a:endParaRPr lang="en-US"/>
          </a:p>
        </p:txBody>
      </p:sp>
    </p:spTree>
    <p:extLst>
      <p:ext uri="{BB962C8B-B14F-4D97-AF65-F5344CB8AC3E}">
        <p14:creationId xmlns:p14="http://schemas.microsoft.com/office/powerpoint/2010/main" val="280084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now going to look at some additional resources which job seekers can access to help with their employment goals.</a:t>
            </a:r>
          </a:p>
        </p:txBody>
      </p:sp>
      <p:sp>
        <p:nvSpPr>
          <p:cNvPr id="4" name="Slide Number Placeholder 3"/>
          <p:cNvSpPr>
            <a:spLocks noGrp="1"/>
          </p:cNvSpPr>
          <p:nvPr>
            <p:ph type="sldNum" sz="quarter" idx="5"/>
          </p:nvPr>
        </p:nvSpPr>
        <p:spPr/>
        <p:txBody>
          <a:bodyPr/>
          <a:lstStyle/>
          <a:p>
            <a:fld id="{77D44AAB-5EF7-4764-80D5-C9C99389BD50}" type="slidenum">
              <a:rPr lang="en-US" smtClean="0"/>
              <a:pPr/>
              <a:t>21</a:t>
            </a:fld>
            <a:endParaRPr lang="en-US"/>
          </a:p>
        </p:txBody>
      </p:sp>
    </p:spTree>
    <p:extLst>
      <p:ext uri="{BB962C8B-B14F-4D97-AF65-F5344CB8AC3E}">
        <p14:creationId xmlns:p14="http://schemas.microsoft.com/office/powerpoint/2010/main" val="4577959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you can see here, there are several benefits of employment for individuals with disabilities.</a:t>
            </a:r>
          </a:p>
        </p:txBody>
      </p:sp>
      <p:sp>
        <p:nvSpPr>
          <p:cNvPr id="4" name="Slide Number Placeholder 3"/>
          <p:cNvSpPr>
            <a:spLocks noGrp="1"/>
          </p:cNvSpPr>
          <p:nvPr>
            <p:ph type="sldNum" sz="quarter" idx="5"/>
          </p:nvPr>
        </p:nvSpPr>
        <p:spPr/>
        <p:txBody>
          <a:bodyPr/>
          <a:lstStyle/>
          <a:p>
            <a:fld id="{77D44AAB-5EF7-4764-80D5-C9C99389BD50}" type="slidenum">
              <a:rPr lang="en-US" smtClean="0"/>
              <a:pPr/>
              <a:t>2</a:t>
            </a:fld>
            <a:endParaRPr lang="en-US"/>
          </a:p>
        </p:txBody>
      </p:sp>
    </p:spTree>
    <p:extLst>
      <p:ext uri="{BB962C8B-B14F-4D97-AF65-F5344CB8AC3E}">
        <p14:creationId xmlns:p14="http://schemas.microsoft.com/office/powerpoint/2010/main" val="7444951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WIPA helps job seekers who receive SSDI or SSI due to a disability with information on how working will impact these and other benefits.</a:t>
            </a:r>
          </a:p>
        </p:txBody>
      </p:sp>
      <p:sp>
        <p:nvSpPr>
          <p:cNvPr id="4" name="Slide Number Placeholder 3"/>
          <p:cNvSpPr>
            <a:spLocks noGrp="1"/>
          </p:cNvSpPr>
          <p:nvPr>
            <p:ph type="sldNum" sz="quarter" idx="5"/>
          </p:nvPr>
        </p:nvSpPr>
        <p:spPr/>
        <p:txBody>
          <a:bodyPr/>
          <a:lstStyle/>
          <a:p>
            <a:fld id="{77D44AAB-5EF7-4764-80D5-C9C99389BD50}" type="slidenum">
              <a:rPr lang="en-US" smtClean="0"/>
              <a:pPr/>
              <a:t>22</a:t>
            </a:fld>
            <a:endParaRPr lang="en-US"/>
          </a:p>
        </p:txBody>
      </p:sp>
    </p:spTree>
    <p:extLst>
      <p:ext uri="{BB962C8B-B14F-4D97-AF65-F5344CB8AC3E}">
        <p14:creationId xmlns:p14="http://schemas.microsoft.com/office/powerpoint/2010/main" val="16929642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Indiana has two WIPA providers: Indiana Works Northern and Central Indiana and Indiana Works Southern Indiana. Job seekers can access more information at the links on this slide.</a:t>
            </a:r>
          </a:p>
        </p:txBody>
      </p:sp>
      <p:sp>
        <p:nvSpPr>
          <p:cNvPr id="4" name="Slide Number Placeholder 3"/>
          <p:cNvSpPr>
            <a:spLocks noGrp="1"/>
          </p:cNvSpPr>
          <p:nvPr>
            <p:ph type="sldNum" sz="quarter" idx="5"/>
          </p:nvPr>
        </p:nvSpPr>
        <p:spPr/>
        <p:txBody>
          <a:bodyPr/>
          <a:lstStyle/>
          <a:p>
            <a:fld id="{77D44AAB-5EF7-4764-80D5-C9C99389BD50}" type="slidenum">
              <a:rPr lang="en-US" smtClean="0"/>
              <a:pPr/>
              <a:t>23</a:t>
            </a:fld>
            <a:endParaRPr lang="en-US"/>
          </a:p>
        </p:txBody>
      </p:sp>
    </p:spTree>
    <p:extLst>
      <p:ext uri="{BB962C8B-B14F-4D97-AF65-F5344CB8AC3E}">
        <p14:creationId xmlns:p14="http://schemas.microsoft.com/office/powerpoint/2010/main" val="25952989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Aptos"/>
              </a:rPr>
              <a:t>Employer-provided accommodations are adjustments made in the workplace to help employees with disabilities perform their essential job functions. Many of these are free or have a low cost. If accommodation needs go beyond what the employer can provide, they can work in partnership with VR to help meet the employee’s needs. Natural supports refer to unpaid, informal relationships at work to promote the individual's success. Many employers also offer other resources that might be helpful to employees with disabilities. For instance, wellness programs or free training.</a:t>
            </a:r>
          </a:p>
        </p:txBody>
      </p:sp>
      <p:sp>
        <p:nvSpPr>
          <p:cNvPr id="4" name="Slide Number Placeholder 3"/>
          <p:cNvSpPr>
            <a:spLocks noGrp="1"/>
          </p:cNvSpPr>
          <p:nvPr>
            <p:ph type="sldNum" sz="quarter" idx="5"/>
          </p:nvPr>
        </p:nvSpPr>
        <p:spPr/>
        <p:txBody>
          <a:bodyPr/>
          <a:lstStyle/>
          <a:p>
            <a:fld id="{77D44AAB-5EF7-4764-80D5-C9C99389BD50}" type="slidenum">
              <a:rPr lang="en-US" smtClean="0"/>
              <a:pPr/>
              <a:t>24</a:t>
            </a:fld>
            <a:endParaRPr lang="en-US"/>
          </a:p>
        </p:txBody>
      </p:sp>
    </p:spTree>
    <p:extLst>
      <p:ext uri="{BB962C8B-B14F-4D97-AF65-F5344CB8AC3E}">
        <p14:creationId xmlns:p14="http://schemas.microsoft.com/office/powerpoint/2010/main" val="19025619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Ivy Tech operates a program called ‘Ivy Cares’ which  is one program that is a great example of community supports. “</a:t>
            </a:r>
            <a:r>
              <a:rPr lang="en-US" sz="1200" b="0" i="0" kern="1200" dirty="0" err="1">
                <a:solidFill>
                  <a:schemeClr val="tx1"/>
                </a:solidFill>
                <a:effectLst/>
                <a:latin typeface="Aptos" panose="020B0004020202020204" pitchFamily="34" charset="0"/>
                <a:ea typeface="+mn-ea"/>
                <a:cs typeface="+mn-cs"/>
              </a:rPr>
              <a:t>IvyCares</a:t>
            </a:r>
            <a:r>
              <a:rPr lang="en-US" sz="1200" b="0" i="0" kern="1200" dirty="0">
                <a:solidFill>
                  <a:schemeClr val="tx1"/>
                </a:solidFill>
                <a:effectLst/>
                <a:latin typeface="Aptos" panose="020B0004020202020204" pitchFamily="34" charset="0"/>
                <a:ea typeface="+mn-ea"/>
                <a:cs typeface="+mn-cs"/>
              </a:rPr>
              <a:t> is here to assist you with finding additional campus and community support throughout your academic journey. Sometimes called ‘wraparound services,’ </a:t>
            </a:r>
            <a:r>
              <a:rPr lang="en-US" sz="1200" b="0" i="0" kern="1200" dirty="0" err="1">
                <a:solidFill>
                  <a:schemeClr val="tx1"/>
                </a:solidFill>
                <a:effectLst/>
                <a:latin typeface="Aptos" panose="020B0004020202020204" pitchFamily="34" charset="0"/>
                <a:ea typeface="+mn-ea"/>
                <a:cs typeface="+mn-cs"/>
              </a:rPr>
              <a:t>IvyCares</a:t>
            </a:r>
            <a:r>
              <a:rPr lang="en-US" sz="1200" b="0" i="0" kern="1200" dirty="0">
                <a:solidFill>
                  <a:schemeClr val="tx1"/>
                </a:solidFill>
                <a:effectLst/>
                <a:latin typeface="Aptos" panose="020B0004020202020204" pitchFamily="34" charset="0"/>
                <a:ea typeface="+mn-ea"/>
                <a:cs typeface="+mn-cs"/>
              </a:rPr>
              <a:t> focuses on helping students connect with resources in the following areas: emergency transportation assistance, food security, mental health resources, technology assistance, and emergency aid funding.”</a:t>
            </a:r>
            <a:endParaRPr lang="en-US" dirty="0"/>
          </a:p>
        </p:txBody>
      </p:sp>
      <p:sp>
        <p:nvSpPr>
          <p:cNvPr id="4" name="Slide Number Placeholder 3"/>
          <p:cNvSpPr>
            <a:spLocks noGrp="1"/>
          </p:cNvSpPr>
          <p:nvPr>
            <p:ph type="sldNum" sz="quarter" idx="5"/>
          </p:nvPr>
        </p:nvSpPr>
        <p:spPr/>
        <p:txBody>
          <a:bodyPr/>
          <a:lstStyle/>
          <a:p>
            <a:fld id="{77D44AAB-5EF7-4764-80D5-C9C99389BD50}" type="slidenum">
              <a:rPr lang="en-US" smtClean="0"/>
              <a:pPr/>
              <a:t>25</a:t>
            </a:fld>
            <a:endParaRPr lang="en-US"/>
          </a:p>
        </p:txBody>
      </p:sp>
    </p:spTree>
    <p:extLst>
      <p:ext uri="{BB962C8B-B14F-4D97-AF65-F5344CB8AC3E}">
        <p14:creationId xmlns:p14="http://schemas.microsoft.com/office/powerpoint/2010/main" val="4510695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Additionally, job seekers can access several other supportive services in their communities, such as public transportation services, including those specialized for individuals with disabilities, as well as information and referral and advocacy services (which may be obtained from one of the Centers for Independent Living (CILs) around the state (see link in slide), or from location service organizations (faith-based as well as public entities) for food pantries, utility assistance, clothing, and more.</a:t>
            </a:r>
          </a:p>
        </p:txBody>
      </p:sp>
      <p:sp>
        <p:nvSpPr>
          <p:cNvPr id="4" name="Slide Number Placeholder 3"/>
          <p:cNvSpPr>
            <a:spLocks noGrp="1"/>
          </p:cNvSpPr>
          <p:nvPr>
            <p:ph type="sldNum" sz="quarter" idx="5"/>
          </p:nvPr>
        </p:nvSpPr>
        <p:spPr/>
        <p:txBody>
          <a:bodyPr/>
          <a:lstStyle/>
          <a:p>
            <a:fld id="{77D44AAB-5EF7-4764-80D5-C9C99389BD50}" type="slidenum">
              <a:rPr lang="en-US" smtClean="0"/>
              <a:pPr/>
              <a:t>26</a:t>
            </a:fld>
            <a:endParaRPr lang="en-US"/>
          </a:p>
        </p:txBody>
      </p:sp>
    </p:spTree>
    <p:extLst>
      <p:ext uri="{BB962C8B-B14F-4D97-AF65-F5344CB8AC3E}">
        <p14:creationId xmlns:p14="http://schemas.microsoft.com/office/powerpoint/2010/main" val="18148373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also important for job seekers to consider their own individual network of supports in family and friends who can provide additional assistance with finding and succeeding on the job.</a:t>
            </a:r>
          </a:p>
        </p:txBody>
      </p:sp>
      <p:sp>
        <p:nvSpPr>
          <p:cNvPr id="4" name="Slide Number Placeholder 3"/>
          <p:cNvSpPr>
            <a:spLocks noGrp="1"/>
          </p:cNvSpPr>
          <p:nvPr>
            <p:ph type="sldNum" sz="quarter" idx="5"/>
          </p:nvPr>
        </p:nvSpPr>
        <p:spPr/>
        <p:txBody>
          <a:bodyPr/>
          <a:lstStyle/>
          <a:p>
            <a:fld id="{77D44AAB-5EF7-4764-80D5-C9C99389BD50}" type="slidenum">
              <a:rPr lang="en-US" smtClean="0"/>
              <a:pPr/>
              <a:t>27</a:t>
            </a:fld>
            <a:endParaRPr lang="en-US"/>
          </a:p>
        </p:txBody>
      </p:sp>
    </p:spTree>
    <p:extLst>
      <p:ext uri="{BB962C8B-B14F-4D97-AF65-F5344CB8AC3E}">
        <p14:creationId xmlns:p14="http://schemas.microsoft.com/office/powerpoint/2010/main" val="35550083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221B8-2D97-4EED-F2AB-C4E1540DEE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2D301A-1B06-E325-B6F9-5D459E89E4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207210-2D3F-547D-E72F-D9EB3A6D7530}"/>
              </a:ext>
            </a:extLst>
          </p:cNvPr>
          <p:cNvSpPr>
            <a:spLocks noGrp="1"/>
          </p:cNvSpPr>
          <p:nvPr>
            <p:ph type="body" idx="1"/>
          </p:nvPr>
        </p:nvSpPr>
        <p:spPr/>
        <p:txBody>
          <a:bodyPr/>
          <a:lstStyle/>
          <a:p>
            <a:r>
              <a:rPr lang="en-US" dirty="0"/>
              <a:t>Here are three other important resources available: The Centers for Independent Living already mentioned, as well as INDATA and IN*Source.</a:t>
            </a:r>
          </a:p>
        </p:txBody>
      </p:sp>
      <p:sp>
        <p:nvSpPr>
          <p:cNvPr id="4" name="Slide Number Placeholder 3">
            <a:extLst>
              <a:ext uri="{FF2B5EF4-FFF2-40B4-BE49-F238E27FC236}">
                <a16:creationId xmlns:a16="http://schemas.microsoft.com/office/drawing/2014/main" id="{43EE1F1A-8989-B8CD-3D25-9CF46A0497CF}"/>
              </a:ext>
            </a:extLst>
          </p:cNvPr>
          <p:cNvSpPr>
            <a:spLocks noGrp="1"/>
          </p:cNvSpPr>
          <p:nvPr>
            <p:ph type="sldNum" sz="quarter" idx="5"/>
          </p:nvPr>
        </p:nvSpPr>
        <p:spPr/>
        <p:txBody>
          <a:bodyPr/>
          <a:lstStyle/>
          <a:p>
            <a:fld id="{77D44AAB-5EF7-4764-80D5-C9C99389BD50}" type="slidenum">
              <a:rPr lang="en-US" smtClean="0"/>
              <a:pPr/>
              <a:t>28</a:t>
            </a:fld>
            <a:endParaRPr lang="en-US"/>
          </a:p>
        </p:txBody>
      </p:sp>
    </p:spTree>
    <p:extLst>
      <p:ext uri="{BB962C8B-B14F-4D97-AF65-F5344CB8AC3E}">
        <p14:creationId xmlns:p14="http://schemas.microsoft.com/office/powerpoint/2010/main" val="38326807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on this screen, there are a handful of other online resources which job seekers can utilize.</a:t>
            </a:r>
          </a:p>
        </p:txBody>
      </p:sp>
      <p:sp>
        <p:nvSpPr>
          <p:cNvPr id="4" name="Slide Number Placeholder 3"/>
          <p:cNvSpPr>
            <a:spLocks noGrp="1"/>
          </p:cNvSpPr>
          <p:nvPr>
            <p:ph type="sldNum" sz="quarter" idx="5"/>
          </p:nvPr>
        </p:nvSpPr>
        <p:spPr/>
        <p:txBody>
          <a:bodyPr/>
          <a:lstStyle/>
          <a:p>
            <a:fld id="{77D44AAB-5EF7-4764-80D5-C9C99389BD50}" type="slidenum">
              <a:rPr lang="en-US" smtClean="0"/>
              <a:pPr/>
              <a:t>35</a:t>
            </a:fld>
            <a:endParaRPr lang="en-US"/>
          </a:p>
        </p:txBody>
      </p:sp>
    </p:spTree>
    <p:extLst>
      <p:ext uri="{BB962C8B-B14F-4D97-AF65-F5344CB8AC3E}">
        <p14:creationId xmlns:p14="http://schemas.microsoft.com/office/powerpoint/2010/main" val="7225244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545D7E"/>
                </a:solidFill>
                <a:latin typeface="Google Sans"/>
              </a:rPr>
              <a:t>And these are barriers/challenges for participants and their parents/guardians/families as well as employers.</a:t>
            </a:r>
            <a:endParaRPr lang="en-US"/>
          </a:p>
          <a:p>
            <a:pPr marL="171450" indent="-171450">
              <a:buFont typeface="Arial" panose="020B0604020202020204" pitchFamily="34" charset="0"/>
              <a:buChar char="•"/>
            </a:pPr>
            <a:endParaRPr lang="en-US" b="0" i="0" dirty="0">
              <a:solidFill>
                <a:srgbClr val="545D7E"/>
              </a:solidFill>
              <a:effectLst/>
              <a:latin typeface="Google Sans"/>
            </a:endParaRPr>
          </a:p>
          <a:p>
            <a:pPr marL="171450" indent="-171450">
              <a:buFont typeface="Arial" panose="020B0604020202020204" pitchFamily="34" charset="0"/>
              <a:buChar char="•"/>
            </a:pPr>
            <a:endParaRPr lang="en-US" b="0" i="0" dirty="0">
              <a:solidFill>
                <a:srgbClr val="545D7E"/>
              </a:solidFill>
              <a:effectLst/>
              <a:latin typeface="Google Sans"/>
            </a:endParaRPr>
          </a:p>
          <a:p>
            <a:pPr marL="171450" indent="-171450">
              <a:buFont typeface="Arial" panose="020B0604020202020204" pitchFamily="34" charset="0"/>
              <a:buChar char="•"/>
            </a:pPr>
            <a:endParaRPr lang="en-US" b="0" i="0" dirty="0">
              <a:solidFill>
                <a:srgbClr val="545D7E"/>
              </a:solidFill>
              <a:effectLst/>
              <a:latin typeface="Google Sans"/>
            </a:endParaRPr>
          </a:p>
          <a:p>
            <a:endParaRPr lang="en-US" b="0" i="0" dirty="0">
              <a:solidFill>
                <a:srgbClr val="545D7E"/>
              </a:solidFill>
              <a:effectLst/>
              <a:latin typeface="Google Sans"/>
            </a:endParaRPr>
          </a:p>
          <a:p>
            <a:endParaRPr lang="en-US" dirty="0"/>
          </a:p>
        </p:txBody>
      </p:sp>
      <p:sp>
        <p:nvSpPr>
          <p:cNvPr id="4" name="Slide Number Placeholder 3"/>
          <p:cNvSpPr>
            <a:spLocks noGrp="1"/>
          </p:cNvSpPr>
          <p:nvPr>
            <p:ph type="sldNum" sz="quarter" idx="5"/>
          </p:nvPr>
        </p:nvSpPr>
        <p:spPr/>
        <p:txBody>
          <a:bodyPr/>
          <a:lstStyle/>
          <a:p>
            <a:fld id="{77D44AAB-5EF7-4764-80D5-C9C99389BD50}" type="slidenum">
              <a:rPr lang="en-US" smtClean="0"/>
              <a:pPr/>
              <a:t>3</a:t>
            </a:fld>
            <a:endParaRPr lang="en-US"/>
          </a:p>
        </p:txBody>
      </p:sp>
    </p:spTree>
    <p:extLst>
      <p:ext uri="{BB962C8B-B14F-4D97-AF65-F5344CB8AC3E}">
        <p14:creationId xmlns:p14="http://schemas.microsoft.com/office/powerpoint/2010/main" val="2398518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I’d like to examine not only resources available from VR, but other agencies and programs given that many of these are available to all individuals, including individuals with disabilities. </a:t>
            </a:r>
          </a:p>
        </p:txBody>
      </p:sp>
      <p:sp>
        <p:nvSpPr>
          <p:cNvPr id="4" name="Slide Number Placeholder 3"/>
          <p:cNvSpPr>
            <a:spLocks noGrp="1"/>
          </p:cNvSpPr>
          <p:nvPr>
            <p:ph type="sldNum" sz="quarter" idx="5"/>
          </p:nvPr>
        </p:nvSpPr>
        <p:spPr/>
        <p:txBody>
          <a:bodyPr/>
          <a:lstStyle/>
          <a:p>
            <a:fld id="{77D44AAB-5EF7-4764-80D5-C9C99389BD50}" type="slidenum">
              <a:rPr lang="en-US" smtClean="0"/>
              <a:pPr/>
              <a:t>4</a:t>
            </a:fld>
            <a:endParaRPr lang="en-US"/>
          </a:p>
        </p:txBody>
      </p:sp>
    </p:spTree>
    <p:extLst>
      <p:ext uri="{BB962C8B-B14F-4D97-AF65-F5344CB8AC3E}">
        <p14:creationId xmlns:p14="http://schemas.microsoft.com/office/powerpoint/2010/main" val="1471453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Title IV of WIOA recognizes state VR agencies as a core partner in the workforce development system, </a:t>
            </a:r>
            <a:r>
              <a:rPr lang="en-US" u="sng" dirty="0"/>
              <a:t>strengthening the alignment of the VR program with the other core programs </a:t>
            </a:r>
            <a:r>
              <a:rPr lang="en-US" dirty="0"/>
              <a:t>of the workforce development system through unified strategic planning requirements, common performance accountability measures, and requirements governing the one-stop delivery system. </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WIOA strengthens the foundation for the establishment of a comprehensive, accessible, and high-quality workforce development system that serves all individuals in need of education and employment services, including individuals with disabilities, and employers in a manner that is customer-focused and that supports an </a:t>
            </a:r>
            <a:r>
              <a:rPr lang="en-US" u="sng" dirty="0"/>
              <a:t>integrated</a:t>
            </a:r>
            <a:r>
              <a:rPr lang="en-US" dirty="0"/>
              <a:t> service delivery model.</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In other words, it was designed to help agencies work and collaborate together for the betterment of job seekers with and without disabilities. </a:t>
            </a:r>
          </a:p>
        </p:txBody>
      </p:sp>
      <p:sp>
        <p:nvSpPr>
          <p:cNvPr id="4" name="Slide Number Placeholder 3"/>
          <p:cNvSpPr>
            <a:spLocks noGrp="1"/>
          </p:cNvSpPr>
          <p:nvPr>
            <p:ph type="sldNum" sz="quarter" idx="5"/>
          </p:nvPr>
        </p:nvSpPr>
        <p:spPr/>
        <p:txBody>
          <a:bodyPr/>
          <a:lstStyle/>
          <a:p>
            <a:fld id="{77D44AAB-5EF7-4764-80D5-C9C99389BD50}" type="slidenum">
              <a:rPr lang="en-US" smtClean="0"/>
              <a:pPr/>
              <a:t>5</a:t>
            </a:fld>
            <a:endParaRPr lang="en-US"/>
          </a:p>
        </p:txBody>
      </p:sp>
    </p:spTree>
    <p:extLst>
      <p:ext uri="{BB962C8B-B14F-4D97-AF65-F5344CB8AC3E}">
        <p14:creationId xmlns:p14="http://schemas.microsoft.com/office/powerpoint/2010/main" val="24865100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The law authorizes increased access to employment, education, training, and support services to assist individuals with disabilities, including youth and students with disabilities, to succeed in the competitive labor market. </a:t>
            </a:r>
          </a:p>
          <a:p>
            <a:endParaRPr lang="en-US"/>
          </a:p>
        </p:txBody>
      </p:sp>
      <p:sp>
        <p:nvSpPr>
          <p:cNvPr id="4" name="Slide Number Placeholder 3"/>
          <p:cNvSpPr>
            <a:spLocks noGrp="1"/>
          </p:cNvSpPr>
          <p:nvPr>
            <p:ph type="sldNum" sz="quarter" idx="5"/>
          </p:nvPr>
        </p:nvSpPr>
        <p:spPr/>
        <p:txBody>
          <a:bodyPr/>
          <a:lstStyle/>
          <a:p>
            <a:fld id="{77D44AAB-5EF7-4764-80D5-C9C99389BD50}" type="slidenum">
              <a:rPr lang="en-US" smtClean="0"/>
              <a:pPr/>
              <a:t>6</a:t>
            </a:fld>
            <a:endParaRPr lang="en-US"/>
          </a:p>
        </p:txBody>
      </p:sp>
    </p:spTree>
    <p:extLst>
      <p:ext uri="{BB962C8B-B14F-4D97-AF65-F5344CB8AC3E}">
        <p14:creationId xmlns:p14="http://schemas.microsoft.com/office/powerpoint/2010/main" val="2970028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purpose of VR is to help job seekers with disabilities to prepare for, obtain, retain or maintain, and advance in employment.</a:t>
            </a:r>
          </a:p>
          <a:p>
            <a:pPr marL="171450" indent="-171450">
              <a:buFont typeface="Arial" panose="020B0604020202020204" pitchFamily="34" charset="0"/>
              <a:buChar char="•"/>
            </a:pPr>
            <a:r>
              <a:rPr lang="en-US" dirty="0"/>
              <a:t>Employment goals are identified collaboratively between the job seeker, the VR Counselor, and potentially others, taking into consideration the job seeker’s preferences.</a:t>
            </a:r>
          </a:p>
        </p:txBody>
      </p:sp>
      <p:sp>
        <p:nvSpPr>
          <p:cNvPr id="4" name="Slide Number Placeholder 3"/>
          <p:cNvSpPr>
            <a:spLocks noGrp="1"/>
          </p:cNvSpPr>
          <p:nvPr>
            <p:ph type="sldNum" sz="quarter" idx="5"/>
          </p:nvPr>
        </p:nvSpPr>
        <p:spPr/>
        <p:txBody>
          <a:bodyPr/>
          <a:lstStyle/>
          <a:p>
            <a:fld id="{77D44AAB-5EF7-4764-80D5-C9C99389BD50}" type="slidenum">
              <a:rPr lang="en-US" smtClean="0"/>
              <a:pPr/>
              <a:t>8</a:t>
            </a:fld>
            <a:endParaRPr lang="en-US"/>
          </a:p>
        </p:txBody>
      </p:sp>
    </p:spTree>
    <p:extLst>
      <p:ext uri="{BB962C8B-B14F-4D97-AF65-F5344CB8AC3E}">
        <p14:creationId xmlns:p14="http://schemas.microsoft.com/office/powerpoint/2010/main" val="29605956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Statewide VR Office location information can be accessed from the VR website (www.vrs.in.gov). Job seekers can apply in person at an office location, or via telephone.</a:t>
            </a:r>
          </a:p>
          <a:p>
            <a:pPr marL="171450" indent="-171450">
              <a:buFont typeface="Arial" panose="020B0604020202020204" pitchFamily="34" charset="0"/>
              <a:buChar char="•"/>
            </a:pPr>
            <a:r>
              <a:rPr lang="en-US" dirty="0"/>
              <a:t>Additionally, job seekers can complete an online referral at </a:t>
            </a:r>
            <a:r>
              <a:rPr lang="en-US" dirty="0">
                <a:hlinkClick r:id="rId3"/>
              </a:rPr>
              <a:t>https://www.in.gov/fssa/ddrs/rehabilitation-employment/vocational-rehabilitation-employment/vocational-rehabilitation-application/</a:t>
            </a:r>
            <a:r>
              <a:rPr lang="en-US" dirty="0"/>
              <a:t>.</a:t>
            </a:r>
          </a:p>
        </p:txBody>
      </p:sp>
      <p:sp>
        <p:nvSpPr>
          <p:cNvPr id="4" name="Slide Number Placeholder 3"/>
          <p:cNvSpPr>
            <a:spLocks noGrp="1"/>
          </p:cNvSpPr>
          <p:nvPr>
            <p:ph type="sldNum" sz="quarter" idx="5"/>
          </p:nvPr>
        </p:nvSpPr>
        <p:spPr/>
        <p:txBody>
          <a:bodyPr/>
          <a:lstStyle/>
          <a:p>
            <a:fld id="{77D44AAB-5EF7-4764-80D5-C9C99389BD50}" type="slidenum">
              <a:rPr lang="en-US" smtClean="0"/>
              <a:pPr/>
              <a:t>9</a:t>
            </a:fld>
            <a:endParaRPr lang="en-US"/>
          </a:p>
        </p:txBody>
      </p:sp>
    </p:spTree>
    <p:extLst>
      <p:ext uri="{BB962C8B-B14F-4D97-AF65-F5344CB8AC3E}">
        <p14:creationId xmlns:p14="http://schemas.microsoft.com/office/powerpoint/2010/main" val="36600068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Individuals who receive SSI or SSDI due to their own disability are automatically eligible.</a:t>
            </a:r>
          </a:p>
          <a:p>
            <a:endParaRPr lang="en-US" dirty="0"/>
          </a:p>
          <a:p>
            <a:r>
              <a:rPr lang="en-US" dirty="0"/>
              <a:t>Competitive Integrated Employment (CIE) is defined as</a:t>
            </a:r>
          </a:p>
          <a:p>
            <a:endParaRPr lang="en-US" dirty="0">
              <a:latin typeface="Aptos"/>
            </a:endParaRPr>
          </a:p>
          <a:p>
            <a:pPr marL="171450" indent="-171450">
              <a:spcAft>
                <a:spcPts val="1200"/>
              </a:spcAft>
              <a:buFont typeface="Arial" panose="020B0604020202020204" pitchFamily="34" charset="0"/>
              <a:buChar char="•"/>
            </a:pPr>
            <a:r>
              <a:rPr lang="en-US" altLang="en-US" dirty="0"/>
              <a:t>Full-time or part-time employment for which the individual is compensated at or above the federal minimum wage, but not less than the customary wage and level of benefits paid by the employer for the same or similar work performed by individuals who do not have disabilities </a:t>
            </a:r>
          </a:p>
          <a:p>
            <a:pPr marL="171450" indent="-171450">
              <a:spcAft>
                <a:spcPts val="1200"/>
              </a:spcAft>
              <a:buFont typeface="Arial" panose="020B0604020202020204" pitchFamily="34" charset="0"/>
              <a:buChar char="•"/>
            </a:pPr>
            <a:r>
              <a:rPr lang="en-US" dirty="0"/>
              <a:t>Employment is in integrated setting (employee with a disability has same level of interaction with co-workers, supervisors, customers, vendors, etc. as employees without disabilities, in the work unit and across the entire work site)</a:t>
            </a:r>
          </a:p>
          <a:p>
            <a:pPr marL="171450" indent="-171450">
              <a:buFont typeface="Arial" panose="020B0604020202020204" pitchFamily="34" charset="0"/>
              <a:buChar char="•"/>
            </a:pPr>
            <a:r>
              <a:rPr lang="en-US" dirty="0"/>
              <a:t>Employee with disability has same opportunities for advancement as individuals without disabilities who have similar positions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D44AAB-5EF7-4764-80D5-C9C99389BD50}" type="slidenum">
              <a:rPr kumimoji="0" lang="en-US" sz="1200" b="0" i="0" u="none" strike="noStrike" kern="1200" cap="none" spc="0" normalizeH="0" baseline="0" noProof="0" smtClean="0">
                <a:ln>
                  <a:noFill/>
                </a:ln>
                <a:solidFill>
                  <a:prstClr val="black"/>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38934097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16000" y="1828801"/>
            <a:ext cx="10363200" cy="1470025"/>
          </a:xfrm>
        </p:spPr>
        <p:txBody>
          <a:bodyPr/>
          <a:lstStyle>
            <a:lvl1pPr algn="ctr">
              <a:defRPr/>
            </a:lvl1pPr>
          </a:lstStyle>
          <a:p>
            <a:r>
              <a:rPr lang="en-US"/>
              <a:t>Click to edit Master title style</a:t>
            </a:r>
          </a:p>
        </p:txBody>
      </p:sp>
      <p:sp>
        <p:nvSpPr>
          <p:cNvPr id="3" name="Subtitle 2"/>
          <p:cNvSpPr>
            <a:spLocks noGrp="1"/>
          </p:cNvSpPr>
          <p:nvPr>
            <p:ph type="subTitle" idx="1"/>
          </p:nvPr>
        </p:nvSpPr>
        <p:spPr>
          <a:xfrm>
            <a:off x="1930400" y="3584575"/>
            <a:ext cx="8534400" cy="2282825"/>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Slide Number Placeholder 3">
            <a:extLst>
              <a:ext uri="{FF2B5EF4-FFF2-40B4-BE49-F238E27FC236}">
                <a16:creationId xmlns:a16="http://schemas.microsoft.com/office/drawing/2014/main" id="{A4CC0E8B-DDFA-4F7A-9544-9FE45EAD2D92}"/>
              </a:ext>
            </a:extLst>
          </p:cNvPr>
          <p:cNvSpPr>
            <a:spLocks noGrp="1"/>
          </p:cNvSpPr>
          <p:nvPr>
            <p:ph type="sldNum" sz="quarter" idx="4"/>
          </p:nvPr>
        </p:nvSpPr>
        <p:spPr>
          <a:xfrm>
            <a:off x="365760" y="6217920"/>
            <a:ext cx="2743200" cy="365125"/>
          </a:xfrm>
          <a:prstGeom prst="rect">
            <a:avLst/>
          </a:prstGeom>
        </p:spPr>
        <p:txBody>
          <a:bodyPr vert="horz" lIns="91440" tIns="45720" rIns="91440" bIns="45720" rtlCol="0" anchor="ctr"/>
          <a:lstStyle>
            <a:lvl1pPr algn="l">
              <a:defRPr sz="1200" b="1">
                <a:solidFill>
                  <a:schemeClr val="tx1"/>
                </a:solidFill>
                <a:latin typeface="Aptos" panose="020B0004020202020204" pitchFamily="34" charset="0"/>
              </a:defRPr>
            </a:lvl1pPr>
          </a:lstStyle>
          <a:p>
            <a:fld id="{4F666A87-0DF7-4A5C-B8B2-4E7F7417BA6B}" type="slidenum">
              <a:rPr lang="en-US" smtClean="0"/>
              <a:pPr/>
              <a:t>‹#›</a:t>
            </a:fld>
            <a:endParaRPr lang="en-US"/>
          </a:p>
        </p:txBody>
      </p:sp>
    </p:spTree>
    <p:extLst>
      <p:ext uri="{BB962C8B-B14F-4D97-AF65-F5344CB8AC3E}">
        <p14:creationId xmlns:p14="http://schemas.microsoft.com/office/powerpoint/2010/main" val="2995682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960437"/>
            <a:ext cx="8331200" cy="1143000"/>
          </a:xfrm>
        </p:spPr>
        <p:txBody>
          <a:bodyPr/>
          <a:lstStyle/>
          <a:p>
            <a:r>
              <a:rPr lang="en-US"/>
              <a:t>Click to edit Master title style</a:t>
            </a:r>
          </a:p>
        </p:txBody>
      </p:sp>
      <p:sp>
        <p:nvSpPr>
          <p:cNvPr id="3" name="Content Placeholder 2"/>
          <p:cNvSpPr>
            <a:spLocks noGrp="1"/>
          </p:cNvSpPr>
          <p:nvPr>
            <p:ph idx="1"/>
          </p:nvPr>
        </p:nvSpPr>
        <p:spPr>
          <a:xfrm>
            <a:off x="609600" y="2286000"/>
            <a:ext cx="10972800" cy="3931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CE69A7DA-1D95-4F95-8A47-E7DA792EC4BF}"/>
              </a:ext>
            </a:extLst>
          </p:cNvPr>
          <p:cNvSpPr>
            <a:spLocks noGrp="1"/>
          </p:cNvSpPr>
          <p:nvPr>
            <p:ph type="sldNum" sz="quarter" idx="4"/>
          </p:nvPr>
        </p:nvSpPr>
        <p:spPr>
          <a:xfrm>
            <a:off x="365760" y="6217920"/>
            <a:ext cx="2743200" cy="365125"/>
          </a:xfrm>
          <a:prstGeom prst="rect">
            <a:avLst/>
          </a:prstGeom>
        </p:spPr>
        <p:txBody>
          <a:bodyPr vert="horz" lIns="91440" tIns="45720" rIns="91440" bIns="45720" rtlCol="0" anchor="ctr"/>
          <a:lstStyle>
            <a:lvl1pPr algn="l">
              <a:defRPr sz="1200" b="1">
                <a:solidFill>
                  <a:schemeClr val="tx1"/>
                </a:solidFill>
                <a:latin typeface="Aptos" panose="020B0004020202020204" pitchFamily="34" charset="0"/>
              </a:defRPr>
            </a:lvl1pPr>
          </a:lstStyle>
          <a:p>
            <a:fld id="{4F666A87-0DF7-4A5C-B8B2-4E7F7417BA6B}" type="slidenum">
              <a:rPr lang="en-US" smtClean="0"/>
              <a:pPr/>
              <a:t>‹#›</a:t>
            </a:fld>
            <a:endParaRPr lang="en-US"/>
          </a:p>
        </p:txBody>
      </p:sp>
    </p:spTree>
    <p:extLst>
      <p:ext uri="{BB962C8B-B14F-4D97-AF65-F5344CB8AC3E}">
        <p14:creationId xmlns:p14="http://schemas.microsoft.com/office/powerpoint/2010/main" val="2659981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06400" y="990600"/>
            <a:ext cx="4673600" cy="5486400"/>
          </a:xfr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588000" y="2209800"/>
            <a:ext cx="6299200" cy="4267200"/>
          </a:xfr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3">
            <a:extLst>
              <a:ext uri="{FF2B5EF4-FFF2-40B4-BE49-F238E27FC236}">
                <a16:creationId xmlns:a16="http://schemas.microsoft.com/office/drawing/2014/main" id="{1DE1908B-9CE1-4673-9ADE-368C28C1AC89}"/>
              </a:ext>
            </a:extLst>
          </p:cNvPr>
          <p:cNvSpPr>
            <a:spLocks noGrp="1"/>
          </p:cNvSpPr>
          <p:nvPr>
            <p:ph type="sldNum" sz="quarter" idx="4"/>
          </p:nvPr>
        </p:nvSpPr>
        <p:spPr>
          <a:xfrm>
            <a:off x="365760" y="6217920"/>
            <a:ext cx="2743200" cy="365125"/>
          </a:xfrm>
          <a:prstGeom prst="rect">
            <a:avLst/>
          </a:prstGeom>
        </p:spPr>
        <p:txBody>
          <a:bodyPr vert="horz" lIns="91440" tIns="45720" rIns="91440" bIns="45720" rtlCol="0" anchor="ctr"/>
          <a:lstStyle>
            <a:lvl1pPr algn="l">
              <a:defRPr sz="1200" b="1">
                <a:solidFill>
                  <a:schemeClr val="tx1"/>
                </a:solidFill>
                <a:latin typeface="Aptos" panose="020B0004020202020204" pitchFamily="34" charset="0"/>
              </a:defRPr>
            </a:lvl1pPr>
          </a:lstStyle>
          <a:p>
            <a:fld id="{4F666A87-0DF7-4A5C-B8B2-4E7F7417BA6B}" type="slidenum">
              <a:rPr lang="en-US" smtClean="0"/>
              <a:pPr/>
              <a:t>‹#›</a:t>
            </a:fld>
            <a:endParaRPr lang="en-US"/>
          </a:p>
        </p:txBody>
      </p:sp>
    </p:spTree>
    <p:extLst>
      <p:ext uri="{BB962C8B-B14F-4D97-AF65-F5344CB8AC3E}">
        <p14:creationId xmlns:p14="http://schemas.microsoft.com/office/powerpoint/2010/main" val="1299784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2114550"/>
            <a:ext cx="5386917" cy="639762"/>
          </a:xfrm>
        </p:spPr>
        <p:txBody>
          <a:bodyPr anchor="b">
            <a:normAutofit/>
          </a:bodyPr>
          <a:lstStyle>
            <a:lvl1pPr marL="0" indent="0">
              <a:buNone/>
              <a:defRPr sz="2800" b="0">
                <a:latin typeface="Aptos" panose="020B00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754312"/>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2114550"/>
            <a:ext cx="5389033" cy="639762"/>
          </a:xfrm>
        </p:spPr>
        <p:txBody>
          <a:bodyPr anchor="b">
            <a:normAutofit/>
          </a:bodyPr>
          <a:lstStyle>
            <a:lvl1pPr marL="0" indent="0">
              <a:buNone/>
              <a:defRPr sz="2800" b="0">
                <a:latin typeface="Aptos" panose="020B00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754313"/>
            <a:ext cx="5389033" cy="23971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3">
            <a:extLst>
              <a:ext uri="{FF2B5EF4-FFF2-40B4-BE49-F238E27FC236}">
                <a16:creationId xmlns:a16="http://schemas.microsoft.com/office/drawing/2014/main" id="{C9FCBF18-DC07-4795-B49A-A3312F194762}"/>
              </a:ext>
            </a:extLst>
          </p:cNvPr>
          <p:cNvSpPr>
            <a:spLocks noGrp="1"/>
          </p:cNvSpPr>
          <p:nvPr>
            <p:ph type="sldNum" sz="quarter" idx="10"/>
          </p:nvPr>
        </p:nvSpPr>
        <p:spPr>
          <a:xfrm>
            <a:off x="365760" y="6217920"/>
            <a:ext cx="2743200" cy="365125"/>
          </a:xfrm>
          <a:prstGeom prst="rect">
            <a:avLst/>
          </a:prstGeom>
        </p:spPr>
        <p:txBody>
          <a:bodyPr vert="horz" lIns="91440" tIns="45720" rIns="91440" bIns="45720" rtlCol="0" anchor="ctr"/>
          <a:lstStyle>
            <a:lvl1pPr algn="l">
              <a:defRPr sz="1200" b="1">
                <a:solidFill>
                  <a:schemeClr val="tx1"/>
                </a:solidFill>
                <a:latin typeface="Aptos" panose="020B0004020202020204" pitchFamily="34" charset="0"/>
              </a:defRPr>
            </a:lvl1pPr>
          </a:lstStyle>
          <a:p>
            <a:fld id="{4F666A87-0DF7-4A5C-B8B2-4E7F7417BA6B}" type="slidenum">
              <a:rPr lang="en-US" smtClean="0"/>
              <a:pPr/>
              <a:t>‹#›</a:t>
            </a:fld>
            <a:endParaRPr lang="en-US"/>
          </a:p>
        </p:txBody>
      </p:sp>
    </p:spTree>
    <p:extLst>
      <p:ext uri="{BB962C8B-B14F-4D97-AF65-F5344CB8AC3E}">
        <p14:creationId xmlns:p14="http://schemas.microsoft.com/office/powerpoint/2010/main" val="26568816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4CC0E8B-DDFA-4F7A-9544-9FE45EAD2D92}"/>
              </a:ext>
            </a:extLst>
          </p:cNvPr>
          <p:cNvSpPr>
            <a:spLocks noGrp="1"/>
          </p:cNvSpPr>
          <p:nvPr>
            <p:ph type="sldNum" sz="quarter" idx="4"/>
          </p:nvPr>
        </p:nvSpPr>
        <p:spPr>
          <a:xfrm>
            <a:off x="365760" y="6217920"/>
            <a:ext cx="2743200" cy="365125"/>
          </a:xfrm>
          <a:prstGeom prst="rect">
            <a:avLst/>
          </a:prstGeom>
        </p:spPr>
        <p:txBody>
          <a:bodyPr vert="horz" lIns="91440" tIns="45720" rIns="91440" bIns="45720" rtlCol="0" anchor="ctr"/>
          <a:lstStyle>
            <a:lvl1pPr algn="l">
              <a:defRPr sz="1200" b="1">
                <a:solidFill>
                  <a:schemeClr val="tx1"/>
                </a:solidFill>
                <a:latin typeface="Aptos" panose="020B0004020202020204" pitchFamily="34" charset="0"/>
              </a:defRPr>
            </a:lvl1pPr>
          </a:lstStyle>
          <a:p>
            <a:fld id="{4F666A87-0DF7-4A5C-B8B2-4E7F7417BA6B}" type="slidenum">
              <a:rPr lang="en-US" smtClean="0"/>
              <a:pPr/>
              <a:t>‹#›</a:t>
            </a:fld>
            <a:endParaRPr lang="en-US"/>
          </a:p>
        </p:txBody>
      </p:sp>
      <p:sp>
        <p:nvSpPr>
          <p:cNvPr id="5" name="Title 1">
            <a:extLst>
              <a:ext uri="{FF2B5EF4-FFF2-40B4-BE49-F238E27FC236}">
                <a16:creationId xmlns:a16="http://schemas.microsoft.com/office/drawing/2014/main" id="{56B138B7-3BDF-C9D2-001C-28E1DD73E63E}"/>
              </a:ext>
            </a:extLst>
          </p:cNvPr>
          <p:cNvSpPr txBox="1">
            <a:spLocks/>
          </p:cNvSpPr>
          <p:nvPr userDrawn="1"/>
        </p:nvSpPr>
        <p:spPr>
          <a:xfrm>
            <a:off x="1016000" y="2416174"/>
            <a:ext cx="10363200" cy="1012826"/>
          </a:xfrm>
          <a:prstGeom prst="rect">
            <a:avLst/>
          </a:prstGeom>
        </p:spPr>
        <p:txBody>
          <a:bodyPr/>
          <a:lstStyle>
            <a:lvl1pPr algn="ctr" defTabSz="914400" rtl="0" eaLnBrk="1" latinLnBrk="0" hangingPunct="1">
              <a:spcBef>
                <a:spcPct val="0"/>
              </a:spcBef>
              <a:buNone/>
              <a:defRPr sz="4400" b="1" kern="1200">
                <a:solidFill>
                  <a:schemeClr val="tx1"/>
                </a:solidFill>
                <a:latin typeface="Aptos" panose="020B0004020202020204" pitchFamily="34" charset="0"/>
                <a:ea typeface="+mj-ea"/>
                <a:cs typeface="+mj-cs"/>
              </a:defRPr>
            </a:lvl1pPr>
          </a:lstStyle>
          <a:p>
            <a:r>
              <a:rPr lang="en-US" sz="6000">
                <a:solidFill>
                  <a:schemeClr val="bg1"/>
                </a:solidFill>
              </a:rPr>
              <a:t>Click to edit Master title style</a:t>
            </a:r>
          </a:p>
        </p:txBody>
      </p:sp>
      <p:sp>
        <p:nvSpPr>
          <p:cNvPr id="6" name="Subtitle 2">
            <a:extLst>
              <a:ext uri="{FF2B5EF4-FFF2-40B4-BE49-F238E27FC236}">
                <a16:creationId xmlns:a16="http://schemas.microsoft.com/office/drawing/2014/main" id="{BD5410AE-75F7-F54F-87A8-B244395ADE37}"/>
              </a:ext>
            </a:extLst>
          </p:cNvPr>
          <p:cNvSpPr txBox="1">
            <a:spLocks/>
          </p:cNvSpPr>
          <p:nvPr userDrawn="1"/>
        </p:nvSpPr>
        <p:spPr>
          <a:xfrm>
            <a:off x="1930400" y="5257800"/>
            <a:ext cx="9575800" cy="609600"/>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Aptos Serif" panose="02020604070405020304" pitchFamily="18" charset="0"/>
                <a:ea typeface="+mn-ea"/>
                <a:cs typeface="+mn-cs"/>
              </a:defRPr>
            </a:lvl1pPr>
            <a:lvl2pPr marL="457200" indent="0" algn="ctr" defTabSz="914400" rtl="0" eaLnBrk="1" latinLnBrk="0" hangingPunct="1">
              <a:spcBef>
                <a:spcPct val="20000"/>
              </a:spcBef>
              <a:buFont typeface="Wingdings" panose="05000000000000000000" pitchFamily="2" charset="2"/>
              <a:buNone/>
              <a:defRPr sz="2800" kern="1200">
                <a:solidFill>
                  <a:schemeClr val="tx1">
                    <a:tint val="75000"/>
                  </a:schemeClr>
                </a:solidFill>
                <a:latin typeface="Aptos Serif" panose="02020604070405020304" pitchFamily="18" charset="0"/>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ptos Serif" panose="02020604070405020304" pitchFamily="18" charset="0"/>
                <a:ea typeface="+mn-ea"/>
                <a:cs typeface="+mn-cs"/>
              </a:defRPr>
            </a:lvl3pPr>
            <a:lvl4pPr marL="1371600" indent="0" algn="ctr" defTabSz="914400" rtl="0" eaLnBrk="1" latinLnBrk="0" hangingPunct="1">
              <a:spcBef>
                <a:spcPct val="20000"/>
              </a:spcBef>
              <a:buFont typeface="Courier New" panose="02070309020205020404" pitchFamily="49" charset="0"/>
              <a:buNone/>
              <a:defRPr sz="2000" kern="1200">
                <a:solidFill>
                  <a:schemeClr val="tx1">
                    <a:tint val="75000"/>
                  </a:schemeClr>
                </a:solidFill>
                <a:latin typeface="Aptos Serif" panose="02020604070405020304" pitchFamily="18" charset="0"/>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Aptos Serif" panose="02020604070405020304" pitchFamily="18" charset="0"/>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r>
              <a:rPr lang="en-US">
                <a:solidFill>
                  <a:schemeClr val="accent3"/>
                </a:solidFill>
              </a:rPr>
              <a:t>Click to edit Master subtitle style</a:t>
            </a:r>
          </a:p>
        </p:txBody>
      </p:sp>
    </p:spTree>
    <p:extLst>
      <p:ext uri="{BB962C8B-B14F-4D97-AF65-F5344CB8AC3E}">
        <p14:creationId xmlns:p14="http://schemas.microsoft.com/office/powerpoint/2010/main" val="85787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F04F6-2FD1-75D2-10E7-1CDBAB2D9642}"/>
              </a:ext>
            </a:extLst>
          </p:cNvPr>
          <p:cNvSpPr>
            <a:spLocks noGrp="1"/>
          </p:cNvSpPr>
          <p:nvPr>
            <p:ph type="title"/>
          </p:nvPr>
        </p:nvSpPr>
        <p:spPr>
          <a:xfrm>
            <a:off x="0" y="2438400"/>
            <a:ext cx="12192000" cy="1371600"/>
          </a:xfrm>
          <a:prstGeom prst="rect">
            <a:avLst/>
          </a:prstGeom>
        </p:spPr>
        <p:txBody>
          <a:bodyPr/>
          <a:lstStyle>
            <a:lvl1pPr algn="ctr">
              <a:defRPr sz="6000">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42EF272C-17DE-6ED3-F102-C88298BECB32}"/>
              </a:ext>
            </a:extLst>
          </p:cNvPr>
          <p:cNvSpPr>
            <a:spLocks noGrp="1"/>
          </p:cNvSpPr>
          <p:nvPr>
            <p:ph type="sldNum" sz="quarter" idx="10"/>
          </p:nvPr>
        </p:nvSpPr>
        <p:spPr/>
        <p:txBody>
          <a:bodyPr/>
          <a:lstStyle/>
          <a:p>
            <a:fld id="{4F666A87-0DF7-4A5C-B8B2-4E7F7417BA6B}" type="slidenum">
              <a:rPr lang="en-US" smtClean="0"/>
              <a:pPr/>
              <a:t>‹#›</a:t>
            </a:fld>
            <a:endParaRPr lang="en-US"/>
          </a:p>
        </p:txBody>
      </p:sp>
      <p:sp>
        <p:nvSpPr>
          <p:cNvPr id="7" name="Subtitle 2">
            <a:extLst>
              <a:ext uri="{FF2B5EF4-FFF2-40B4-BE49-F238E27FC236}">
                <a16:creationId xmlns:a16="http://schemas.microsoft.com/office/drawing/2014/main" id="{AC9196DE-2391-D322-60DD-939B68C49B8F}"/>
              </a:ext>
            </a:extLst>
          </p:cNvPr>
          <p:cNvSpPr>
            <a:spLocks noGrp="1"/>
          </p:cNvSpPr>
          <p:nvPr>
            <p:ph type="subTitle" idx="1"/>
          </p:nvPr>
        </p:nvSpPr>
        <p:spPr>
          <a:xfrm>
            <a:off x="2514600" y="5105400"/>
            <a:ext cx="9128760" cy="1597025"/>
          </a:xfrm>
          <a:prstGeom prst="rect">
            <a:avLst/>
          </a:prstGeom>
        </p:spPr>
        <p:txBody>
          <a:bodyPr/>
          <a:lstStyle>
            <a:lvl1pPr marL="0" indent="0" algn="r">
              <a:buNone/>
              <a:defRPr sz="4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0336855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1112837"/>
            <a:ext cx="10972800" cy="114300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609600" y="2438400"/>
            <a:ext cx="10972800" cy="3048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D12A17FD-879E-471D-8177-E0367A51E402}"/>
              </a:ext>
            </a:extLst>
          </p:cNvPr>
          <p:cNvSpPr>
            <a:spLocks noGrp="1"/>
          </p:cNvSpPr>
          <p:nvPr>
            <p:ph type="sldNum" sz="quarter" idx="4"/>
          </p:nvPr>
        </p:nvSpPr>
        <p:spPr>
          <a:xfrm>
            <a:off x="365760" y="6217920"/>
            <a:ext cx="2743200" cy="365125"/>
          </a:xfrm>
          <a:prstGeom prst="rect">
            <a:avLst/>
          </a:prstGeom>
        </p:spPr>
        <p:txBody>
          <a:bodyPr vert="horz" lIns="91440" tIns="45720" rIns="91440" bIns="45720" rtlCol="0" anchor="ctr"/>
          <a:lstStyle>
            <a:lvl1pPr algn="l">
              <a:defRPr sz="1200" b="1">
                <a:solidFill>
                  <a:schemeClr val="tx1"/>
                </a:solidFill>
                <a:latin typeface="Aptos" panose="020B0004020202020204" pitchFamily="34" charset="0"/>
              </a:defRPr>
            </a:lvl1pPr>
          </a:lstStyle>
          <a:p>
            <a:fld id="{4F666A87-0DF7-4A5C-B8B2-4E7F7417BA6B}" type="slidenum">
              <a:rPr lang="en-US" smtClean="0"/>
              <a:pPr/>
              <a:t>‹#›</a:t>
            </a:fld>
            <a:endParaRPr lang="en-US"/>
          </a:p>
        </p:txBody>
      </p:sp>
      <p:pic>
        <p:nvPicPr>
          <p:cNvPr id="7" name="Picture 6" descr="Logo&#10;&#10;Description automatically generated">
            <a:extLst>
              <a:ext uri="{FF2B5EF4-FFF2-40B4-BE49-F238E27FC236}">
                <a16:creationId xmlns:a16="http://schemas.microsoft.com/office/drawing/2014/main" id="{883D4ED5-016C-2390-820C-CCCDD14C586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058400" y="685800"/>
            <a:ext cx="1248983" cy="1248983"/>
          </a:xfrm>
          <a:prstGeom prst="rect">
            <a:avLst/>
          </a:prstGeom>
        </p:spPr>
      </p:pic>
      <p:sp>
        <p:nvSpPr>
          <p:cNvPr id="9" name="Rectangle 8">
            <a:extLst>
              <a:ext uri="{FF2B5EF4-FFF2-40B4-BE49-F238E27FC236}">
                <a16:creationId xmlns:a16="http://schemas.microsoft.com/office/drawing/2014/main" id="{B32F444F-A93A-D8F1-D8D7-DE2F2DDDFFC2}"/>
              </a:ext>
            </a:extLst>
          </p:cNvPr>
          <p:cNvSpPr/>
          <p:nvPr userDrawn="1"/>
        </p:nvSpPr>
        <p:spPr>
          <a:xfrm rot="10800000">
            <a:off x="0" y="6705600"/>
            <a:ext cx="12192000" cy="152400"/>
          </a:xfrm>
          <a:prstGeom prst="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0" name="Rectangle 5">
            <a:extLst>
              <a:ext uri="{FF2B5EF4-FFF2-40B4-BE49-F238E27FC236}">
                <a16:creationId xmlns:a16="http://schemas.microsoft.com/office/drawing/2014/main" id="{037F9E10-AF8B-49DE-A8B3-01CA3BC3935D}"/>
              </a:ext>
            </a:extLst>
          </p:cNvPr>
          <p:cNvSpPr/>
          <p:nvPr userDrawn="1"/>
        </p:nvSpPr>
        <p:spPr>
          <a:xfrm rot="10800000" flipH="1">
            <a:off x="0" y="0"/>
            <a:ext cx="12192000" cy="884555"/>
          </a:xfrm>
          <a:custGeom>
            <a:avLst/>
            <a:gdLst>
              <a:gd name="connsiteX0" fmla="*/ 0 w 12192000"/>
              <a:gd name="connsiteY0" fmla="*/ 0 h 274955"/>
              <a:gd name="connsiteX1" fmla="*/ 12192000 w 12192000"/>
              <a:gd name="connsiteY1" fmla="*/ 0 h 274955"/>
              <a:gd name="connsiteX2" fmla="*/ 12192000 w 12192000"/>
              <a:gd name="connsiteY2" fmla="*/ 274955 h 274955"/>
              <a:gd name="connsiteX3" fmla="*/ 0 w 12192000"/>
              <a:gd name="connsiteY3" fmla="*/ 274955 h 274955"/>
              <a:gd name="connsiteX4" fmla="*/ 0 w 12192000"/>
              <a:gd name="connsiteY4" fmla="*/ 0 h 274955"/>
              <a:gd name="connsiteX0" fmla="*/ 0 w 12192000"/>
              <a:gd name="connsiteY0" fmla="*/ 1514475 h 1789430"/>
              <a:gd name="connsiteX1" fmla="*/ 12172950 w 12192000"/>
              <a:gd name="connsiteY1" fmla="*/ 0 h 1789430"/>
              <a:gd name="connsiteX2" fmla="*/ 12192000 w 12192000"/>
              <a:gd name="connsiteY2" fmla="*/ 1789430 h 1789430"/>
              <a:gd name="connsiteX3" fmla="*/ 0 w 12192000"/>
              <a:gd name="connsiteY3" fmla="*/ 1789430 h 1789430"/>
              <a:gd name="connsiteX4" fmla="*/ 0 w 12192000"/>
              <a:gd name="connsiteY4" fmla="*/ 1514475 h 1789430"/>
              <a:gd name="connsiteX0" fmla="*/ 0 w 12192000"/>
              <a:gd name="connsiteY0" fmla="*/ 0 h 274955"/>
              <a:gd name="connsiteX1" fmla="*/ 11172825 w 12192000"/>
              <a:gd name="connsiteY1" fmla="*/ 161925 h 274955"/>
              <a:gd name="connsiteX2" fmla="*/ 12192000 w 12192000"/>
              <a:gd name="connsiteY2" fmla="*/ 274955 h 274955"/>
              <a:gd name="connsiteX3" fmla="*/ 0 w 12192000"/>
              <a:gd name="connsiteY3" fmla="*/ 274955 h 274955"/>
              <a:gd name="connsiteX4" fmla="*/ 0 w 12192000"/>
              <a:gd name="connsiteY4" fmla="*/ 0 h 274955"/>
              <a:gd name="connsiteX0" fmla="*/ 0 w 12192000"/>
              <a:gd name="connsiteY0" fmla="*/ 0 h 274955"/>
              <a:gd name="connsiteX1" fmla="*/ 12192000 w 12192000"/>
              <a:gd name="connsiteY1" fmla="*/ 66675 h 274955"/>
              <a:gd name="connsiteX2" fmla="*/ 12192000 w 12192000"/>
              <a:gd name="connsiteY2" fmla="*/ 274955 h 274955"/>
              <a:gd name="connsiteX3" fmla="*/ 0 w 12192000"/>
              <a:gd name="connsiteY3" fmla="*/ 274955 h 274955"/>
              <a:gd name="connsiteX4" fmla="*/ 0 w 12192000"/>
              <a:gd name="connsiteY4" fmla="*/ 0 h 274955"/>
              <a:gd name="connsiteX0" fmla="*/ 0 w 12192000"/>
              <a:gd name="connsiteY0" fmla="*/ 0 h 884555"/>
              <a:gd name="connsiteX1" fmla="*/ 12192000 w 12192000"/>
              <a:gd name="connsiteY1" fmla="*/ 676275 h 884555"/>
              <a:gd name="connsiteX2" fmla="*/ 12192000 w 12192000"/>
              <a:gd name="connsiteY2" fmla="*/ 884555 h 884555"/>
              <a:gd name="connsiteX3" fmla="*/ 0 w 12192000"/>
              <a:gd name="connsiteY3" fmla="*/ 884555 h 884555"/>
              <a:gd name="connsiteX4" fmla="*/ 0 w 12192000"/>
              <a:gd name="connsiteY4" fmla="*/ 0 h 8845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884555">
                <a:moveTo>
                  <a:pt x="0" y="0"/>
                </a:moveTo>
                <a:lnTo>
                  <a:pt x="12192000" y="676275"/>
                </a:lnTo>
                <a:lnTo>
                  <a:pt x="12192000" y="884555"/>
                </a:lnTo>
                <a:lnTo>
                  <a:pt x="0" y="884555"/>
                </a:lnTo>
                <a:lnTo>
                  <a:pt x="0" y="0"/>
                </a:lnTo>
                <a:close/>
              </a:path>
            </a:pathLst>
          </a:cu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0770695"/>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Lst>
  <p:hf hdr="0" ftr="0" dt="0"/>
  <p:txStyles>
    <p:titleStyle>
      <a:lvl1pPr algn="l" defTabSz="914400" rtl="0" eaLnBrk="1" latinLnBrk="0" hangingPunct="1">
        <a:spcBef>
          <a:spcPct val="0"/>
        </a:spcBef>
        <a:buNone/>
        <a:defRPr sz="4400" b="1" kern="1200">
          <a:solidFill>
            <a:schemeClr val="tx1"/>
          </a:solidFill>
          <a:latin typeface="Aptos" panose="020B00040202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50000"/>
              <a:lumOff val="50000"/>
            </a:schemeClr>
          </a:solidFill>
          <a:latin typeface="Aptos Serif" panose="02020604070405020304" pitchFamily="18" charset="0"/>
          <a:ea typeface="+mn-ea"/>
          <a:cs typeface="+mn-cs"/>
        </a:defRPr>
      </a:lvl1pPr>
      <a:lvl2pPr marL="742950" indent="-285750" algn="l" defTabSz="914400" rtl="0" eaLnBrk="1" latinLnBrk="0" hangingPunct="1">
        <a:spcBef>
          <a:spcPct val="20000"/>
        </a:spcBef>
        <a:buFont typeface="Wingdings" panose="05000000000000000000" pitchFamily="2" charset="2"/>
        <a:buChar char="§"/>
        <a:defRPr sz="2800" kern="1200">
          <a:solidFill>
            <a:schemeClr val="tx1">
              <a:lumMod val="50000"/>
              <a:lumOff val="50000"/>
            </a:schemeClr>
          </a:solidFill>
          <a:latin typeface="Aptos Serif" panose="02020604070405020304"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50000"/>
              <a:lumOff val="50000"/>
            </a:schemeClr>
          </a:solidFill>
          <a:latin typeface="Aptos Serif" panose="02020604070405020304" pitchFamily="18" charset="0"/>
          <a:ea typeface="+mn-ea"/>
          <a:cs typeface="+mn-cs"/>
        </a:defRPr>
      </a:lvl3pPr>
      <a:lvl4pPr marL="1600200" indent="-228600" algn="l" defTabSz="914400" rtl="0" eaLnBrk="1" latinLnBrk="0" hangingPunct="1">
        <a:spcBef>
          <a:spcPct val="20000"/>
        </a:spcBef>
        <a:buFont typeface="Courier New" panose="02070309020205020404" pitchFamily="49" charset="0"/>
        <a:buChar char="o"/>
        <a:defRPr sz="2000" kern="1200">
          <a:solidFill>
            <a:schemeClr val="tx1">
              <a:lumMod val="50000"/>
              <a:lumOff val="50000"/>
            </a:schemeClr>
          </a:solidFill>
          <a:latin typeface="Aptos Serif" panose="02020604070405020304"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50000"/>
              <a:lumOff val="50000"/>
            </a:schemeClr>
          </a:solidFill>
          <a:latin typeface="Aptos Serif" panose="02020604070405020304"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7D06C1AF-C0A0-3B08-10FE-387643D225AA}"/>
              </a:ext>
            </a:extLst>
          </p:cNvPr>
          <p:cNvSpPr/>
          <p:nvPr userDrawn="1"/>
        </p:nvSpPr>
        <p:spPr>
          <a:xfrm rot="10800000" flipH="1">
            <a:off x="0" y="-1"/>
            <a:ext cx="12192000" cy="5181600"/>
          </a:xfrm>
          <a:custGeom>
            <a:avLst/>
            <a:gdLst>
              <a:gd name="connsiteX0" fmla="*/ 0 w 12192000"/>
              <a:gd name="connsiteY0" fmla="*/ 0 h 274955"/>
              <a:gd name="connsiteX1" fmla="*/ 12192000 w 12192000"/>
              <a:gd name="connsiteY1" fmla="*/ 0 h 274955"/>
              <a:gd name="connsiteX2" fmla="*/ 12192000 w 12192000"/>
              <a:gd name="connsiteY2" fmla="*/ 274955 h 274955"/>
              <a:gd name="connsiteX3" fmla="*/ 0 w 12192000"/>
              <a:gd name="connsiteY3" fmla="*/ 274955 h 274955"/>
              <a:gd name="connsiteX4" fmla="*/ 0 w 12192000"/>
              <a:gd name="connsiteY4" fmla="*/ 0 h 274955"/>
              <a:gd name="connsiteX0" fmla="*/ 0 w 12192000"/>
              <a:gd name="connsiteY0" fmla="*/ 1514475 h 1789430"/>
              <a:gd name="connsiteX1" fmla="*/ 12172950 w 12192000"/>
              <a:gd name="connsiteY1" fmla="*/ 0 h 1789430"/>
              <a:gd name="connsiteX2" fmla="*/ 12192000 w 12192000"/>
              <a:gd name="connsiteY2" fmla="*/ 1789430 h 1789430"/>
              <a:gd name="connsiteX3" fmla="*/ 0 w 12192000"/>
              <a:gd name="connsiteY3" fmla="*/ 1789430 h 1789430"/>
              <a:gd name="connsiteX4" fmla="*/ 0 w 12192000"/>
              <a:gd name="connsiteY4" fmla="*/ 1514475 h 1789430"/>
              <a:gd name="connsiteX0" fmla="*/ 0 w 12192000"/>
              <a:gd name="connsiteY0" fmla="*/ 0 h 274955"/>
              <a:gd name="connsiteX1" fmla="*/ 11172825 w 12192000"/>
              <a:gd name="connsiteY1" fmla="*/ 161925 h 274955"/>
              <a:gd name="connsiteX2" fmla="*/ 12192000 w 12192000"/>
              <a:gd name="connsiteY2" fmla="*/ 274955 h 274955"/>
              <a:gd name="connsiteX3" fmla="*/ 0 w 12192000"/>
              <a:gd name="connsiteY3" fmla="*/ 274955 h 274955"/>
              <a:gd name="connsiteX4" fmla="*/ 0 w 12192000"/>
              <a:gd name="connsiteY4" fmla="*/ 0 h 274955"/>
              <a:gd name="connsiteX0" fmla="*/ 0 w 12192000"/>
              <a:gd name="connsiteY0" fmla="*/ 0 h 274955"/>
              <a:gd name="connsiteX1" fmla="*/ 12192000 w 12192000"/>
              <a:gd name="connsiteY1" fmla="*/ 66675 h 274955"/>
              <a:gd name="connsiteX2" fmla="*/ 12192000 w 12192000"/>
              <a:gd name="connsiteY2" fmla="*/ 274955 h 274955"/>
              <a:gd name="connsiteX3" fmla="*/ 0 w 12192000"/>
              <a:gd name="connsiteY3" fmla="*/ 274955 h 274955"/>
              <a:gd name="connsiteX4" fmla="*/ 0 w 12192000"/>
              <a:gd name="connsiteY4" fmla="*/ 0 h 274955"/>
              <a:gd name="connsiteX0" fmla="*/ 0 w 12192000"/>
              <a:gd name="connsiteY0" fmla="*/ 0 h 884555"/>
              <a:gd name="connsiteX1" fmla="*/ 12192000 w 12192000"/>
              <a:gd name="connsiteY1" fmla="*/ 676275 h 884555"/>
              <a:gd name="connsiteX2" fmla="*/ 12192000 w 12192000"/>
              <a:gd name="connsiteY2" fmla="*/ 884555 h 884555"/>
              <a:gd name="connsiteX3" fmla="*/ 0 w 12192000"/>
              <a:gd name="connsiteY3" fmla="*/ 884555 h 884555"/>
              <a:gd name="connsiteX4" fmla="*/ 0 w 12192000"/>
              <a:gd name="connsiteY4" fmla="*/ 0 h 884555"/>
              <a:gd name="connsiteX0" fmla="*/ 0 w 12192000"/>
              <a:gd name="connsiteY0" fmla="*/ 0 h 884555"/>
              <a:gd name="connsiteX1" fmla="*/ 12192000 w 12192000"/>
              <a:gd name="connsiteY1" fmla="*/ 115298 h 884555"/>
              <a:gd name="connsiteX2" fmla="*/ 12192000 w 12192000"/>
              <a:gd name="connsiteY2" fmla="*/ 884555 h 884555"/>
              <a:gd name="connsiteX3" fmla="*/ 0 w 12192000"/>
              <a:gd name="connsiteY3" fmla="*/ 884555 h 884555"/>
              <a:gd name="connsiteX4" fmla="*/ 0 w 12192000"/>
              <a:gd name="connsiteY4" fmla="*/ 0 h 8845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884555">
                <a:moveTo>
                  <a:pt x="0" y="0"/>
                </a:moveTo>
                <a:lnTo>
                  <a:pt x="12192000" y="115298"/>
                </a:lnTo>
                <a:lnTo>
                  <a:pt x="12192000" y="884555"/>
                </a:lnTo>
                <a:lnTo>
                  <a:pt x="0" y="884555"/>
                </a:lnTo>
                <a:lnTo>
                  <a:pt x="0" y="0"/>
                </a:lnTo>
                <a:close/>
              </a:path>
            </a:pathLst>
          </a:cu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8938623E-D38D-FD47-902C-878D11709240}"/>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365760" y="342900"/>
            <a:ext cx="1943100" cy="1943100"/>
          </a:xfrm>
          <a:prstGeom prst="rect">
            <a:avLst/>
          </a:prstGeom>
        </p:spPr>
      </p:pic>
      <p:sp>
        <p:nvSpPr>
          <p:cNvPr id="4" name="Slide Number Placeholder 3">
            <a:extLst>
              <a:ext uri="{FF2B5EF4-FFF2-40B4-BE49-F238E27FC236}">
                <a16:creationId xmlns:a16="http://schemas.microsoft.com/office/drawing/2014/main" id="{D12A17FD-879E-471D-8177-E0367A51E402}"/>
              </a:ext>
            </a:extLst>
          </p:cNvPr>
          <p:cNvSpPr>
            <a:spLocks noGrp="1"/>
          </p:cNvSpPr>
          <p:nvPr>
            <p:ph type="sldNum" sz="quarter" idx="4"/>
          </p:nvPr>
        </p:nvSpPr>
        <p:spPr>
          <a:xfrm>
            <a:off x="365760" y="6217920"/>
            <a:ext cx="2743200" cy="365125"/>
          </a:xfrm>
          <a:prstGeom prst="rect">
            <a:avLst/>
          </a:prstGeom>
        </p:spPr>
        <p:txBody>
          <a:bodyPr vert="horz" lIns="91440" tIns="45720" rIns="91440" bIns="45720" rtlCol="0" anchor="ctr"/>
          <a:lstStyle>
            <a:lvl1pPr algn="l">
              <a:defRPr sz="1200" b="1">
                <a:solidFill>
                  <a:schemeClr val="tx1"/>
                </a:solidFill>
                <a:latin typeface="Aptos" panose="020B0004020202020204" pitchFamily="34" charset="0"/>
              </a:defRPr>
            </a:lvl1pPr>
          </a:lstStyle>
          <a:p>
            <a:fld id="{4F666A87-0DF7-4A5C-B8B2-4E7F7417BA6B}" type="slidenum">
              <a:rPr lang="en-US" smtClean="0"/>
              <a:pPr/>
              <a:t>‹#›</a:t>
            </a:fld>
            <a:endParaRPr lang="en-US"/>
          </a:p>
        </p:txBody>
      </p:sp>
      <p:sp>
        <p:nvSpPr>
          <p:cNvPr id="9" name="Rectangle 8">
            <a:extLst>
              <a:ext uri="{FF2B5EF4-FFF2-40B4-BE49-F238E27FC236}">
                <a16:creationId xmlns:a16="http://schemas.microsoft.com/office/drawing/2014/main" id="{B32F444F-A93A-D8F1-D8D7-DE2F2DDDFFC2}"/>
              </a:ext>
            </a:extLst>
          </p:cNvPr>
          <p:cNvSpPr/>
          <p:nvPr userDrawn="1"/>
        </p:nvSpPr>
        <p:spPr>
          <a:xfrm rot="10800000">
            <a:off x="0" y="6705600"/>
            <a:ext cx="12192000" cy="152400"/>
          </a:xfrm>
          <a:prstGeom prst="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6758682"/>
      </p:ext>
    </p:extLst>
  </p:cSld>
  <p:clrMap bg1="lt1" tx1="dk1" bg2="lt2" tx2="dk2" accent1="accent1" accent2="accent2" accent3="accent3" accent4="accent4" accent5="accent5" accent6="accent6" hlink="hlink" folHlink="folHlink"/>
  <p:sldLayoutIdLst>
    <p:sldLayoutId id="2147483666" r:id="rId1"/>
    <p:sldLayoutId id="2147483667" r:id="rId2"/>
  </p:sldLayoutIdLst>
  <p:hf hdr="0" ftr="0" dt="0"/>
  <p:txStyles>
    <p:titleStyle>
      <a:lvl1pPr algn="l" defTabSz="914400" rtl="0" eaLnBrk="1" latinLnBrk="0" hangingPunct="1">
        <a:spcBef>
          <a:spcPct val="0"/>
        </a:spcBef>
        <a:buNone/>
        <a:defRPr sz="4400" b="1" kern="1200">
          <a:solidFill>
            <a:schemeClr val="tx1"/>
          </a:solidFill>
          <a:latin typeface="Aptos" panose="020B00040202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50000"/>
              <a:lumOff val="50000"/>
            </a:schemeClr>
          </a:solidFill>
          <a:latin typeface="Aptos Serif" panose="02020604070405020304" pitchFamily="18" charset="0"/>
          <a:ea typeface="+mn-ea"/>
          <a:cs typeface="+mn-cs"/>
        </a:defRPr>
      </a:lvl1pPr>
      <a:lvl2pPr marL="742950" indent="-285750" algn="l" defTabSz="914400" rtl="0" eaLnBrk="1" latinLnBrk="0" hangingPunct="1">
        <a:spcBef>
          <a:spcPct val="20000"/>
        </a:spcBef>
        <a:buFont typeface="Wingdings" panose="05000000000000000000" pitchFamily="2" charset="2"/>
        <a:buChar char="§"/>
        <a:defRPr sz="2800" kern="1200">
          <a:solidFill>
            <a:schemeClr val="tx1">
              <a:lumMod val="50000"/>
              <a:lumOff val="50000"/>
            </a:schemeClr>
          </a:solidFill>
          <a:latin typeface="Aptos Serif" panose="02020604070405020304"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50000"/>
              <a:lumOff val="50000"/>
            </a:schemeClr>
          </a:solidFill>
          <a:latin typeface="Aptos Serif" panose="02020604070405020304" pitchFamily="18" charset="0"/>
          <a:ea typeface="+mn-ea"/>
          <a:cs typeface="+mn-cs"/>
        </a:defRPr>
      </a:lvl3pPr>
      <a:lvl4pPr marL="1600200" indent="-228600" algn="l" defTabSz="914400" rtl="0" eaLnBrk="1" latinLnBrk="0" hangingPunct="1">
        <a:spcBef>
          <a:spcPct val="20000"/>
        </a:spcBef>
        <a:buFont typeface="Courier New" panose="02070309020205020404" pitchFamily="49" charset="0"/>
        <a:buChar char="o"/>
        <a:defRPr sz="2000" kern="1200">
          <a:solidFill>
            <a:schemeClr val="tx1">
              <a:lumMod val="50000"/>
              <a:lumOff val="50000"/>
            </a:schemeClr>
          </a:solidFill>
          <a:latin typeface="Aptos Serif" panose="02020604070405020304"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50000"/>
              <a:lumOff val="50000"/>
            </a:schemeClr>
          </a:solidFill>
          <a:latin typeface="Aptos Serif" panose="02020604070405020304"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9.xml"/><Relationship Id="rId7" Type="http://schemas.openxmlformats.org/officeDocument/2006/relationships/diagramColors" Target="../diagrams/colors2.xml"/><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1.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10.xml"/><Relationship Id="rId7" Type="http://schemas.openxmlformats.org/officeDocument/2006/relationships/diagramColors" Target="../diagrams/colors3.xml"/><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2.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11.xml"/><Relationship Id="rId7" Type="http://schemas.openxmlformats.org/officeDocument/2006/relationships/diagramColors" Target="../diagrams/colors4.xml"/><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hyperlink" Target="https://www.in.gov/fssa/ddars/brs/vocational-rehabilitation-employment/vocational-rehabilitation-application" TargetMode="Externa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notesSlide" Target="../notesSlides/notesSlide15.xml"/><Relationship Id="rId7" Type="http://schemas.openxmlformats.org/officeDocument/2006/relationships/diagramColors" Target="../diagrams/colors5.xml"/><Relationship Id="rId2" Type="http://schemas.openxmlformats.org/officeDocument/2006/relationships/slideLayout" Target="../slideLayouts/slideLayout2.xml"/><Relationship Id="rId1" Type="http://schemas.openxmlformats.org/officeDocument/2006/relationships/tags" Target="../tags/tag18.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notesSlide" Target="../notesSlides/notesSlide16.xml"/><Relationship Id="rId7" Type="http://schemas.openxmlformats.org/officeDocument/2006/relationships/diagramColors" Target="../diagrams/colors6.xml"/><Relationship Id="rId2" Type="http://schemas.openxmlformats.org/officeDocument/2006/relationships/slideLayout" Target="../slideLayouts/slideLayout2.xml"/><Relationship Id="rId1" Type="http://schemas.openxmlformats.org/officeDocument/2006/relationships/tags" Target="../tags/tag19.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20.xml"/><Relationship Id="rId5" Type="http://schemas.openxmlformats.org/officeDocument/2006/relationships/hyperlink" Target="https://www.in.gov/dwd/workone/" TargetMode="Externa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18.xml"/><Relationship Id="rId7" Type="http://schemas.openxmlformats.org/officeDocument/2006/relationships/image" Target="../media/image11.png"/><Relationship Id="rId2" Type="http://schemas.openxmlformats.org/officeDocument/2006/relationships/slideLayout" Target="../slideLayouts/slideLayout3.xml"/><Relationship Id="rId1" Type="http://schemas.openxmlformats.org/officeDocument/2006/relationships/tags" Target="../tags/tag21.xml"/><Relationship Id="rId6" Type="http://schemas.openxmlformats.org/officeDocument/2006/relationships/image" Target="../media/image10.png"/><Relationship Id="rId5" Type="http://schemas.openxmlformats.org/officeDocument/2006/relationships/hyperlink" Target="https://www.indianacareerconnect.com/vosnet/default.aspx" TargetMode="External"/><Relationship Id="rId4" Type="http://schemas.openxmlformats.org/officeDocument/2006/relationships/hyperlink" Target="https://indianacareerexplorer.com/#SplitModal" TargetMode="External"/><Relationship Id="rId9" Type="http://schemas.openxmlformats.org/officeDocument/2006/relationships/hyperlink" Target="https://indemandjobs.dwd.in.gov/" TargetMode="Externa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4.xml"/><Relationship Id="rId6" Type="http://schemas.openxmlformats.org/officeDocument/2006/relationships/image" Target="../media/image13.jpeg"/><Relationship Id="rId5" Type="http://schemas.openxmlformats.org/officeDocument/2006/relationships/hyperlink" Target="https://www.sirs.org/indiana-works" TargetMode="External"/><Relationship Id="rId4" Type="http://schemas.openxmlformats.org/officeDocument/2006/relationships/hyperlink" Target="https://www.aspireindiana.org/community-programs/indiana-works-wipa" TargetMode="Externa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7.xml"/><Relationship Id="rId4" Type="http://schemas.openxmlformats.org/officeDocument/2006/relationships/hyperlink" Target="https://www.in.gov/fssa/ddrs/rehabilitation-employment/independent-living-services-program-centers-and-statewide-council/centers-for-independent-living/" TargetMode="Externa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29.xml"/><Relationship Id="rId6" Type="http://schemas.openxmlformats.org/officeDocument/2006/relationships/hyperlink" Target="https://insource.org/" TargetMode="External"/><Relationship Id="rId5" Type="http://schemas.openxmlformats.org/officeDocument/2006/relationships/hyperlink" Target="https://www.in.gov/fssa/ddrs/rehabilitation-employment/independent-living-services-program-centers-and-statewide-council/centers-for-independent-living/" TargetMode="External"/><Relationship Id="rId4" Type="http://schemas.openxmlformats.org/officeDocument/2006/relationships/hyperlink" Target="https://www.eastersealstech.com/about/the-indiana-assistive-technology-indata-project/"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3.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mailto:Susan.gray@fssa.in.gov" TargetMode="External"/><Relationship Id="rId2" Type="http://schemas.openxmlformats.org/officeDocument/2006/relationships/hyperlink" Target="mailto:Emily.singer@fssa.in.gov" TargetMode="External"/><Relationship Id="rId1" Type="http://schemas.openxmlformats.org/officeDocument/2006/relationships/slideLayout" Target="../slideLayouts/slideLayout2.xml"/><Relationship Id="rId4" Type="http://schemas.openxmlformats.org/officeDocument/2006/relationships/hyperlink" Target="mailto:Steve.upchurch@fssa.in.gov" TargetMode="External"/></Relationships>
</file>

<file path=ppt/slides/_rels/slide35.xml.rels><?xml version="1.0" encoding="UTF-8" standalone="yes"?>
<Relationships xmlns="http://schemas.openxmlformats.org/package/2006/relationships"><Relationship Id="rId8" Type="http://schemas.openxmlformats.org/officeDocument/2006/relationships/hyperlink" Target="https://learnmoreindiana.org/college-discovery/career-discovery/" TargetMode="External"/><Relationship Id="rId3" Type="http://schemas.openxmlformats.org/officeDocument/2006/relationships/notesSlide" Target="../notesSlides/notesSlide27.xml"/><Relationship Id="rId7" Type="http://schemas.openxmlformats.org/officeDocument/2006/relationships/hyperlink" Target="https://askjan.org/" TargetMode="External"/><Relationship Id="rId2" Type="http://schemas.openxmlformats.org/officeDocument/2006/relationships/slideLayout" Target="../slideLayouts/slideLayout2.xml"/><Relationship Id="rId1" Type="http://schemas.openxmlformats.org/officeDocument/2006/relationships/tags" Target="../tags/tag30.xml"/><Relationship Id="rId6" Type="http://schemas.openxmlformats.org/officeDocument/2006/relationships/hyperlink" Target="https://www.in.gov/fssa/files/FSSA_Resource_Guide.pdf" TargetMode="External"/><Relationship Id="rId5" Type="http://schemas.openxmlformats.org/officeDocument/2006/relationships/hyperlink" Target="https://www.in.gov/fssa/ddrs/rehabilitation-employment/vocational-rehabilitation-employment/community-resources/" TargetMode="External"/><Relationship Id="rId4" Type="http://schemas.openxmlformats.org/officeDocument/2006/relationships/hyperlink" Target="https://www.careeronestop.org/" TargetMode="External"/><Relationship Id="rId9" Type="http://schemas.openxmlformats.org/officeDocument/2006/relationships/hyperlink" Target="https://www.mynextmove.org/" TargetMode="Externa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hyperlink" Target="https://www.dol.gov/agencies/eta/wioa/programs"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hyperlink" Target="https://www.dol.gov/agencies/eta/wioa/programs" TargetMode="Externa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10.xml"/><Relationship Id="rId6" Type="http://schemas.openxmlformats.org/officeDocument/2006/relationships/hyperlink" Target="https://www.in.gov/fssa/ddrs/rehabilitation-employment/vocational-rehabilitation-employment/vocational-rehabilitation-application/" TargetMode="External"/><Relationship Id="rId5" Type="http://schemas.openxmlformats.org/officeDocument/2006/relationships/hyperlink" Target="https://www.in.gov/fssa/ddrs/find-a-ddrs-local-office/vocational-rehabilitation-services-locations/" TargetMode="Externa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A1407AF8-78C8-EFB1-5D2D-BAA72FF1E0F1}"/>
              </a:ext>
            </a:extLst>
          </p:cNvPr>
          <p:cNvSpPr>
            <a:spLocks noGrp="1"/>
          </p:cNvSpPr>
          <p:nvPr>
            <p:ph type="title"/>
          </p:nvPr>
        </p:nvSpPr>
        <p:spPr>
          <a:xfrm>
            <a:off x="0" y="1957191"/>
            <a:ext cx="12192000" cy="1371600"/>
          </a:xfrm>
        </p:spPr>
        <p:txBody>
          <a:bodyPr/>
          <a:lstStyle/>
          <a:p>
            <a:r>
              <a:rPr lang="en-US" sz="5500" dirty="0"/>
              <a:t>Employment Resources for Job Seekers and Employees with Disabilities</a:t>
            </a:r>
          </a:p>
        </p:txBody>
      </p:sp>
      <p:sp>
        <p:nvSpPr>
          <p:cNvPr id="12" name="Slide Number Placeholder 11">
            <a:extLst>
              <a:ext uri="{FF2B5EF4-FFF2-40B4-BE49-F238E27FC236}">
                <a16:creationId xmlns:a16="http://schemas.microsoft.com/office/drawing/2014/main" id="{CE495F27-FF88-4AEE-B9F5-CAA8FC2C2683}"/>
              </a:ext>
            </a:extLst>
          </p:cNvPr>
          <p:cNvSpPr>
            <a:spLocks noGrp="1"/>
          </p:cNvSpPr>
          <p:nvPr>
            <p:ph type="sldNum" sz="quarter" idx="10"/>
          </p:nvPr>
        </p:nvSpPr>
        <p:spPr/>
        <p:txBody>
          <a:bodyPr/>
          <a:lstStyle/>
          <a:p>
            <a:fld id="{4F666A87-0DF7-4A5C-B8B2-4E7F7417BA6B}" type="slidenum">
              <a:rPr lang="en-US" smtClean="0"/>
              <a:pPr/>
              <a:t>1</a:t>
            </a:fld>
            <a:endParaRPr lang="en-US"/>
          </a:p>
        </p:txBody>
      </p:sp>
      <p:sp>
        <p:nvSpPr>
          <p:cNvPr id="13" name="Subtitle 12">
            <a:extLst>
              <a:ext uri="{FF2B5EF4-FFF2-40B4-BE49-F238E27FC236}">
                <a16:creationId xmlns:a16="http://schemas.microsoft.com/office/drawing/2014/main" id="{D3E7A267-772B-214E-1204-039DBC787408}"/>
              </a:ext>
            </a:extLst>
          </p:cNvPr>
          <p:cNvSpPr>
            <a:spLocks noGrp="1"/>
          </p:cNvSpPr>
          <p:nvPr>
            <p:ph type="subTitle" idx="1"/>
          </p:nvPr>
        </p:nvSpPr>
        <p:spPr/>
        <p:txBody>
          <a:bodyPr/>
          <a:lstStyle/>
          <a:p>
            <a:r>
              <a:rPr lang="en-US" sz="2800" dirty="0"/>
              <a:t>Bureau of Rehabilitation Services</a:t>
            </a:r>
          </a:p>
          <a:p>
            <a:r>
              <a:rPr lang="en-US" sz="2800" dirty="0"/>
              <a:t>Division of Disability, Aging and Rehabilitative Services</a:t>
            </a:r>
          </a:p>
        </p:txBody>
      </p:sp>
    </p:spTree>
    <p:custDataLst>
      <p:tags r:id="rId1"/>
    </p:custDataLst>
    <p:extLst>
      <p:ext uri="{BB962C8B-B14F-4D97-AF65-F5344CB8AC3E}">
        <p14:creationId xmlns:p14="http://schemas.microsoft.com/office/powerpoint/2010/main" val="15720714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2F27D-C21D-DD2A-5209-DB6BDA05AAC0}"/>
              </a:ext>
            </a:extLst>
          </p:cNvPr>
          <p:cNvSpPr>
            <a:spLocks noGrp="1"/>
          </p:cNvSpPr>
          <p:nvPr>
            <p:ph type="title"/>
          </p:nvPr>
        </p:nvSpPr>
        <p:spPr>
          <a:xfrm>
            <a:off x="609600" y="960437"/>
            <a:ext cx="8331200" cy="1143000"/>
          </a:xfrm>
        </p:spPr>
        <p:txBody>
          <a:bodyPr anchor="ctr">
            <a:normAutofit/>
          </a:bodyPr>
          <a:lstStyle/>
          <a:p>
            <a:r>
              <a:rPr lang="en-US"/>
              <a:t>VR Eligibility Criteria</a:t>
            </a:r>
          </a:p>
        </p:txBody>
      </p:sp>
      <p:sp>
        <p:nvSpPr>
          <p:cNvPr id="4" name="Slide Number Placeholder 3">
            <a:extLst>
              <a:ext uri="{FF2B5EF4-FFF2-40B4-BE49-F238E27FC236}">
                <a16:creationId xmlns:a16="http://schemas.microsoft.com/office/drawing/2014/main" id="{57ABF88E-1752-407A-97CE-738556F75B6E}"/>
              </a:ext>
            </a:extLst>
          </p:cNvPr>
          <p:cNvSpPr>
            <a:spLocks noGrp="1"/>
          </p:cNvSpPr>
          <p:nvPr>
            <p:ph type="sldNum" sz="quarter" idx="4"/>
          </p:nvPr>
        </p:nvSpPr>
        <p:spPr>
          <a:xfrm>
            <a:off x="365760" y="6217920"/>
            <a:ext cx="2743200" cy="365125"/>
          </a:xfrm>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fld id="{4F666A87-0DF7-4A5C-B8B2-4E7F7417BA6B}" type="slidenum">
              <a:rPr kumimoji="0" lang="en-US" b="1" i="0" u="none" strike="noStrike" kern="1200" cap="none" spc="0" normalizeH="0" baseline="0" noProof="0" smtClean="0">
                <a:ln>
                  <a:noFill/>
                </a:ln>
                <a:effectLst/>
                <a:uLnTx/>
                <a:uFillTx/>
              </a:rPr>
              <a:pPr marL="0" marR="0" lvl="0" indent="0" defTabSz="914400" rtl="0" eaLnBrk="1" fontAlgn="auto" latinLnBrk="0" hangingPunct="1">
                <a:spcBef>
                  <a:spcPts val="0"/>
                </a:spcBef>
                <a:spcAft>
                  <a:spcPts val="600"/>
                </a:spcAft>
                <a:buClrTx/>
                <a:buSzTx/>
                <a:buFontTx/>
                <a:buNone/>
                <a:tabLst/>
                <a:defRPr/>
              </a:pPr>
              <a:t>10</a:t>
            </a:fld>
            <a:endParaRPr kumimoji="0" lang="en-US" b="1" i="0" u="none" strike="noStrike" kern="1200" cap="none" spc="0" normalizeH="0" baseline="0" noProof="0">
              <a:ln>
                <a:noFill/>
              </a:ln>
              <a:effectLst/>
              <a:uLnTx/>
              <a:uFillTx/>
            </a:endParaRPr>
          </a:p>
        </p:txBody>
      </p:sp>
      <p:graphicFrame>
        <p:nvGraphicFramePr>
          <p:cNvPr id="8" name="Content Placeholder 5" descr="The applicant must have a physical or mental impairment​&#10;&#10;That physical or mental impairment must constitute or results in a substantial barrier to employment​&#10;&#10;The individual must require one or more VR services to achieve a competitive, integrated employment outcome​&#10;&#10;The individual must be able to benefit from VR services in terms of a competitive, integrated employment outcome​">
            <a:extLst>
              <a:ext uri="{FF2B5EF4-FFF2-40B4-BE49-F238E27FC236}">
                <a16:creationId xmlns:a16="http://schemas.microsoft.com/office/drawing/2014/main" id="{11B2A657-DA58-4CDE-A927-AC2AB58532D6}"/>
              </a:ext>
            </a:extLst>
          </p:cNvPr>
          <p:cNvGraphicFramePr>
            <a:graphicFrameLocks noGrp="1"/>
          </p:cNvGraphicFramePr>
          <p:nvPr>
            <p:ph idx="1"/>
            <p:extLst>
              <p:ext uri="{D42A27DB-BD31-4B8C-83A1-F6EECF244321}">
                <p14:modId xmlns:p14="http://schemas.microsoft.com/office/powerpoint/2010/main" val="4133014087"/>
              </p:ext>
            </p:extLst>
          </p:nvPr>
        </p:nvGraphicFramePr>
        <p:xfrm>
          <a:off x="609600" y="2286000"/>
          <a:ext cx="10972800" cy="39319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40304782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886C9-5B05-3DF4-E30C-B3A5BADD6256}"/>
              </a:ext>
            </a:extLst>
          </p:cNvPr>
          <p:cNvSpPr>
            <a:spLocks noGrp="1"/>
          </p:cNvSpPr>
          <p:nvPr>
            <p:ph type="title"/>
          </p:nvPr>
        </p:nvSpPr>
        <p:spPr>
          <a:xfrm>
            <a:off x="609600" y="685800"/>
            <a:ext cx="8331200" cy="1143000"/>
          </a:xfrm>
        </p:spPr>
        <p:txBody>
          <a:bodyPr/>
          <a:lstStyle/>
          <a:p>
            <a:r>
              <a:rPr lang="en-US"/>
              <a:t>Process</a:t>
            </a:r>
          </a:p>
        </p:txBody>
      </p:sp>
      <p:sp>
        <p:nvSpPr>
          <p:cNvPr id="4" name="Slide Number Placeholder 3">
            <a:extLst>
              <a:ext uri="{FF2B5EF4-FFF2-40B4-BE49-F238E27FC236}">
                <a16:creationId xmlns:a16="http://schemas.microsoft.com/office/drawing/2014/main" id="{EFF1AFC8-AD23-853B-A320-955B4331E825}"/>
              </a:ext>
            </a:extLst>
          </p:cNvPr>
          <p:cNvSpPr>
            <a:spLocks noGrp="1"/>
          </p:cNvSpPr>
          <p:nvPr>
            <p:ph type="sldNum" sz="quarter" idx="4"/>
          </p:nvPr>
        </p:nvSpPr>
        <p:spPr/>
        <p:txBody>
          <a:bodyPr/>
          <a:lstStyle/>
          <a:p>
            <a:fld id="{4F666A87-0DF7-4A5C-B8B2-4E7F7417BA6B}" type="slidenum">
              <a:rPr lang="en-US" smtClean="0"/>
              <a:pPr/>
              <a:t>11</a:t>
            </a:fld>
            <a:endParaRPr lang="en-US"/>
          </a:p>
        </p:txBody>
      </p:sp>
      <p:graphicFrame>
        <p:nvGraphicFramePr>
          <p:cNvPr id="8" name="Content Placeholder 7" descr="Process diagram to show &#10;&#10;Application​&#10;&#10;Eligibility​&#10;&#10;Plan​&#10;&#10;Service Delivery​&#10;&#10;Goal Achievement">
            <a:extLst>
              <a:ext uri="{FF2B5EF4-FFF2-40B4-BE49-F238E27FC236}">
                <a16:creationId xmlns:a16="http://schemas.microsoft.com/office/drawing/2014/main" id="{3B89613A-6BE7-FE27-0D60-62FC283A4389}"/>
              </a:ext>
            </a:extLst>
          </p:cNvPr>
          <p:cNvGraphicFramePr>
            <a:graphicFrameLocks noGrp="1"/>
          </p:cNvGraphicFramePr>
          <p:nvPr>
            <p:ph idx="1"/>
            <p:extLst>
              <p:ext uri="{D42A27DB-BD31-4B8C-83A1-F6EECF244321}">
                <p14:modId xmlns:p14="http://schemas.microsoft.com/office/powerpoint/2010/main" val="2056212532"/>
              </p:ext>
            </p:extLst>
          </p:nvPr>
        </p:nvGraphicFramePr>
        <p:xfrm>
          <a:off x="609600" y="914400"/>
          <a:ext cx="10972800" cy="53038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2031204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6597D-88D9-8A40-47F3-6B8FA9CFC181}"/>
              </a:ext>
            </a:extLst>
          </p:cNvPr>
          <p:cNvSpPr>
            <a:spLocks noGrp="1"/>
          </p:cNvSpPr>
          <p:nvPr>
            <p:ph type="title"/>
          </p:nvPr>
        </p:nvSpPr>
        <p:spPr>
          <a:xfrm>
            <a:off x="609600" y="808355"/>
            <a:ext cx="8331200" cy="1143000"/>
          </a:xfrm>
        </p:spPr>
        <p:txBody>
          <a:bodyPr anchor="ctr">
            <a:normAutofit/>
          </a:bodyPr>
          <a:lstStyle/>
          <a:p>
            <a:r>
              <a:rPr lang="en-US"/>
              <a:t>Potential Services</a:t>
            </a:r>
          </a:p>
        </p:txBody>
      </p:sp>
      <p:sp>
        <p:nvSpPr>
          <p:cNvPr id="4" name="Slide Number Placeholder 3">
            <a:extLst>
              <a:ext uri="{FF2B5EF4-FFF2-40B4-BE49-F238E27FC236}">
                <a16:creationId xmlns:a16="http://schemas.microsoft.com/office/drawing/2014/main" id="{84077565-B213-4CE8-1277-7F30C8A59CEE}"/>
              </a:ext>
            </a:extLst>
          </p:cNvPr>
          <p:cNvSpPr>
            <a:spLocks noGrp="1"/>
          </p:cNvSpPr>
          <p:nvPr>
            <p:ph type="sldNum" sz="quarter" idx="4"/>
          </p:nvPr>
        </p:nvSpPr>
        <p:spPr>
          <a:xfrm>
            <a:off x="365760" y="6217920"/>
            <a:ext cx="2743200" cy="365125"/>
          </a:xfrm>
        </p:spPr>
        <p:txBody>
          <a:bodyPr anchor="ctr">
            <a:normAutofit/>
          </a:bodyPr>
          <a:lstStyle/>
          <a:p>
            <a:pPr>
              <a:spcAft>
                <a:spcPts val="600"/>
              </a:spcAft>
            </a:pPr>
            <a:fld id="{4F666A87-0DF7-4A5C-B8B2-4E7F7417BA6B}" type="slidenum">
              <a:rPr lang="en-US" smtClean="0"/>
              <a:pPr>
                <a:spcAft>
                  <a:spcPts val="600"/>
                </a:spcAft>
              </a:pPr>
              <a:t>12</a:t>
            </a:fld>
            <a:endParaRPr lang="en-US"/>
          </a:p>
        </p:txBody>
      </p:sp>
      <p:graphicFrame>
        <p:nvGraphicFramePr>
          <p:cNvPr id="6" name="Content Placeholder 2" descr="Potential Services: &#10;&#10;Vocational Guidance and Counseling​&#10;&#10;Physical and Mental Restoration​&#10;&#10;Rehabilitation Technology​&#10;&#10;Training​&#10;&#10;Job-related Services​&#10;&#10;Supported Employment​&#10;&#10;Consultation and Technical Assistance​">
            <a:extLst>
              <a:ext uri="{FF2B5EF4-FFF2-40B4-BE49-F238E27FC236}">
                <a16:creationId xmlns:a16="http://schemas.microsoft.com/office/drawing/2014/main" id="{17F98AEB-7B09-13A8-84D6-8E85C8CBB34B}"/>
              </a:ext>
            </a:extLst>
          </p:cNvPr>
          <p:cNvGraphicFramePr>
            <a:graphicFrameLocks noGrp="1"/>
          </p:cNvGraphicFramePr>
          <p:nvPr>
            <p:ph idx="1"/>
            <p:extLst>
              <p:ext uri="{D42A27DB-BD31-4B8C-83A1-F6EECF244321}">
                <p14:modId xmlns:p14="http://schemas.microsoft.com/office/powerpoint/2010/main" val="2770167207"/>
              </p:ext>
            </p:extLst>
          </p:nvPr>
        </p:nvGraphicFramePr>
        <p:xfrm>
          <a:off x="609600" y="1951355"/>
          <a:ext cx="10972800" cy="426656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50590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66D28-2E7B-CE06-4FC9-8DBE619A4F58}"/>
              </a:ext>
            </a:extLst>
          </p:cNvPr>
          <p:cNvSpPr>
            <a:spLocks noGrp="1"/>
          </p:cNvSpPr>
          <p:nvPr>
            <p:ph type="title"/>
          </p:nvPr>
        </p:nvSpPr>
        <p:spPr>
          <a:xfrm>
            <a:off x="609600" y="960437"/>
            <a:ext cx="9423748" cy="743103"/>
          </a:xfrm>
        </p:spPr>
        <p:txBody>
          <a:bodyPr/>
          <a:lstStyle/>
          <a:p>
            <a:r>
              <a:rPr lang="en-US" dirty="0"/>
              <a:t>Goal Achievement &amp; Program Exit</a:t>
            </a:r>
          </a:p>
        </p:txBody>
      </p:sp>
      <p:sp>
        <p:nvSpPr>
          <p:cNvPr id="3" name="Content Placeholder 2">
            <a:extLst>
              <a:ext uri="{FF2B5EF4-FFF2-40B4-BE49-F238E27FC236}">
                <a16:creationId xmlns:a16="http://schemas.microsoft.com/office/drawing/2014/main" id="{D8A8D513-7C5C-F8C2-DC10-0C2203D2EE1C}"/>
              </a:ext>
            </a:extLst>
          </p:cNvPr>
          <p:cNvSpPr>
            <a:spLocks noGrp="1"/>
          </p:cNvSpPr>
          <p:nvPr>
            <p:ph idx="1"/>
          </p:nvPr>
        </p:nvSpPr>
        <p:spPr/>
        <p:txBody>
          <a:bodyPr vert="horz" lIns="91440" tIns="45720" rIns="91440" bIns="45720" rtlCol="0" anchor="t">
            <a:normAutofit/>
          </a:bodyPr>
          <a:lstStyle/>
          <a:p>
            <a:pPr marL="0" indent="0">
              <a:buNone/>
              <a:defRPr/>
            </a:pPr>
            <a:r>
              <a:rPr kumimoji="0" lang="en-US" sz="2800" b="0" i="0" u="none" strike="noStrike" kern="1200" cap="none" spc="0" normalizeH="0" baseline="0" noProof="0" dirty="0">
                <a:ln>
                  <a:noFill/>
                </a:ln>
                <a:solidFill>
                  <a:schemeClr val="accent3"/>
                </a:solidFill>
                <a:effectLst/>
                <a:uLnTx/>
                <a:uFillTx/>
                <a:cs typeface="Aptos Serif" panose="02020604070405020304" pitchFamily="18" charset="0"/>
              </a:rPr>
              <a:t>Once an individual achieves their employment goal, VR will help to ensure the individual reaches </a:t>
            </a:r>
            <a:r>
              <a:rPr lang="en-US" sz="2800" dirty="0">
                <a:solidFill>
                  <a:schemeClr val="accent3"/>
                </a:solidFill>
                <a:cs typeface="Aptos Serif" panose="02020604070405020304" pitchFamily="18" charset="0"/>
              </a:rPr>
              <a:t>stabilization (when the participant achieves their maximum level of independence on the job).</a:t>
            </a:r>
          </a:p>
          <a:p>
            <a:pPr marL="0" indent="0">
              <a:buNone/>
              <a:defRPr/>
            </a:pPr>
            <a:r>
              <a:rPr lang="en-US" sz="2800" dirty="0">
                <a:solidFill>
                  <a:schemeClr val="accent3"/>
                </a:solidFill>
                <a:cs typeface="Aptos Serif" panose="02020604070405020304" pitchFamily="18" charset="0"/>
              </a:rPr>
              <a:t>The case will remain with VR for at least 90 days after stabilization, before </a:t>
            </a:r>
            <a:r>
              <a:rPr kumimoji="0" lang="en-US" sz="2800" b="0" i="0" u="none" strike="noStrike" kern="1200" cap="none" spc="0" normalizeH="0" baseline="0" noProof="0" dirty="0">
                <a:ln>
                  <a:noFill/>
                </a:ln>
                <a:solidFill>
                  <a:schemeClr val="accent3"/>
                </a:solidFill>
                <a:effectLst/>
                <a:uLnTx/>
                <a:uFillTx/>
                <a:cs typeface="Aptos Serif" panose="02020604070405020304" pitchFamily="18" charset="0"/>
              </a:rPr>
              <a:t>the case is closed successfully (program exit).</a:t>
            </a:r>
          </a:p>
          <a:p>
            <a:pPr marL="0" indent="0">
              <a:buNone/>
            </a:pPr>
            <a:endParaRPr lang="en-US" dirty="0"/>
          </a:p>
        </p:txBody>
      </p:sp>
      <p:sp>
        <p:nvSpPr>
          <p:cNvPr id="4" name="Slide Number Placeholder 3">
            <a:extLst>
              <a:ext uri="{FF2B5EF4-FFF2-40B4-BE49-F238E27FC236}">
                <a16:creationId xmlns:a16="http://schemas.microsoft.com/office/drawing/2014/main" id="{C7EA6A50-73A6-6D15-61CC-994B340AA0CC}"/>
              </a:ext>
            </a:extLst>
          </p:cNvPr>
          <p:cNvSpPr>
            <a:spLocks noGrp="1"/>
          </p:cNvSpPr>
          <p:nvPr>
            <p:ph type="sldNum" sz="quarter" idx="4"/>
          </p:nvPr>
        </p:nvSpPr>
        <p:spPr/>
        <p:txBody>
          <a:bodyPr/>
          <a:lstStyle/>
          <a:p>
            <a:fld id="{4F666A87-0DF7-4A5C-B8B2-4E7F7417BA6B}" type="slidenum">
              <a:rPr lang="en-US" smtClean="0"/>
              <a:pPr/>
              <a:t>13</a:t>
            </a:fld>
            <a:endParaRPr lang="en-US"/>
          </a:p>
        </p:txBody>
      </p:sp>
    </p:spTree>
    <p:custDataLst>
      <p:tags r:id="rId1"/>
    </p:custDataLst>
    <p:extLst>
      <p:ext uri="{BB962C8B-B14F-4D97-AF65-F5344CB8AC3E}">
        <p14:creationId xmlns:p14="http://schemas.microsoft.com/office/powerpoint/2010/main" val="20474154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92104-5020-0937-801A-FCB2D346780F}"/>
              </a:ext>
            </a:extLst>
          </p:cNvPr>
          <p:cNvSpPr>
            <a:spLocks noGrp="1"/>
          </p:cNvSpPr>
          <p:nvPr>
            <p:ph type="title"/>
          </p:nvPr>
        </p:nvSpPr>
        <p:spPr/>
        <p:txBody>
          <a:bodyPr/>
          <a:lstStyle/>
          <a:p>
            <a:r>
              <a:rPr lang="en-US"/>
              <a:t>Contacting VR</a:t>
            </a:r>
          </a:p>
        </p:txBody>
      </p:sp>
      <p:sp>
        <p:nvSpPr>
          <p:cNvPr id="3" name="Content Placeholder 2">
            <a:extLst>
              <a:ext uri="{FF2B5EF4-FFF2-40B4-BE49-F238E27FC236}">
                <a16:creationId xmlns:a16="http://schemas.microsoft.com/office/drawing/2014/main" id="{CC4533DC-D592-5B0A-330F-56D50D2C4608}"/>
              </a:ext>
            </a:extLst>
          </p:cNvPr>
          <p:cNvSpPr>
            <a:spLocks noGrp="1"/>
          </p:cNvSpPr>
          <p:nvPr>
            <p:ph idx="1"/>
          </p:nvPr>
        </p:nvSpPr>
        <p:spPr>
          <a:xfrm>
            <a:off x="514350" y="2379945"/>
            <a:ext cx="10972800" cy="3837974"/>
          </a:xfrm>
        </p:spPr>
        <p:txBody>
          <a:bodyPr vert="horz" lIns="91440" tIns="45720" rIns="91440" bIns="45720" rtlCol="0" anchor="t">
            <a:normAutofit/>
          </a:bodyPr>
          <a:lstStyle/>
          <a:p>
            <a:pPr marL="0" indent="0">
              <a:buNone/>
            </a:pPr>
            <a:r>
              <a:rPr lang="en-US" dirty="0">
                <a:solidFill>
                  <a:schemeClr val="accent3"/>
                </a:solidFill>
                <a:cs typeface="Aptos Serif" panose="02020604070405020304" pitchFamily="18" charset="0"/>
              </a:rPr>
              <a:t>If you or someone you know might benefit from VR</a:t>
            </a:r>
            <a:r>
              <a:rPr lang="en-US" dirty="0">
                <a:solidFill>
                  <a:schemeClr val="tx1"/>
                </a:solidFill>
                <a:cs typeface="Aptos Serif" panose="02020604070405020304" pitchFamily="18" charset="0"/>
              </a:rPr>
              <a:t>, </a:t>
            </a:r>
            <a:r>
              <a:rPr lang="en-US" dirty="0">
                <a:cs typeface="Aptos Serif" panose="02020604070405020304" pitchFamily="18" charset="0"/>
                <a:hlinkClick r:id="rId4"/>
              </a:rPr>
              <a:t>contact the local office nearest you.</a:t>
            </a:r>
            <a:r>
              <a:rPr lang="en-US" dirty="0">
                <a:cs typeface="Aptos Serif" panose="02020604070405020304" pitchFamily="18" charset="0"/>
              </a:rPr>
              <a:t> </a:t>
            </a:r>
          </a:p>
          <a:p>
            <a:pPr marL="0" indent="0">
              <a:buNone/>
            </a:pPr>
            <a:endParaRPr lang="en-US" dirty="0">
              <a:latin typeface="Aptos" panose="020B0004020202020204" pitchFamily="34" charset="0"/>
            </a:endParaRPr>
          </a:p>
          <a:p>
            <a:pPr marL="0" indent="0">
              <a:buNone/>
            </a:pPr>
            <a:endParaRPr lang="en-US" dirty="0">
              <a:latin typeface="Aptos" panose="020B0004020202020204" pitchFamily="34" charset="0"/>
            </a:endParaRPr>
          </a:p>
        </p:txBody>
      </p:sp>
      <p:sp>
        <p:nvSpPr>
          <p:cNvPr id="4" name="Slide Number Placeholder 3">
            <a:extLst>
              <a:ext uri="{FF2B5EF4-FFF2-40B4-BE49-F238E27FC236}">
                <a16:creationId xmlns:a16="http://schemas.microsoft.com/office/drawing/2014/main" id="{BF3C664E-DD4A-7CBC-1452-A9A7D65CA4EA}"/>
              </a:ext>
            </a:extLst>
          </p:cNvPr>
          <p:cNvSpPr>
            <a:spLocks noGrp="1"/>
          </p:cNvSpPr>
          <p:nvPr>
            <p:ph type="sldNum" sz="quarter" idx="4"/>
          </p:nvPr>
        </p:nvSpPr>
        <p:spPr/>
        <p:txBody>
          <a:bodyPr/>
          <a:lstStyle/>
          <a:p>
            <a:fld id="{4F666A87-0DF7-4A5C-B8B2-4E7F7417BA6B}" type="slidenum">
              <a:rPr lang="en-US" smtClean="0"/>
              <a:pPr/>
              <a:t>14</a:t>
            </a:fld>
            <a:endParaRPr lang="en-US"/>
          </a:p>
        </p:txBody>
      </p:sp>
    </p:spTree>
    <p:custDataLst>
      <p:tags r:id="rId1"/>
    </p:custDataLst>
    <p:extLst>
      <p:ext uri="{BB962C8B-B14F-4D97-AF65-F5344CB8AC3E}">
        <p14:creationId xmlns:p14="http://schemas.microsoft.com/office/powerpoint/2010/main" val="19315384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EDF2C-44C8-C504-A1F0-A09CC3D3AB5D}"/>
              </a:ext>
            </a:extLst>
          </p:cNvPr>
          <p:cNvSpPr>
            <a:spLocks noGrp="1"/>
          </p:cNvSpPr>
          <p:nvPr>
            <p:ph type="title"/>
          </p:nvPr>
        </p:nvSpPr>
        <p:spPr>
          <a:xfrm>
            <a:off x="0" y="2451030"/>
            <a:ext cx="12192000" cy="1371600"/>
          </a:xfrm>
        </p:spPr>
        <p:txBody>
          <a:bodyPr/>
          <a:lstStyle/>
          <a:p>
            <a:r>
              <a:rPr lang="en-US"/>
              <a:t>WorkOne</a:t>
            </a:r>
          </a:p>
        </p:txBody>
      </p:sp>
      <p:sp>
        <p:nvSpPr>
          <p:cNvPr id="3" name="Slide Number Placeholder 2">
            <a:extLst>
              <a:ext uri="{FF2B5EF4-FFF2-40B4-BE49-F238E27FC236}">
                <a16:creationId xmlns:a16="http://schemas.microsoft.com/office/drawing/2014/main" id="{C62BC72E-9A79-38C7-71F4-A24196A6F86D}"/>
              </a:ext>
            </a:extLst>
          </p:cNvPr>
          <p:cNvSpPr>
            <a:spLocks noGrp="1"/>
          </p:cNvSpPr>
          <p:nvPr>
            <p:ph type="sldNum" sz="quarter" idx="10"/>
          </p:nvPr>
        </p:nvSpPr>
        <p:spPr/>
        <p:txBody>
          <a:bodyPr/>
          <a:lstStyle/>
          <a:p>
            <a:fld id="{4F666A87-0DF7-4A5C-B8B2-4E7F7417BA6B}" type="slidenum">
              <a:rPr lang="en-US" smtClean="0"/>
              <a:pPr/>
              <a:t>15</a:t>
            </a:fld>
            <a:endParaRPr lang="en-US"/>
          </a:p>
        </p:txBody>
      </p:sp>
      <p:sp>
        <p:nvSpPr>
          <p:cNvPr id="4" name="Subtitle 3">
            <a:extLst>
              <a:ext uri="{FF2B5EF4-FFF2-40B4-BE49-F238E27FC236}">
                <a16:creationId xmlns:a16="http://schemas.microsoft.com/office/drawing/2014/main" id="{3E12A893-F8B6-F354-7E1E-33A33CA44156}"/>
              </a:ext>
            </a:extLst>
          </p:cNvPr>
          <p:cNvSpPr>
            <a:spLocks noGrp="1"/>
          </p:cNvSpPr>
          <p:nvPr>
            <p:ph type="subTitle" idx="1"/>
          </p:nvPr>
        </p:nvSpPr>
        <p:spPr>
          <a:xfrm>
            <a:off x="2514600" y="5211445"/>
            <a:ext cx="9128760" cy="1371600"/>
          </a:xfrm>
        </p:spPr>
        <p:txBody>
          <a:bodyPr/>
          <a:lstStyle/>
          <a:p>
            <a:r>
              <a:rPr lang="en-US" sz="2800"/>
              <a:t>The Core of the Indiana Department of Workforce Development's (DWD) Workforce Development System</a:t>
            </a:r>
          </a:p>
        </p:txBody>
      </p:sp>
    </p:spTree>
    <p:custDataLst>
      <p:tags r:id="rId1"/>
    </p:custDataLst>
    <p:extLst>
      <p:ext uri="{BB962C8B-B14F-4D97-AF65-F5344CB8AC3E}">
        <p14:creationId xmlns:p14="http://schemas.microsoft.com/office/powerpoint/2010/main" val="16310443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59D4B-1A68-4FAB-584A-173764F5A54C}"/>
              </a:ext>
            </a:extLst>
          </p:cNvPr>
          <p:cNvSpPr>
            <a:spLocks noGrp="1"/>
          </p:cNvSpPr>
          <p:nvPr>
            <p:ph type="title"/>
          </p:nvPr>
        </p:nvSpPr>
        <p:spPr/>
        <p:txBody>
          <a:bodyPr/>
          <a:lstStyle/>
          <a:p>
            <a:r>
              <a:rPr lang="en-US"/>
              <a:t>WorkOne</a:t>
            </a:r>
          </a:p>
        </p:txBody>
      </p:sp>
      <p:sp>
        <p:nvSpPr>
          <p:cNvPr id="3" name="Content Placeholder 2">
            <a:extLst>
              <a:ext uri="{FF2B5EF4-FFF2-40B4-BE49-F238E27FC236}">
                <a16:creationId xmlns:a16="http://schemas.microsoft.com/office/drawing/2014/main" id="{5DB7AD8C-7792-7AF2-5AB5-A63D5AF57B66}"/>
              </a:ext>
            </a:extLst>
          </p:cNvPr>
          <p:cNvSpPr>
            <a:spLocks noGrp="1"/>
          </p:cNvSpPr>
          <p:nvPr>
            <p:ph idx="1"/>
          </p:nvPr>
        </p:nvSpPr>
        <p:spPr/>
        <p:txBody>
          <a:bodyPr vert="horz" lIns="91440" tIns="45720" rIns="91440" bIns="45720" rtlCol="0" anchor="t">
            <a:normAutofit/>
          </a:bodyPr>
          <a:lstStyle/>
          <a:p>
            <a:pPr marL="0" indent="0">
              <a:buNone/>
            </a:pPr>
            <a:r>
              <a:rPr lang="en-US" b="0" i="0" dirty="0">
                <a:solidFill>
                  <a:schemeClr val="accent3"/>
                </a:solidFill>
                <a:effectLst/>
                <a:cs typeface="Aptos Serif" panose="02020604070405020304" pitchFamily="18" charset="0"/>
              </a:rPr>
              <a:t>WorkOne helps </a:t>
            </a:r>
            <a:r>
              <a:rPr lang="en-US" dirty="0">
                <a:solidFill>
                  <a:schemeClr val="accent3"/>
                </a:solidFill>
                <a:cs typeface="Aptos Serif" panose="02020604070405020304" pitchFamily="18" charset="0"/>
              </a:rPr>
              <a:t>individuals</a:t>
            </a:r>
            <a:r>
              <a:rPr lang="en-US" b="0" i="0" dirty="0">
                <a:solidFill>
                  <a:schemeClr val="accent3"/>
                </a:solidFill>
                <a:effectLst/>
                <a:cs typeface="Aptos Serif" panose="02020604070405020304" pitchFamily="18" charset="0"/>
              </a:rPr>
              <a:t> find a new or better job, choose a career, find a good employee, access training, or get the information needed to succeed in today's ever-evolving workplace.</a:t>
            </a:r>
            <a:endParaRPr lang="en-US" dirty="0">
              <a:solidFill>
                <a:schemeClr val="accent3"/>
              </a:solidFill>
              <a:cs typeface="Aptos Serif" panose="02020604070405020304" pitchFamily="18" charset="0"/>
            </a:endParaRPr>
          </a:p>
        </p:txBody>
      </p:sp>
      <p:sp>
        <p:nvSpPr>
          <p:cNvPr id="4" name="Slide Number Placeholder 3">
            <a:extLst>
              <a:ext uri="{FF2B5EF4-FFF2-40B4-BE49-F238E27FC236}">
                <a16:creationId xmlns:a16="http://schemas.microsoft.com/office/drawing/2014/main" id="{8E484E0B-84A8-4A35-A7DB-5C7EF221B9ED}"/>
              </a:ext>
            </a:extLst>
          </p:cNvPr>
          <p:cNvSpPr>
            <a:spLocks noGrp="1"/>
          </p:cNvSpPr>
          <p:nvPr>
            <p:ph type="sldNum" sz="quarter" idx="4"/>
          </p:nvPr>
        </p:nvSpPr>
        <p:spPr/>
        <p:txBody>
          <a:bodyPr/>
          <a:lstStyle/>
          <a:p>
            <a:fld id="{4F666A87-0DF7-4A5C-B8B2-4E7F7417BA6B}" type="slidenum">
              <a:rPr lang="en-US" smtClean="0"/>
              <a:pPr/>
              <a:t>16</a:t>
            </a:fld>
            <a:endParaRPr lang="en-US"/>
          </a:p>
        </p:txBody>
      </p:sp>
    </p:spTree>
    <p:custDataLst>
      <p:tags r:id="rId1"/>
    </p:custDataLst>
    <p:extLst>
      <p:ext uri="{BB962C8B-B14F-4D97-AF65-F5344CB8AC3E}">
        <p14:creationId xmlns:p14="http://schemas.microsoft.com/office/powerpoint/2010/main" val="17915528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65A98-C5C4-CC0B-E79E-740143C84139}"/>
              </a:ext>
            </a:extLst>
          </p:cNvPr>
          <p:cNvSpPr>
            <a:spLocks noGrp="1"/>
          </p:cNvSpPr>
          <p:nvPr>
            <p:ph type="title"/>
          </p:nvPr>
        </p:nvSpPr>
        <p:spPr>
          <a:xfrm>
            <a:off x="609600" y="960437"/>
            <a:ext cx="8331200" cy="1143000"/>
          </a:xfrm>
        </p:spPr>
        <p:txBody>
          <a:bodyPr anchor="ctr">
            <a:normAutofit/>
          </a:bodyPr>
          <a:lstStyle/>
          <a:p>
            <a:r>
              <a:rPr lang="en-US" dirty="0"/>
              <a:t>WorkOne Programs</a:t>
            </a:r>
          </a:p>
        </p:txBody>
      </p:sp>
      <p:sp>
        <p:nvSpPr>
          <p:cNvPr id="4" name="Slide Number Placeholder 3">
            <a:extLst>
              <a:ext uri="{FF2B5EF4-FFF2-40B4-BE49-F238E27FC236}">
                <a16:creationId xmlns:a16="http://schemas.microsoft.com/office/drawing/2014/main" id="{20CECA08-5D0E-C824-4390-0D8DBFA34BD1}"/>
              </a:ext>
            </a:extLst>
          </p:cNvPr>
          <p:cNvSpPr>
            <a:spLocks noGrp="1"/>
          </p:cNvSpPr>
          <p:nvPr>
            <p:ph type="sldNum" sz="quarter" idx="4"/>
          </p:nvPr>
        </p:nvSpPr>
        <p:spPr>
          <a:xfrm>
            <a:off x="365760" y="6217920"/>
            <a:ext cx="2743200" cy="365125"/>
          </a:xfrm>
        </p:spPr>
        <p:txBody>
          <a:bodyPr anchor="ctr">
            <a:normAutofit/>
          </a:bodyPr>
          <a:lstStyle/>
          <a:p>
            <a:pPr>
              <a:spcAft>
                <a:spcPts val="600"/>
              </a:spcAft>
            </a:pPr>
            <a:fld id="{4F666A87-0DF7-4A5C-B8B2-4E7F7417BA6B}" type="slidenum">
              <a:rPr lang="en-US" smtClean="0"/>
              <a:pPr>
                <a:spcAft>
                  <a:spcPts val="600"/>
                </a:spcAft>
              </a:pPr>
              <a:t>17</a:t>
            </a:fld>
            <a:endParaRPr lang="en-US"/>
          </a:p>
        </p:txBody>
      </p:sp>
      <p:graphicFrame>
        <p:nvGraphicFramePr>
          <p:cNvPr id="6" name="Content Placeholder 2" descr="DWD Work One Programs:&#10;&#10;Workforce Ready Grant​&#10;&#10;Employer Training Grant​&#10;&#10;INTraining​&#10;&#10;Dislocated Worker Program​&#10;&#10;Jobs for America’s Graduates (JAG)​&#10;&#10;Unemployment Insurance​&#10;&#10;Adult Education​">
            <a:extLst>
              <a:ext uri="{FF2B5EF4-FFF2-40B4-BE49-F238E27FC236}">
                <a16:creationId xmlns:a16="http://schemas.microsoft.com/office/drawing/2014/main" id="{D3683144-C62F-9E9E-FB01-4B4E9E5A7E39}"/>
              </a:ext>
            </a:extLst>
          </p:cNvPr>
          <p:cNvGraphicFramePr>
            <a:graphicFrameLocks noGrp="1"/>
          </p:cNvGraphicFramePr>
          <p:nvPr>
            <p:ph idx="1"/>
            <p:extLst>
              <p:ext uri="{D42A27DB-BD31-4B8C-83A1-F6EECF244321}">
                <p14:modId xmlns:p14="http://schemas.microsoft.com/office/powerpoint/2010/main" val="1467281045"/>
              </p:ext>
            </p:extLst>
          </p:nvPr>
        </p:nvGraphicFramePr>
        <p:xfrm>
          <a:off x="609600" y="2286000"/>
          <a:ext cx="10972800" cy="39319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6529979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EA547-41EE-1708-C35C-CEE5C368BB1E}"/>
              </a:ext>
            </a:extLst>
          </p:cNvPr>
          <p:cNvSpPr>
            <a:spLocks noGrp="1"/>
          </p:cNvSpPr>
          <p:nvPr>
            <p:ph type="title"/>
          </p:nvPr>
        </p:nvSpPr>
        <p:spPr>
          <a:xfrm>
            <a:off x="609600" y="960437"/>
            <a:ext cx="8331200" cy="1143000"/>
          </a:xfrm>
        </p:spPr>
        <p:txBody>
          <a:bodyPr anchor="ctr">
            <a:normAutofit/>
          </a:bodyPr>
          <a:lstStyle/>
          <a:p>
            <a:r>
              <a:rPr lang="en-US" sz="4100"/>
              <a:t>WorkOne Individualized Services</a:t>
            </a:r>
          </a:p>
        </p:txBody>
      </p:sp>
      <p:sp>
        <p:nvSpPr>
          <p:cNvPr id="4" name="Slide Number Placeholder 3">
            <a:extLst>
              <a:ext uri="{FF2B5EF4-FFF2-40B4-BE49-F238E27FC236}">
                <a16:creationId xmlns:a16="http://schemas.microsoft.com/office/drawing/2014/main" id="{AE289398-5839-BA65-87A9-B231455DB84D}"/>
              </a:ext>
            </a:extLst>
          </p:cNvPr>
          <p:cNvSpPr>
            <a:spLocks noGrp="1"/>
          </p:cNvSpPr>
          <p:nvPr>
            <p:ph type="sldNum" sz="quarter" idx="4"/>
          </p:nvPr>
        </p:nvSpPr>
        <p:spPr>
          <a:xfrm>
            <a:off x="365760" y="6217920"/>
            <a:ext cx="2743200" cy="365125"/>
          </a:xfrm>
        </p:spPr>
        <p:txBody>
          <a:bodyPr anchor="ctr">
            <a:normAutofit/>
          </a:bodyPr>
          <a:lstStyle/>
          <a:p>
            <a:pPr>
              <a:spcAft>
                <a:spcPts val="600"/>
              </a:spcAft>
            </a:pPr>
            <a:fld id="{4F666A87-0DF7-4A5C-B8B2-4E7F7417BA6B}" type="slidenum">
              <a:rPr lang="en-US" smtClean="0"/>
              <a:pPr>
                <a:spcAft>
                  <a:spcPts val="600"/>
                </a:spcAft>
              </a:pPr>
              <a:t>18</a:t>
            </a:fld>
            <a:endParaRPr lang="en-US"/>
          </a:p>
        </p:txBody>
      </p:sp>
      <p:graphicFrame>
        <p:nvGraphicFramePr>
          <p:cNvPr id="6" name="Content Placeholder 2" descr="WorOne Individualized Services include:&#10;&#10;Skills evaluation​&#10;&#10;Career planning​&#10;&#10;Resume development​&#10;&#10;Interview coaching​&#10;&#10;Job search assistance">
            <a:extLst>
              <a:ext uri="{FF2B5EF4-FFF2-40B4-BE49-F238E27FC236}">
                <a16:creationId xmlns:a16="http://schemas.microsoft.com/office/drawing/2014/main" id="{DE321EFE-E4A7-2D9C-B527-FDA47A0CAC1D}"/>
              </a:ext>
            </a:extLst>
          </p:cNvPr>
          <p:cNvGraphicFramePr>
            <a:graphicFrameLocks noGrp="1"/>
          </p:cNvGraphicFramePr>
          <p:nvPr>
            <p:ph idx="1"/>
            <p:extLst>
              <p:ext uri="{D42A27DB-BD31-4B8C-83A1-F6EECF244321}">
                <p14:modId xmlns:p14="http://schemas.microsoft.com/office/powerpoint/2010/main" val="311933584"/>
              </p:ext>
            </p:extLst>
          </p:nvPr>
        </p:nvGraphicFramePr>
        <p:xfrm>
          <a:off x="609600" y="2285999"/>
          <a:ext cx="10972800" cy="37139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8530511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DWD WorkOne regional map located at https://www.in.gov/dwd/workone/">
            <a:extLst>
              <a:ext uri="{FF2B5EF4-FFF2-40B4-BE49-F238E27FC236}">
                <a16:creationId xmlns:a16="http://schemas.microsoft.com/office/drawing/2014/main" id="{3DE921FB-E8B7-5917-3CCE-02C384D819DD}"/>
              </a:ext>
            </a:extLst>
          </p:cNvPr>
          <p:cNvPicPr>
            <a:picLocks noGrp="1" noChangeAspect="1"/>
          </p:cNvPicPr>
          <p:nvPr>
            <p:ph sz="half" idx="1"/>
          </p:nvPr>
        </p:nvPicPr>
        <p:blipFill>
          <a:blip r:embed="rId4"/>
          <a:stretch>
            <a:fillRect/>
          </a:stretch>
        </p:blipFill>
        <p:spPr>
          <a:xfrm>
            <a:off x="441036" y="864985"/>
            <a:ext cx="4775200" cy="5527656"/>
          </a:xfrm>
          <a:prstGeom prst="rect">
            <a:avLst/>
          </a:prstGeom>
          <a:noFill/>
        </p:spPr>
      </p:pic>
      <p:sp>
        <p:nvSpPr>
          <p:cNvPr id="10" name="Content Placeholder 2">
            <a:extLst>
              <a:ext uri="{FF2B5EF4-FFF2-40B4-BE49-F238E27FC236}">
                <a16:creationId xmlns:a16="http://schemas.microsoft.com/office/drawing/2014/main" id="{A0828629-8F64-4367-7CC4-3F19CB77A8CD}"/>
              </a:ext>
            </a:extLst>
          </p:cNvPr>
          <p:cNvSpPr>
            <a:spLocks noGrp="1"/>
          </p:cNvSpPr>
          <p:nvPr>
            <p:ph sz="half" idx="2"/>
          </p:nvPr>
        </p:nvSpPr>
        <p:spPr>
          <a:xfrm>
            <a:off x="5222240" y="2433906"/>
            <a:ext cx="5775612" cy="3328066"/>
          </a:xfrm>
        </p:spPr>
        <p:txBody>
          <a:bodyPr/>
          <a:lstStyle/>
          <a:p>
            <a:pPr marL="0" indent="0">
              <a:buNone/>
            </a:pPr>
            <a:r>
              <a:rPr lang="en-US" dirty="0">
                <a:solidFill>
                  <a:schemeClr val="accent3"/>
                </a:solidFill>
              </a:rPr>
              <a:t>Find you local WorkOne using </a:t>
            </a:r>
            <a:r>
              <a:rPr lang="en-US" dirty="0">
                <a:hlinkClick r:id="rId5"/>
              </a:rPr>
              <a:t>this interactive map </a:t>
            </a:r>
            <a:r>
              <a:rPr lang="en-US" dirty="0">
                <a:solidFill>
                  <a:schemeClr val="accent3"/>
                </a:solidFill>
              </a:rPr>
              <a:t>with detailed information about services, location and contact information, and operating hours.</a:t>
            </a:r>
          </a:p>
          <a:p>
            <a:pPr marL="0" indent="0">
              <a:buNone/>
            </a:pPr>
            <a:endParaRPr lang="en-US" dirty="0"/>
          </a:p>
        </p:txBody>
      </p:sp>
      <p:sp>
        <p:nvSpPr>
          <p:cNvPr id="4" name="Slide Number Placeholder 3">
            <a:extLst>
              <a:ext uri="{FF2B5EF4-FFF2-40B4-BE49-F238E27FC236}">
                <a16:creationId xmlns:a16="http://schemas.microsoft.com/office/drawing/2014/main" id="{D1D68D3D-9368-7272-1833-8833FBA5D1F2}"/>
              </a:ext>
            </a:extLst>
          </p:cNvPr>
          <p:cNvSpPr>
            <a:spLocks noGrp="1"/>
          </p:cNvSpPr>
          <p:nvPr>
            <p:ph type="sldNum" sz="quarter" idx="4"/>
          </p:nvPr>
        </p:nvSpPr>
        <p:spPr>
          <a:xfrm>
            <a:off x="365760" y="6217920"/>
            <a:ext cx="2743200" cy="365125"/>
          </a:xfrm>
        </p:spPr>
        <p:txBody>
          <a:bodyPr anchor="ctr">
            <a:normAutofit/>
          </a:bodyPr>
          <a:lstStyle/>
          <a:p>
            <a:pPr>
              <a:spcAft>
                <a:spcPts val="600"/>
              </a:spcAft>
            </a:pPr>
            <a:fld id="{4F666A87-0DF7-4A5C-B8B2-4E7F7417BA6B}" type="slidenum">
              <a:rPr lang="en-US" smtClean="0"/>
              <a:pPr>
                <a:spcAft>
                  <a:spcPts val="600"/>
                </a:spcAft>
              </a:pPr>
              <a:t>19</a:t>
            </a:fld>
            <a:endParaRPr lang="en-US"/>
          </a:p>
        </p:txBody>
      </p:sp>
    </p:spTree>
    <p:custDataLst>
      <p:tags r:id="rId1"/>
    </p:custDataLst>
    <p:extLst>
      <p:ext uri="{BB962C8B-B14F-4D97-AF65-F5344CB8AC3E}">
        <p14:creationId xmlns:p14="http://schemas.microsoft.com/office/powerpoint/2010/main" val="33026846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2A41C-56D1-EDB5-288B-276B99D471A5}"/>
              </a:ext>
            </a:extLst>
          </p:cNvPr>
          <p:cNvSpPr>
            <a:spLocks noGrp="1"/>
          </p:cNvSpPr>
          <p:nvPr>
            <p:ph type="title"/>
          </p:nvPr>
        </p:nvSpPr>
        <p:spPr/>
        <p:txBody>
          <a:bodyPr/>
          <a:lstStyle/>
          <a:p>
            <a:r>
              <a:rPr lang="en-US">
                <a:latin typeface="Aptos"/>
              </a:rPr>
              <a:t>Benefits of Employment</a:t>
            </a:r>
            <a:endParaRPr lang="en-US"/>
          </a:p>
        </p:txBody>
      </p:sp>
      <p:sp>
        <p:nvSpPr>
          <p:cNvPr id="3" name="Content Placeholder 2">
            <a:extLst>
              <a:ext uri="{FF2B5EF4-FFF2-40B4-BE49-F238E27FC236}">
                <a16:creationId xmlns:a16="http://schemas.microsoft.com/office/drawing/2014/main" id="{4B5AD827-EF37-B5D6-78AC-AEE33D77704A}"/>
              </a:ext>
            </a:extLst>
          </p:cNvPr>
          <p:cNvSpPr>
            <a:spLocks noGrp="1"/>
          </p:cNvSpPr>
          <p:nvPr>
            <p:ph idx="1"/>
          </p:nvPr>
        </p:nvSpPr>
        <p:spPr/>
        <p:txBody>
          <a:bodyPr vert="horz" lIns="91440" tIns="45720" rIns="91440" bIns="45720" rtlCol="0" anchor="t">
            <a:normAutofit/>
          </a:bodyPr>
          <a:lstStyle/>
          <a:p>
            <a:r>
              <a:rPr lang="en-US" sz="2800" dirty="0">
                <a:latin typeface="Aptos Serif"/>
                <a:cs typeface="Aptos Serif"/>
              </a:rPr>
              <a:t>Greater economic self-sufficiency </a:t>
            </a:r>
            <a:endParaRPr lang="en-US" sz="2800" dirty="0">
              <a:cs typeface="Aptos Serif"/>
            </a:endParaRPr>
          </a:p>
          <a:p>
            <a:r>
              <a:rPr lang="en-US" sz="2800" dirty="0">
                <a:latin typeface="Aptos Serif"/>
                <a:cs typeface="Aptos Serif"/>
              </a:rPr>
              <a:t>Increased confidence and self-worth</a:t>
            </a:r>
            <a:endParaRPr lang="en-US" sz="2800" dirty="0">
              <a:cs typeface="Aptos Serif"/>
            </a:endParaRPr>
          </a:p>
          <a:p>
            <a:r>
              <a:rPr lang="en-US" sz="2800" dirty="0">
                <a:latin typeface="Aptos Serif"/>
                <a:cs typeface="Aptos Serif"/>
              </a:rPr>
              <a:t>Opportunity for skill development and advancement</a:t>
            </a:r>
            <a:endParaRPr lang="en-US" sz="2800" dirty="0">
              <a:cs typeface="Aptos Serif"/>
            </a:endParaRPr>
          </a:p>
          <a:p>
            <a:r>
              <a:rPr lang="en-US" sz="2800" dirty="0">
                <a:latin typeface="Aptos Serif"/>
                <a:cs typeface="Aptos Serif"/>
              </a:rPr>
              <a:t>Expanded social networks</a:t>
            </a:r>
            <a:endParaRPr lang="en-US" sz="2800" dirty="0">
              <a:cs typeface="Aptos Serif"/>
            </a:endParaRPr>
          </a:p>
          <a:p>
            <a:r>
              <a:rPr lang="en-US" sz="2800" dirty="0">
                <a:latin typeface="Aptos Serif"/>
                <a:cs typeface="Aptos Serif"/>
              </a:rPr>
              <a:t>Increased independence and control over life</a:t>
            </a:r>
            <a:endParaRPr lang="en-US" sz="2800" dirty="0">
              <a:cs typeface="Aptos Serif"/>
            </a:endParaRPr>
          </a:p>
          <a:p>
            <a:endParaRPr lang="en-US" dirty="0">
              <a:cs typeface="Aptos Serif"/>
            </a:endParaRPr>
          </a:p>
        </p:txBody>
      </p:sp>
      <p:sp>
        <p:nvSpPr>
          <p:cNvPr id="4" name="Slide Number Placeholder 3">
            <a:extLst>
              <a:ext uri="{FF2B5EF4-FFF2-40B4-BE49-F238E27FC236}">
                <a16:creationId xmlns:a16="http://schemas.microsoft.com/office/drawing/2014/main" id="{21C36EFD-7A8F-50FD-C398-4539090FE78D}"/>
              </a:ext>
            </a:extLst>
          </p:cNvPr>
          <p:cNvSpPr>
            <a:spLocks noGrp="1"/>
          </p:cNvSpPr>
          <p:nvPr>
            <p:ph type="sldNum" sz="quarter" idx="4"/>
          </p:nvPr>
        </p:nvSpPr>
        <p:spPr/>
        <p:txBody>
          <a:bodyPr/>
          <a:lstStyle/>
          <a:p>
            <a:fld id="{4F666A87-0DF7-4A5C-B8B2-4E7F7417BA6B}" type="slidenum">
              <a:rPr lang="en-US" smtClean="0"/>
              <a:pPr/>
              <a:t>2</a:t>
            </a:fld>
            <a:endParaRPr lang="en-US"/>
          </a:p>
        </p:txBody>
      </p:sp>
    </p:spTree>
    <p:custDataLst>
      <p:tags r:id="rId1"/>
    </p:custDataLst>
    <p:extLst>
      <p:ext uri="{BB962C8B-B14F-4D97-AF65-F5344CB8AC3E}">
        <p14:creationId xmlns:p14="http://schemas.microsoft.com/office/powerpoint/2010/main" val="29272095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94E7F90-9BE4-B7D3-D928-2C2ED296DEAD}"/>
              </a:ext>
            </a:extLst>
          </p:cNvPr>
          <p:cNvSpPr>
            <a:spLocks noGrp="1"/>
          </p:cNvSpPr>
          <p:nvPr>
            <p:ph sz="half" idx="1"/>
          </p:nvPr>
        </p:nvSpPr>
        <p:spPr>
          <a:xfrm>
            <a:off x="673869" y="1874020"/>
            <a:ext cx="4864101" cy="4517352"/>
          </a:xfrm>
        </p:spPr>
        <p:txBody>
          <a:bodyPr vert="horz" lIns="91440" tIns="45720" rIns="91440" bIns="45720" rtlCol="0" anchor="t">
            <a:normAutofit/>
          </a:bodyPr>
          <a:lstStyle/>
          <a:p>
            <a:pPr marL="0" indent="0">
              <a:buNone/>
            </a:pPr>
            <a:r>
              <a:rPr lang="en-US" sz="2400">
                <a:latin typeface="Aptos Serif"/>
                <a:cs typeface="Aptos Serif"/>
                <a:hlinkClick r:id="rId4"/>
              </a:rPr>
              <a:t> Indiana Career Explorer</a:t>
            </a:r>
            <a:endParaRPr lang="en-US" sz="2400">
              <a:latin typeface="Aptos Serif"/>
              <a:cs typeface="Aptos Serif"/>
            </a:endParaRPr>
          </a:p>
          <a:p>
            <a:pPr marL="0" indent="0">
              <a:buNone/>
            </a:pPr>
            <a:endParaRPr lang="en-US">
              <a:latin typeface="Aptos Serif"/>
              <a:cs typeface="Aptos Serif"/>
            </a:endParaRPr>
          </a:p>
          <a:p>
            <a:pPr marL="0" indent="0">
              <a:buNone/>
            </a:pPr>
            <a:endParaRPr lang="en-US">
              <a:latin typeface="Aptos Serif"/>
              <a:cs typeface="Aptos Serif"/>
            </a:endParaRPr>
          </a:p>
          <a:p>
            <a:pPr marL="0" indent="0">
              <a:buNone/>
            </a:pPr>
            <a:endParaRPr lang="en-US">
              <a:latin typeface="Aptos Serif"/>
              <a:cs typeface="Aptos Serif"/>
            </a:endParaRPr>
          </a:p>
          <a:p>
            <a:pPr marL="0" indent="0">
              <a:buNone/>
            </a:pPr>
            <a:r>
              <a:rPr lang="en-US">
                <a:latin typeface="Aptos Serif"/>
                <a:cs typeface="Aptos Serif"/>
                <a:hlinkClick r:id="rId5"/>
              </a:rPr>
              <a:t>I</a:t>
            </a:r>
            <a:r>
              <a:rPr lang="en-US" sz="2400">
                <a:latin typeface="Aptos Serif"/>
                <a:cs typeface="Aptos Serif"/>
                <a:hlinkClick r:id="rId5"/>
              </a:rPr>
              <a:t>ndiana Career Connect</a:t>
            </a:r>
            <a:endParaRPr lang="en-US" sz="2400">
              <a:latin typeface="Aptos Serif"/>
              <a:cs typeface="Aptos Serif"/>
            </a:endParaRPr>
          </a:p>
          <a:p>
            <a:pPr marL="0" indent="0">
              <a:buNone/>
            </a:pPr>
            <a:endParaRPr lang="en-US">
              <a:latin typeface="Aptos Serif"/>
              <a:cs typeface="Aptos Serif"/>
            </a:endParaRPr>
          </a:p>
          <a:p>
            <a:pPr marL="0" indent="0">
              <a:buNone/>
            </a:pPr>
            <a:endParaRPr lang="en-US">
              <a:latin typeface="Aptos Serif"/>
              <a:cs typeface="Aptos Serif"/>
            </a:endParaRPr>
          </a:p>
          <a:p>
            <a:pPr marL="0" indent="0">
              <a:buNone/>
            </a:pPr>
            <a:endParaRPr lang="en-US">
              <a:latin typeface="Aptos Serif"/>
              <a:cs typeface="Aptos Serif"/>
            </a:endParaRPr>
          </a:p>
          <a:p>
            <a:pPr marL="0" indent="0">
              <a:buNone/>
            </a:pPr>
            <a:endParaRPr lang="en-US">
              <a:latin typeface="Aptos Serif"/>
              <a:cs typeface="Aptos Serif"/>
            </a:endParaRPr>
          </a:p>
          <a:p>
            <a:pPr marL="0" indent="0">
              <a:buNone/>
            </a:pPr>
            <a:endParaRPr lang="en-US">
              <a:cs typeface="Aptos Serif"/>
            </a:endParaRPr>
          </a:p>
        </p:txBody>
      </p:sp>
      <p:sp>
        <p:nvSpPr>
          <p:cNvPr id="4" name="Slide Number Placeholder 3">
            <a:extLst>
              <a:ext uri="{FF2B5EF4-FFF2-40B4-BE49-F238E27FC236}">
                <a16:creationId xmlns:a16="http://schemas.microsoft.com/office/drawing/2014/main" id="{D58585A7-55B3-1565-F451-B207D4C1BCB4}"/>
              </a:ext>
            </a:extLst>
          </p:cNvPr>
          <p:cNvSpPr>
            <a:spLocks noGrp="1"/>
          </p:cNvSpPr>
          <p:nvPr>
            <p:ph type="sldNum" sz="quarter" idx="4"/>
          </p:nvPr>
        </p:nvSpPr>
        <p:spPr/>
        <p:txBody>
          <a:bodyPr/>
          <a:lstStyle/>
          <a:p>
            <a:fld id="{4F666A87-0DF7-4A5C-B8B2-4E7F7417BA6B}" type="slidenum">
              <a:rPr lang="en-US" smtClean="0"/>
              <a:pPr/>
              <a:t>20</a:t>
            </a:fld>
            <a:endParaRPr lang="en-US"/>
          </a:p>
        </p:txBody>
      </p:sp>
      <p:sp>
        <p:nvSpPr>
          <p:cNvPr id="2" name="Title 1">
            <a:extLst>
              <a:ext uri="{FF2B5EF4-FFF2-40B4-BE49-F238E27FC236}">
                <a16:creationId xmlns:a16="http://schemas.microsoft.com/office/drawing/2014/main" id="{1E358DF4-4E1B-4C43-C984-6021BCFE4EA3}"/>
              </a:ext>
            </a:extLst>
          </p:cNvPr>
          <p:cNvSpPr>
            <a:spLocks noGrp="1"/>
          </p:cNvSpPr>
          <p:nvPr>
            <p:ph type="title" idx="4294967295"/>
          </p:nvPr>
        </p:nvSpPr>
        <p:spPr>
          <a:xfrm>
            <a:off x="1121833" y="733848"/>
            <a:ext cx="8331200" cy="1143000"/>
          </a:xfrm>
        </p:spPr>
        <p:txBody>
          <a:bodyPr/>
          <a:lstStyle/>
          <a:p>
            <a:r>
              <a:rPr lang="en-US"/>
              <a:t>DWD Online Resources</a:t>
            </a:r>
          </a:p>
        </p:txBody>
      </p:sp>
      <p:pic>
        <p:nvPicPr>
          <p:cNvPr id="5" name="Picture 4" descr="QR Code for Indiana Career Explorer">
            <a:extLst>
              <a:ext uri="{FF2B5EF4-FFF2-40B4-BE49-F238E27FC236}">
                <a16:creationId xmlns:a16="http://schemas.microsoft.com/office/drawing/2014/main" id="{DCBCEAC6-FEFF-3EA2-65BE-9563BE923576}"/>
              </a:ext>
            </a:extLst>
          </p:cNvPr>
          <p:cNvPicPr>
            <a:picLocks noChangeAspect="1"/>
          </p:cNvPicPr>
          <p:nvPr/>
        </p:nvPicPr>
        <p:blipFill>
          <a:blip r:embed="rId6"/>
          <a:stretch>
            <a:fillRect/>
          </a:stretch>
        </p:blipFill>
        <p:spPr>
          <a:xfrm>
            <a:off x="676852" y="2306685"/>
            <a:ext cx="1064106" cy="1014077"/>
          </a:xfrm>
          <a:prstGeom prst="rect">
            <a:avLst/>
          </a:prstGeom>
        </p:spPr>
      </p:pic>
      <p:pic>
        <p:nvPicPr>
          <p:cNvPr id="6" name="Picture 5" descr="QR Code for Indiana Career Connect">
            <a:extLst>
              <a:ext uri="{FF2B5EF4-FFF2-40B4-BE49-F238E27FC236}">
                <a16:creationId xmlns:a16="http://schemas.microsoft.com/office/drawing/2014/main" id="{EFC7CB65-BB7F-74C4-CF45-82211454F583}"/>
              </a:ext>
            </a:extLst>
          </p:cNvPr>
          <p:cNvPicPr>
            <a:picLocks noChangeAspect="1"/>
          </p:cNvPicPr>
          <p:nvPr/>
        </p:nvPicPr>
        <p:blipFill>
          <a:blip r:embed="rId7"/>
          <a:stretch>
            <a:fillRect/>
          </a:stretch>
        </p:blipFill>
        <p:spPr>
          <a:xfrm>
            <a:off x="678777" y="4393527"/>
            <a:ext cx="1051599" cy="1047750"/>
          </a:xfrm>
          <a:prstGeom prst="rect">
            <a:avLst/>
          </a:prstGeom>
        </p:spPr>
      </p:pic>
      <p:pic>
        <p:nvPicPr>
          <p:cNvPr id="191" name="Picture 190" descr="QR Code for INDemand Jobs">
            <a:extLst>
              <a:ext uri="{FF2B5EF4-FFF2-40B4-BE49-F238E27FC236}">
                <a16:creationId xmlns:a16="http://schemas.microsoft.com/office/drawing/2014/main" id="{702D08CA-B948-6BBD-E019-7E979BB43A26}"/>
              </a:ext>
            </a:extLst>
          </p:cNvPr>
          <p:cNvPicPr>
            <a:picLocks noChangeAspect="1"/>
          </p:cNvPicPr>
          <p:nvPr/>
        </p:nvPicPr>
        <p:blipFill>
          <a:blip r:embed="rId8"/>
          <a:stretch>
            <a:fillRect/>
          </a:stretch>
        </p:blipFill>
        <p:spPr>
          <a:xfrm>
            <a:off x="4843799" y="4396413"/>
            <a:ext cx="1082387" cy="1041016"/>
          </a:xfrm>
          <a:prstGeom prst="rect">
            <a:avLst/>
          </a:prstGeom>
        </p:spPr>
      </p:pic>
      <p:sp>
        <p:nvSpPr>
          <p:cNvPr id="9" name="TextBox 8">
            <a:extLst>
              <a:ext uri="{FF2B5EF4-FFF2-40B4-BE49-F238E27FC236}">
                <a16:creationId xmlns:a16="http://schemas.microsoft.com/office/drawing/2014/main" id="{9C3B9311-55D5-D451-B1D1-332C02899A9F}"/>
              </a:ext>
            </a:extLst>
          </p:cNvPr>
          <p:cNvSpPr txBox="1"/>
          <p:nvPr/>
        </p:nvSpPr>
        <p:spPr>
          <a:xfrm>
            <a:off x="4724400" y="3902440"/>
            <a:ext cx="2743200" cy="461665"/>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r>
              <a:rPr lang="en-US" sz="2400" u="sng">
                <a:solidFill>
                  <a:srgbClr val="0563C1"/>
                </a:solidFill>
                <a:latin typeface="Aptos Serif"/>
                <a:cs typeface="Aptos Serif"/>
                <a:hlinkClick r:id="rId9"/>
              </a:rPr>
              <a:t>INDemand Jobs</a:t>
            </a:r>
            <a:endParaRPr lang="en-US" sz="2400"/>
          </a:p>
        </p:txBody>
      </p:sp>
      <p:sp>
        <p:nvSpPr>
          <p:cNvPr id="10" name="Oval 9" descr="Click on the links or scan the QR code for these resources​">
            <a:extLst>
              <a:ext uri="{FF2B5EF4-FFF2-40B4-BE49-F238E27FC236}">
                <a16:creationId xmlns:a16="http://schemas.microsoft.com/office/drawing/2014/main" id="{4FB6BB4E-C842-6B34-A606-BF2851F70651}"/>
              </a:ext>
            </a:extLst>
          </p:cNvPr>
          <p:cNvSpPr/>
          <p:nvPr/>
        </p:nvSpPr>
        <p:spPr>
          <a:xfrm>
            <a:off x="7667914" y="2306205"/>
            <a:ext cx="4115375" cy="3915062"/>
          </a:xfrm>
          <a:prstGeom prst="ellipse">
            <a:avLst/>
          </a:prstGeom>
          <a:solidFill>
            <a:srgbClr val="013869"/>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cs typeface="Times New Roman"/>
              </a:rPr>
              <a:t>Click on the links or scan the QR code for these resources</a:t>
            </a:r>
          </a:p>
        </p:txBody>
      </p:sp>
    </p:spTree>
    <p:custDataLst>
      <p:tags r:id="rId1"/>
    </p:custDataLst>
    <p:extLst>
      <p:ext uri="{BB962C8B-B14F-4D97-AF65-F5344CB8AC3E}">
        <p14:creationId xmlns:p14="http://schemas.microsoft.com/office/powerpoint/2010/main" val="42652281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22195-62D2-2915-A722-AC360A3756EF}"/>
              </a:ext>
            </a:extLst>
          </p:cNvPr>
          <p:cNvSpPr>
            <a:spLocks noGrp="1"/>
          </p:cNvSpPr>
          <p:nvPr>
            <p:ph type="title"/>
          </p:nvPr>
        </p:nvSpPr>
        <p:spPr>
          <a:xfrm>
            <a:off x="0" y="2638921"/>
            <a:ext cx="12192000" cy="1371600"/>
          </a:xfrm>
        </p:spPr>
        <p:txBody>
          <a:bodyPr/>
          <a:lstStyle/>
          <a:p>
            <a:r>
              <a:rPr lang="en-US"/>
              <a:t>Additional Resources</a:t>
            </a:r>
          </a:p>
        </p:txBody>
      </p:sp>
      <p:sp>
        <p:nvSpPr>
          <p:cNvPr id="3" name="Slide Number Placeholder 2">
            <a:extLst>
              <a:ext uri="{FF2B5EF4-FFF2-40B4-BE49-F238E27FC236}">
                <a16:creationId xmlns:a16="http://schemas.microsoft.com/office/drawing/2014/main" id="{98B1FA31-C0EA-C6A6-9F43-506E50A40860}"/>
              </a:ext>
            </a:extLst>
          </p:cNvPr>
          <p:cNvSpPr>
            <a:spLocks noGrp="1"/>
          </p:cNvSpPr>
          <p:nvPr>
            <p:ph type="sldNum" sz="quarter" idx="10"/>
          </p:nvPr>
        </p:nvSpPr>
        <p:spPr/>
        <p:txBody>
          <a:bodyPr/>
          <a:lstStyle/>
          <a:p>
            <a:fld id="{4F666A87-0DF7-4A5C-B8B2-4E7F7417BA6B}" type="slidenum">
              <a:rPr lang="en-US" smtClean="0"/>
              <a:pPr/>
              <a:t>21</a:t>
            </a:fld>
            <a:endParaRPr lang="en-US"/>
          </a:p>
        </p:txBody>
      </p:sp>
    </p:spTree>
    <p:custDataLst>
      <p:tags r:id="rId1"/>
    </p:custDataLst>
    <p:extLst>
      <p:ext uri="{BB962C8B-B14F-4D97-AF65-F5344CB8AC3E}">
        <p14:creationId xmlns:p14="http://schemas.microsoft.com/office/powerpoint/2010/main" val="29369714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74E394-446A-8A4F-E534-34F9CB6F73DD}"/>
              </a:ext>
            </a:extLst>
          </p:cNvPr>
          <p:cNvSpPr>
            <a:spLocks noGrp="1"/>
          </p:cNvSpPr>
          <p:nvPr>
            <p:ph type="title"/>
          </p:nvPr>
        </p:nvSpPr>
        <p:spPr>
          <a:xfrm>
            <a:off x="609600" y="960437"/>
            <a:ext cx="9385300" cy="960438"/>
          </a:xfrm>
        </p:spPr>
        <p:txBody>
          <a:bodyPr/>
          <a:lstStyle/>
          <a:p>
            <a:r>
              <a:rPr lang="en-US" sz="3800">
                <a:latin typeface="Aptos"/>
              </a:rPr>
              <a:t>Work Incentives Planning and Assistance </a:t>
            </a:r>
            <a:endParaRPr lang="en-US" sz="3800"/>
          </a:p>
        </p:txBody>
      </p:sp>
      <p:sp>
        <p:nvSpPr>
          <p:cNvPr id="4" name="Content Placeholder 3">
            <a:extLst>
              <a:ext uri="{FF2B5EF4-FFF2-40B4-BE49-F238E27FC236}">
                <a16:creationId xmlns:a16="http://schemas.microsoft.com/office/drawing/2014/main" id="{6EB780F2-3F95-71AE-ABB1-037FCA98A22F}"/>
              </a:ext>
            </a:extLst>
          </p:cNvPr>
          <p:cNvSpPr>
            <a:spLocks noGrp="1"/>
          </p:cNvSpPr>
          <p:nvPr>
            <p:ph idx="1"/>
          </p:nvPr>
        </p:nvSpPr>
        <p:spPr>
          <a:xfrm>
            <a:off x="609600" y="2103437"/>
            <a:ext cx="10972800" cy="3931920"/>
          </a:xfrm>
        </p:spPr>
        <p:txBody>
          <a:bodyPr vert="horz" lIns="91440" tIns="45720" rIns="91440" bIns="45720" rtlCol="0" anchor="t">
            <a:normAutofit/>
          </a:bodyPr>
          <a:lstStyle/>
          <a:p>
            <a:pPr marL="0" indent="0">
              <a:buNone/>
            </a:pPr>
            <a:r>
              <a:rPr lang="en-US" sz="2800" dirty="0">
                <a:solidFill>
                  <a:schemeClr val="accent3"/>
                </a:solidFill>
                <a:cs typeface="Aptos Serif" panose="02020604070405020304" pitchFamily="18" charset="0"/>
              </a:rPr>
              <a:t>WIPA staff provide information about work and benefits to people who receive Social Security Disability Insurance (SSDI) or Supplemental Security Income (SSI) because of a disability.</a:t>
            </a:r>
          </a:p>
          <a:p>
            <a:r>
              <a:rPr lang="en-US" sz="2800" dirty="0">
                <a:solidFill>
                  <a:schemeClr val="accent3"/>
                </a:solidFill>
                <a:cs typeface="Aptos Serif" panose="02020604070405020304" pitchFamily="18" charset="0"/>
              </a:rPr>
              <a:t>How work impacts benefits</a:t>
            </a:r>
          </a:p>
          <a:p>
            <a:r>
              <a:rPr lang="en-US" sz="2800" dirty="0">
                <a:solidFill>
                  <a:schemeClr val="accent3"/>
                </a:solidFill>
                <a:cs typeface="Aptos Serif" panose="02020604070405020304" pitchFamily="18" charset="0"/>
              </a:rPr>
              <a:t>Information about available resources to maximize earnings while protecting benefits</a:t>
            </a:r>
          </a:p>
        </p:txBody>
      </p:sp>
      <p:sp>
        <p:nvSpPr>
          <p:cNvPr id="2" name="Slide Number Placeholder 1">
            <a:extLst>
              <a:ext uri="{FF2B5EF4-FFF2-40B4-BE49-F238E27FC236}">
                <a16:creationId xmlns:a16="http://schemas.microsoft.com/office/drawing/2014/main" id="{4FC3960C-09A2-E29B-44EB-1D952CD6239E}"/>
              </a:ext>
            </a:extLst>
          </p:cNvPr>
          <p:cNvSpPr>
            <a:spLocks noGrp="1"/>
          </p:cNvSpPr>
          <p:nvPr>
            <p:ph type="sldNum" sz="quarter" idx="4"/>
          </p:nvPr>
        </p:nvSpPr>
        <p:spPr/>
        <p:txBody>
          <a:bodyPr/>
          <a:lstStyle/>
          <a:p>
            <a:fld id="{4F666A87-0DF7-4A5C-B8B2-4E7F7417BA6B}" type="slidenum">
              <a:rPr lang="en-US" smtClean="0"/>
              <a:pPr/>
              <a:t>22</a:t>
            </a:fld>
            <a:endParaRPr lang="en-US"/>
          </a:p>
        </p:txBody>
      </p:sp>
    </p:spTree>
    <p:custDataLst>
      <p:tags r:id="rId1"/>
    </p:custDataLst>
    <p:extLst>
      <p:ext uri="{BB962C8B-B14F-4D97-AF65-F5344CB8AC3E}">
        <p14:creationId xmlns:p14="http://schemas.microsoft.com/office/powerpoint/2010/main" val="15628669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C0A88-DBDB-A53F-FED5-5C215DCCC27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4F71FBB-974F-123D-6B12-9F4767300AB7}"/>
              </a:ext>
            </a:extLst>
          </p:cNvPr>
          <p:cNvSpPr>
            <a:spLocks noGrp="1"/>
          </p:cNvSpPr>
          <p:nvPr>
            <p:ph type="title"/>
          </p:nvPr>
        </p:nvSpPr>
        <p:spPr>
          <a:xfrm>
            <a:off x="609600" y="1161732"/>
            <a:ext cx="9385300" cy="759143"/>
          </a:xfrm>
        </p:spPr>
        <p:txBody>
          <a:bodyPr/>
          <a:lstStyle/>
          <a:p>
            <a:r>
              <a:rPr lang="en-US" sz="3800">
                <a:latin typeface="Aptos"/>
              </a:rPr>
              <a:t>Work Incentives Planning and Assistance  </a:t>
            </a:r>
            <a:endParaRPr lang="en-US" sz="3800"/>
          </a:p>
        </p:txBody>
      </p:sp>
      <p:sp>
        <p:nvSpPr>
          <p:cNvPr id="4" name="Content Placeholder 3">
            <a:extLst>
              <a:ext uri="{FF2B5EF4-FFF2-40B4-BE49-F238E27FC236}">
                <a16:creationId xmlns:a16="http://schemas.microsoft.com/office/drawing/2014/main" id="{5FDDF63B-9497-5303-BDE9-07F8E12E5FD9}"/>
              </a:ext>
            </a:extLst>
          </p:cNvPr>
          <p:cNvSpPr>
            <a:spLocks noGrp="1"/>
          </p:cNvSpPr>
          <p:nvPr>
            <p:ph idx="1"/>
          </p:nvPr>
        </p:nvSpPr>
        <p:spPr>
          <a:xfrm>
            <a:off x="609600" y="2286000"/>
            <a:ext cx="6692900" cy="3931920"/>
          </a:xfrm>
        </p:spPr>
        <p:txBody>
          <a:bodyPr vert="horz" lIns="91440" tIns="45720" rIns="91440" bIns="45720" rtlCol="0" anchor="t">
            <a:normAutofit/>
          </a:bodyPr>
          <a:lstStyle/>
          <a:p>
            <a:pPr marL="0" indent="0">
              <a:buNone/>
            </a:pPr>
            <a:r>
              <a:rPr lang="en-US" sz="2800" dirty="0">
                <a:solidFill>
                  <a:schemeClr val="accent3"/>
                </a:solidFill>
                <a:cs typeface="Aptos Serif" panose="02020604070405020304" pitchFamily="18" charset="0"/>
              </a:rPr>
              <a:t>In Indiana, there are two WIPA providers:</a:t>
            </a:r>
          </a:p>
          <a:p>
            <a:r>
              <a:rPr lang="en-US" sz="2800" dirty="0">
                <a:solidFill>
                  <a:srgbClr val="212121"/>
                </a:solidFill>
                <a:cs typeface="Aptos Serif" panose="02020604070405020304" pitchFamily="18" charset="0"/>
                <a:hlinkClick r:id="rId4"/>
              </a:rPr>
              <a:t>Indiana Works Northern and Central Indiana</a:t>
            </a:r>
            <a:endParaRPr lang="en-US" sz="2800" dirty="0">
              <a:solidFill>
                <a:srgbClr val="212121"/>
              </a:solidFill>
              <a:cs typeface="Aptos Serif" panose="02020604070405020304" pitchFamily="18" charset="0"/>
            </a:endParaRPr>
          </a:p>
          <a:p>
            <a:r>
              <a:rPr lang="en-US" sz="2800" dirty="0">
                <a:solidFill>
                  <a:srgbClr val="212121"/>
                </a:solidFill>
                <a:cs typeface="Aptos Serif" panose="02020604070405020304" pitchFamily="18" charset="0"/>
                <a:hlinkClick r:id="rId5"/>
              </a:rPr>
              <a:t>Indiana Works Southern Indiana</a:t>
            </a:r>
            <a:endParaRPr lang="en-US" sz="2800" dirty="0">
              <a:solidFill>
                <a:srgbClr val="212121"/>
              </a:solidFill>
              <a:cs typeface="Aptos Serif" panose="02020604070405020304" pitchFamily="18" charset="0"/>
            </a:endParaRPr>
          </a:p>
        </p:txBody>
      </p:sp>
      <p:sp>
        <p:nvSpPr>
          <p:cNvPr id="2" name="Slide Number Placeholder 1">
            <a:extLst>
              <a:ext uri="{FF2B5EF4-FFF2-40B4-BE49-F238E27FC236}">
                <a16:creationId xmlns:a16="http://schemas.microsoft.com/office/drawing/2014/main" id="{0339C4D2-9833-5DF1-6972-30B38DEDC113}"/>
              </a:ext>
            </a:extLst>
          </p:cNvPr>
          <p:cNvSpPr>
            <a:spLocks noGrp="1"/>
          </p:cNvSpPr>
          <p:nvPr>
            <p:ph type="sldNum" sz="quarter" idx="4"/>
          </p:nvPr>
        </p:nvSpPr>
        <p:spPr/>
        <p:txBody>
          <a:bodyPr/>
          <a:lstStyle/>
          <a:p>
            <a:fld id="{4F666A87-0DF7-4A5C-B8B2-4E7F7417BA6B}" type="slidenum">
              <a:rPr lang="en-US" smtClean="0"/>
              <a:pPr/>
              <a:t>23</a:t>
            </a:fld>
            <a:endParaRPr lang="en-US"/>
          </a:p>
        </p:txBody>
      </p:sp>
      <p:pic>
        <p:nvPicPr>
          <p:cNvPr id="5" name="Picture 4" descr="Indiana outline map and flag Royalty Free Vector Image">
            <a:extLst>
              <a:ext uri="{FF2B5EF4-FFF2-40B4-BE49-F238E27FC236}">
                <a16:creationId xmlns:a16="http://schemas.microsoft.com/office/drawing/2014/main" id="{BE6AD92D-1229-76F6-E07F-25BFBA8C3018}"/>
              </a:ext>
            </a:extLst>
          </p:cNvPr>
          <p:cNvPicPr>
            <a:picLocks noChangeAspect="1"/>
          </p:cNvPicPr>
          <p:nvPr/>
        </p:nvPicPr>
        <p:blipFill>
          <a:blip r:embed="rId6"/>
          <a:srcRect b="7336"/>
          <a:stretch/>
        </p:blipFill>
        <p:spPr>
          <a:xfrm>
            <a:off x="7302500" y="1719580"/>
            <a:ext cx="3035300" cy="4307654"/>
          </a:xfrm>
          <a:prstGeom prst="rect">
            <a:avLst/>
          </a:prstGeom>
        </p:spPr>
      </p:pic>
    </p:spTree>
    <p:custDataLst>
      <p:tags r:id="rId1"/>
    </p:custDataLst>
    <p:extLst>
      <p:ext uri="{BB962C8B-B14F-4D97-AF65-F5344CB8AC3E}">
        <p14:creationId xmlns:p14="http://schemas.microsoft.com/office/powerpoint/2010/main" val="9010882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5DA11-E7F0-DEA8-C556-981A1A369EC6}"/>
              </a:ext>
            </a:extLst>
          </p:cNvPr>
          <p:cNvSpPr>
            <a:spLocks noGrp="1"/>
          </p:cNvSpPr>
          <p:nvPr>
            <p:ph type="title"/>
          </p:nvPr>
        </p:nvSpPr>
        <p:spPr/>
        <p:txBody>
          <a:bodyPr/>
          <a:lstStyle/>
          <a:p>
            <a:r>
              <a:rPr lang="en-US">
                <a:latin typeface="Aptos"/>
              </a:rPr>
              <a:t>Individual Network Supports</a:t>
            </a:r>
            <a:endParaRPr lang="en-US"/>
          </a:p>
        </p:txBody>
      </p:sp>
      <p:sp>
        <p:nvSpPr>
          <p:cNvPr id="3" name="Content Placeholder 2">
            <a:extLst>
              <a:ext uri="{FF2B5EF4-FFF2-40B4-BE49-F238E27FC236}">
                <a16:creationId xmlns:a16="http://schemas.microsoft.com/office/drawing/2014/main" id="{C748E483-493B-E588-329B-94CD904470F5}"/>
              </a:ext>
            </a:extLst>
          </p:cNvPr>
          <p:cNvSpPr>
            <a:spLocks noGrp="1"/>
          </p:cNvSpPr>
          <p:nvPr>
            <p:ph idx="1"/>
          </p:nvPr>
        </p:nvSpPr>
        <p:spPr/>
        <p:txBody>
          <a:bodyPr vert="horz" lIns="91440" tIns="45720" rIns="91440" bIns="45720" rtlCol="0" anchor="t">
            <a:normAutofit/>
          </a:bodyPr>
          <a:lstStyle/>
          <a:p>
            <a:r>
              <a:rPr lang="en-US" sz="2800" dirty="0">
                <a:solidFill>
                  <a:schemeClr val="accent3"/>
                </a:solidFill>
                <a:latin typeface="Aptos Serif"/>
                <a:cs typeface="Aptos Serif"/>
              </a:rPr>
              <a:t>Employers provide reasonable accommodations for employees with disabilities, such as: </a:t>
            </a:r>
          </a:p>
          <a:p>
            <a:pPr lvl="1"/>
            <a:r>
              <a:rPr lang="en-US" sz="2400" dirty="0">
                <a:solidFill>
                  <a:schemeClr val="accent3"/>
                </a:solidFill>
                <a:latin typeface="Aptos Serif"/>
                <a:cs typeface="Aptos Serif"/>
              </a:rPr>
              <a:t>Modified workstations</a:t>
            </a:r>
          </a:p>
          <a:p>
            <a:pPr lvl="1"/>
            <a:r>
              <a:rPr lang="en-US" sz="2400" dirty="0">
                <a:solidFill>
                  <a:schemeClr val="accent3"/>
                </a:solidFill>
                <a:latin typeface="Aptos Serif"/>
                <a:cs typeface="Aptos Serif"/>
              </a:rPr>
              <a:t>Modified work schedules</a:t>
            </a:r>
          </a:p>
          <a:p>
            <a:pPr lvl="1"/>
            <a:r>
              <a:rPr lang="en-US" sz="2400" dirty="0">
                <a:solidFill>
                  <a:schemeClr val="accent3"/>
                </a:solidFill>
                <a:latin typeface="Aptos Serif"/>
                <a:cs typeface="Aptos Serif"/>
              </a:rPr>
              <a:t>Natural supports</a:t>
            </a:r>
            <a:endParaRPr lang="en-US" sz="2400" dirty="0">
              <a:solidFill>
                <a:schemeClr val="accent3"/>
              </a:solidFill>
              <a:cs typeface="Aptos Serif" panose="02020604070405020304" pitchFamily="18" charset="0"/>
            </a:endParaRPr>
          </a:p>
          <a:p>
            <a:pPr lvl="1"/>
            <a:r>
              <a:rPr lang="en-US" sz="2400" dirty="0">
                <a:solidFill>
                  <a:schemeClr val="accent3"/>
                </a:solidFill>
                <a:latin typeface="Aptos Serif"/>
                <a:cs typeface="Aptos Serif"/>
              </a:rPr>
              <a:t>Assistive/adaptive equipment</a:t>
            </a:r>
          </a:p>
          <a:p>
            <a:r>
              <a:rPr lang="en-US" sz="2800" dirty="0">
                <a:solidFill>
                  <a:schemeClr val="accent3"/>
                </a:solidFill>
                <a:latin typeface="Aptos Serif"/>
                <a:cs typeface="Aptos Serif"/>
              </a:rPr>
              <a:t>Most employers provide other employee resources and access to programs that may be beneficial</a:t>
            </a:r>
            <a:endParaRPr lang="en-US" sz="2800" dirty="0">
              <a:solidFill>
                <a:schemeClr val="accent3"/>
              </a:solidFill>
              <a:cs typeface="Aptos Serif" panose="02020604070405020304" pitchFamily="18" charset="0"/>
            </a:endParaRPr>
          </a:p>
          <a:p>
            <a:pPr lvl="1"/>
            <a:endParaRPr lang="en-US" dirty="0">
              <a:solidFill>
                <a:srgbClr val="7F7F7F"/>
              </a:solidFill>
              <a:cs typeface="Aptos Serif" panose="02020604070405020304" pitchFamily="18" charset="0"/>
            </a:endParaRPr>
          </a:p>
        </p:txBody>
      </p:sp>
      <p:sp>
        <p:nvSpPr>
          <p:cNvPr id="4" name="Slide Number Placeholder 3">
            <a:extLst>
              <a:ext uri="{FF2B5EF4-FFF2-40B4-BE49-F238E27FC236}">
                <a16:creationId xmlns:a16="http://schemas.microsoft.com/office/drawing/2014/main" id="{FCD90E38-BC32-3CF2-DBB0-46849B917D01}"/>
              </a:ext>
            </a:extLst>
          </p:cNvPr>
          <p:cNvSpPr>
            <a:spLocks noGrp="1"/>
          </p:cNvSpPr>
          <p:nvPr>
            <p:ph type="sldNum" sz="quarter" idx="4"/>
          </p:nvPr>
        </p:nvSpPr>
        <p:spPr/>
        <p:txBody>
          <a:bodyPr/>
          <a:lstStyle/>
          <a:p>
            <a:fld id="{4F666A87-0DF7-4A5C-B8B2-4E7F7417BA6B}" type="slidenum">
              <a:rPr lang="en-US" smtClean="0"/>
              <a:pPr/>
              <a:t>24</a:t>
            </a:fld>
            <a:endParaRPr lang="en-US"/>
          </a:p>
        </p:txBody>
      </p:sp>
    </p:spTree>
    <p:custDataLst>
      <p:tags r:id="rId1"/>
    </p:custDataLst>
    <p:extLst>
      <p:ext uri="{BB962C8B-B14F-4D97-AF65-F5344CB8AC3E}">
        <p14:creationId xmlns:p14="http://schemas.microsoft.com/office/powerpoint/2010/main" val="13555994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17CD6-AD8E-8150-2869-5AE7D989BC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A44CC8-1196-EE61-0549-540C5959D8C2}"/>
              </a:ext>
            </a:extLst>
          </p:cNvPr>
          <p:cNvSpPr>
            <a:spLocks noGrp="1"/>
          </p:cNvSpPr>
          <p:nvPr>
            <p:ph type="title"/>
          </p:nvPr>
        </p:nvSpPr>
        <p:spPr/>
        <p:txBody>
          <a:bodyPr/>
          <a:lstStyle/>
          <a:p>
            <a:r>
              <a:rPr lang="en-US">
                <a:latin typeface="Aptos"/>
              </a:rPr>
              <a:t>Individual Network Supports</a:t>
            </a:r>
            <a:endParaRPr lang="en-US"/>
          </a:p>
        </p:txBody>
      </p:sp>
      <p:sp>
        <p:nvSpPr>
          <p:cNvPr id="3" name="Content Placeholder 2">
            <a:extLst>
              <a:ext uri="{FF2B5EF4-FFF2-40B4-BE49-F238E27FC236}">
                <a16:creationId xmlns:a16="http://schemas.microsoft.com/office/drawing/2014/main" id="{84DD3B6A-031E-16B5-D3BD-D9632CC86E4A}"/>
              </a:ext>
            </a:extLst>
          </p:cNvPr>
          <p:cNvSpPr>
            <a:spLocks noGrp="1"/>
          </p:cNvSpPr>
          <p:nvPr>
            <p:ph idx="1"/>
          </p:nvPr>
        </p:nvSpPr>
        <p:spPr/>
        <p:txBody>
          <a:bodyPr vert="horz" lIns="91440" tIns="45720" rIns="91440" bIns="45720" rtlCol="0" anchor="t">
            <a:normAutofit/>
          </a:bodyPr>
          <a:lstStyle/>
          <a:p>
            <a:r>
              <a:rPr lang="en-US" sz="2800" dirty="0">
                <a:solidFill>
                  <a:schemeClr val="accent3"/>
                </a:solidFill>
                <a:latin typeface="Aptos Serif"/>
                <a:cs typeface="Aptos Serif"/>
              </a:rPr>
              <a:t>College career centers and disability services offices provide many beneficial services. Check with your educational institution's career center and/or disability services offices.</a:t>
            </a:r>
            <a:endParaRPr lang="en-US" sz="2800" dirty="0">
              <a:solidFill>
                <a:schemeClr val="accent3"/>
              </a:solidFill>
              <a:cs typeface="Aptos Serif" panose="02020604070405020304" pitchFamily="18" charset="0"/>
            </a:endParaRPr>
          </a:p>
          <a:p>
            <a:pPr lvl="1"/>
            <a:r>
              <a:rPr lang="en-US" sz="2400" dirty="0">
                <a:solidFill>
                  <a:schemeClr val="accent3"/>
                </a:solidFill>
                <a:latin typeface="Aptos Serif"/>
                <a:cs typeface="Aptos Serif"/>
              </a:rPr>
              <a:t>Postsecondary accommodations</a:t>
            </a:r>
            <a:endParaRPr lang="en-US" sz="2400" dirty="0">
              <a:solidFill>
                <a:schemeClr val="accent3"/>
              </a:solidFill>
              <a:cs typeface="Aptos Serif" panose="02020604070405020304" pitchFamily="18" charset="0"/>
            </a:endParaRPr>
          </a:p>
          <a:p>
            <a:pPr lvl="1"/>
            <a:r>
              <a:rPr lang="en-US" sz="2400" dirty="0">
                <a:solidFill>
                  <a:schemeClr val="accent3"/>
                </a:solidFill>
                <a:latin typeface="Aptos Serif"/>
                <a:cs typeface="Aptos Serif"/>
              </a:rPr>
              <a:t>Resume development</a:t>
            </a:r>
            <a:endParaRPr lang="en-US" sz="2400" dirty="0">
              <a:solidFill>
                <a:schemeClr val="accent3"/>
              </a:solidFill>
              <a:cs typeface="Aptos Serif" panose="02020604070405020304" pitchFamily="18" charset="0"/>
            </a:endParaRPr>
          </a:p>
          <a:p>
            <a:pPr lvl="1"/>
            <a:r>
              <a:rPr lang="en-US" sz="2400" dirty="0">
                <a:solidFill>
                  <a:schemeClr val="accent3"/>
                </a:solidFill>
                <a:latin typeface="Aptos Serif"/>
                <a:cs typeface="Aptos Serif"/>
              </a:rPr>
              <a:t>Interviewing skills training</a:t>
            </a:r>
            <a:endParaRPr lang="en-US" sz="2400" dirty="0">
              <a:solidFill>
                <a:schemeClr val="accent3"/>
              </a:solidFill>
              <a:cs typeface="Aptos Serif" panose="02020604070405020304" pitchFamily="18" charset="0"/>
            </a:endParaRPr>
          </a:p>
          <a:p>
            <a:pPr lvl="1"/>
            <a:r>
              <a:rPr lang="en-US" sz="2400" dirty="0">
                <a:solidFill>
                  <a:schemeClr val="accent3"/>
                </a:solidFill>
                <a:latin typeface="Aptos Serif"/>
                <a:cs typeface="Aptos Serif"/>
              </a:rPr>
              <a:t>Job search assistance</a:t>
            </a:r>
          </a:p>
          <a:p>
            <a:pPr lvl="1"/>
            <a:r>
              <a:rPr lang="en-US" sz="2400" dirty="0">
                <a:solidFill>
                  <a:schemeClr val="accent3"/>
                </a:solidFill>
                <a:latin typeface="Aptos Serif"/>
                <a:cs typeface="Aptos Serif"/>
              </a:rPr>
              <a:t>Community supports like transportation, technology assistance, food security, and mental health resources</a:t>
            </a:r>
            <a:endParaRPr lang="en-US" sz="2400" dirty="0">
              <a:solidFill>
                <a:schemeClr val="accent3"/>
              </a:solidFill>
              <a:cs typeface="Aptos Serif" panose="02020604070405020304" pitchFamily="18" charset="0"/>
            </a:endParaRPr>
          </a:p>
          <a:p>
            <a:pPr marL="457200" lvl="1" indent="0">
              <a:buNone/>
            </a:pPr>
            <a:endParaRPr lang="en-US" dirty="0">
              <a:solidFill>
                <a:srgbClr val="7F7F7F"/>
              </a:solidFill>
              <a:cs typeface="Aptos Serif" panose="02020604070405020304" pitchFamily="18" charset="0"/>
            </a:endParaRPr>
          </a:p>
        </p:txBody>
      </p:sp>
      <p:sp>
        <p:nvSpPr>
          <p:cNvPr id="4" name="Slide Number Placeholder 3">
            <a:extLst>
              <a:ext uri="{FF2B5EF4-FFF2-40B4-BE49-F238E27FC236}">
                <a16:creationId xmlns:a16="http://schemas.microsoft.com/office/drawing/2014/main" id="{5B10ED8D-7C6E-FF4A-0385-792631BA8D75}"/>
              </a:ext>
            </a:extLst>
          </p:cNvPr>
          <p:cNvSpPr>
            <a:spLocks noGrp="1"/>
          </p:cNvSpPr>
          <p:nvPr>
            <p:ph type="sldNum" sz="quarter" idx="4"/>
          </p:nvPr>
        </p:nvSpPr>
        <p:spPr/>
        <p:txBody>
          <a:bodyPr/>
          <a:lstStyle/>
          <a:p>
            <a:fld id="{4F666A87-0DF7-4A5C-B8B2-4E7F7417BA6B}" type="slidenum">
              <a:rPr lang="en-US" smtClean="0"/>
              <a:pPr/>
              <a:t>25</a:t>
            </a:fld>
            <a:endParaRPr lang="en-US"/>
          </a:p>
        </p:txBody>
      </p:sp>
    </p:spTree>
    <p:custDataLst>
      <p:tags r:id="rId1"/>
    </p:custDataLst>
    <p:extLst>
      <p:ext uri="{BB962C8B-B14F-4D97-AF65-F5344CB8AC3E}">
        <p14:creationId xmlns:p14="http://schemas.microsoft.com/office/powerpoint/2010/main" val="8576280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1C8A2-98A2-C421-C408-E4EF029841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AB1C51-D4B4-AE5F-C04A-709B85325A0E}"/>
              </a:ext>
            </a:extLst>
          </p:cNvPr>
          <p:cNvSpPr>
            <a:spLocks noGrp="1"/>
          </p:cNvSpPr>
          <p:nvPr>
            <p:ph type="title"/>
          </p:nvPr>
        </p:nvSpPr>
        <p:spPr/>
        <p:txBody>
          <a:bodyPr/>
          <a:lstStyle/>
          <a:p>
            <a:r>
              <a:rPr lang="en-US">
                <a:latin typeface="Aptos"/>
              </a:rPr>
              <a:t>Individual Network Supports</a:t>
            </a:r>
            <a:endParaRPr lang="en-US"/>
          </a:p>
        </p:txBody>
      </p:sp>
      <p:sp>
        <p:nvSpPr>
          <p:cNvPr id="3" name="Content Placeholder 2">
            <a:extLst>
              <a:ext uri="{FF2B5EF4-FFF2-40B4-BE49-F238E27FC236}">
                <a16:creationId xmlns:a16="http://schemas.microsoft.com/office/drawing/2014/main" id="{19520124-73C9-9053-96EC-C697F1DD9B3D}"/>
              </a:ext>
            </a:extLst>
          </p:cNvPr>
          <p:cNvSpPr>
            <a:spLocks noGrp="1"/>
          </p:cNvSpPr>
          <p:nvPr>
            <p:ph idx="1"/>
          </p:nvPr>
        </p:nvSpPr>
        <p:spPr/>
        <p:txBody>
          <a:bodyPr vert="horz" lIns="91440" tIns="45720" rIns="91440" bIns="45720" rtlCol="0" anchor="t">
            <a:normAutofit/>
          </a:bodyPr>
          <a:lstStyle/>
          <a:p>
            <a:r>
              <a:rPr lang="en-US" sz="2800" dirty="0">
                <a:solidFill>
                  <a:schemeClr val="accent3"/>
                </a:solidFill>
                <a:latin typeface="Aptos Serif"/>
                <a:cs typeface="Aptos Serif"/>
              </a:rPr>
              <a:t>Community resources</a:t>
            </a:r>
          </a:p>
          <a:p>
            <a:pPr lvl="1"/>
            <a:r>
              <a:rPr lang="en-US" sz="2400" dirty="0">
                <a:solidFill>
                  <a:schemeClr val="accent3"/>
                </a:solidFill>
                <a:latin typeface="Aptos Serif"/>
                <a:cs typeface="Aptos Serif"/>
              </a:rPr>
              <a:t>Transportation services (public or private)</a:t>
            </a:r>
            <a:endParaRPr lang="en-US" sz="2400" dirty="0">
              <a:solidFill>
                <a:schemeClr val="accent3"/>
              </a:solidFill>
              <a:cs typeface="Aptos Serif"/>
            </a:endParaRPr>
          </a:p>
          <a:p>
            <a:pPr lvl="1"/>
            <a:r>
              <a:rPr lang="en-US" sz="2400" dirty="0">
                <a:solidFill>
                  <a:schemeClr val="accent3"/>
                </a:solidFill>
                <a:latin typeface="Aptos Serif"/>
                <a:cs typeface="Aptos Serif"/>
              </a:rPr>
              <a:t>Information and referral services (</a:t>
            </a:r>
            <a:r>
              <a:rPr lang="en-US" sz="2400" dirty="0">
                <a:solidFill>
                  <a:schemeClr val="accent3"/>
                </a:solidFill>
                <a:latin typeface="Aptos Serif"/>
                <a:cs typeface="Aptos Serif"/>
                <a:hlinkClick r:id="rId4"/>
              </a:rPr>
              <a:t>Centers for Independent Living</a:t>
            </a:r>
            <a:r>
              <a:rPr lang="en-US" sz="2400" dirty="0">
                <a:solidFill>
                  <a:schemeClr val="accent3"/>
                </a:solidFill>
                <a:latin typeface="Aptos Serif"/>
                <a:cs typeface="Aptos Serif"/>
              </a:rPr>
              <a:t>)</a:t>
            </a:r>
          </a:p>
          <a:p>
            <a:pPr lvl="1"/>
            <a:r>
              <a:rPr lang="en-US" sz="2400" dirty="0">
                <a:solidFill>
                  <a:schemeClr val="accent3"/>
                </a:solidFill>
                <a:latin typeface="Aptos Serif"/>
                <a:cs typeface="Aptos Serif"/>
              </a:rPr>
              <a:t>Advocacy organizations</a:t>
            </a:r>
          </a:p>
          <a:p>
            <a:pPr lvl="1"/>
            <a:r>
              <a:rPr lang="en-US" sz="2400" dirty="0">
                <a:solidFill>
                  <a:schemeClr val="accent3"/>
                </a:solidFill>
                <a:latin typeface="Aptos Serif"/>
                <a:cs typeface="Aptos Serif"/>
              </a:rPr>
              <a:t>Local service organizations (food pantries, utility assistance, etc.)</a:t>
            </a:r>
            <a:endParaRPr lang="en-US" sz="2400" dirty="0">
              <a:solidFill>
                <a:schemeClr val="accent3"/>
              </a:solidFill>
              <a:cs typeface="Aptos Serif" panose="02020604070405020304" pitchFamily="18" charset="0"/>
            </a:endParaRPr>
          </a:p>
          <a:p>
            <a:pPr marL="457200" lvl="1" indent="0">
              <a:buNone/>
            </a:pPr>
            <a:endParaRPr lang="en-US" dirty="0">
              <a:solidFill>
                <a:srgbClr val="7F7F7F"/>
              </a:solidFill>
              <a:cs typeface="Aptos Serif" panose="02020604070405020304" pitchFamily="18" charset="0"/>
            </a:endParaRPr>
          </a:p>
        </p:txBody>
      </p:sp>
      <p:sp>
        <p:nvSpPr>
          <p:cNvPr id="4" name="Slide Number Placeholder 3">
            <a:extLst>
              <a:ext uri="{FF2B5EF4-FFF2-40B4-BE49-F238E27FC236}">
                <a16:creationId xmlns:a16="http://schemas.microsoft.com/office/drawing/2014/main" id="{2ADAACEB-EEAE-B351-6E30-409BA0583184}"/>
              </a:ext>
            </a:extLst>
          </p:cNvPr>
          <p:cNvSpPr>
            <a:spLocks noGrp="1"/>
          </p:cNvSpPr>
          <p:nvPr>
            <p:ph type="sldNum" sz="quarter" idx="4"/>
          </p:nvPr>
        </p:nvSpPr>
        <p:spPr/>
        <p:txBody>
          <a:bodyPr/>
          <a:lstStyle/>
          <a:p>
            <a:fld id="{4F666A87-0DF7-4A5C-B8B2-4E7F7417BA6B}" type="slidenum">
              <a:rPr lang="en-US" smtClean="0"/>
              <a:pPr/>
              <a:t>26</a:t>
            </a:fld>
            <a:endParaRPr lang="en-US"/>
          </a:p>
        </p:txBody>
      </p:sp>
    </p:spTree>
    <p:custDataLst>
      <p:tags r:id="rId1"/>
    </p:custDataLst>
    <p:extLst>
      <p:ext uri="{BB962C8B-B14F-4D97-AF65-F5344CB8AC3E}">
        <p14:creationId xmlns:p14="http://schemas.microsoft.com/office/powerpoint/2010/main" val="3548740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B0353-6498-8464-4A81-8FB0FA5E23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1711FC-BF49-DFE0-9AD1-DD9F94104267}"/>
              </a:ext>
            </a:extLst>
          </p:cNvPr>
          <p:cNvSpPr>
            <a:spLocks noGrp="1"/>
          </p:cNvSpPr>
          <p:nvPr>
            <p:ph type="title"/>
          </p:nvPr>
        </p:nvSpPr>
        <p:spPr/>
        <p:txBody>
          <a:bodyPr/>
          <a:lstStyle/>
          <a:p>
            <a:r>
              <a:rPr lang="en-US">
                <a:latin typeface="Aptos"/>
              </a:rPr>
              <a:t>Individual Network Supports</a:t>
            </a:r>
            <a:endParaRPr lang="en-US"/>
          </a:p>
        </p:txBody>
      </p:sp>
      <p:sp>
        <p:nvSpPr>
          <p:cNvPr id="3" name="Content Placeholder 2">
            <a:extLst>
              <a:ext uri="{FF2B5EF4-FFF2-40B4-BE49-F238E27FC236}">
                <a16:creationId xmlns:a16="http://schemas.microsoft.com/office/drawing/2014/main" id="{09B2F237-F568-0545-821B-D3FC802D0790}"/>
              </a:ext>
            </a:extLst>
          </p:cNvPr>
          <p:cNvSpPr>
            <a:spLocks noGrp="1"/>
          </p:cNvSpPr>
          <p:nvPr>
            <p:ph idx="1"/>
          </p:nvPr>
        </p:nvSpPr>
        <p:spPr/>
        <p:txBody>
          <a:bodyPr vert="horz" lIns="91440" tIns="45720" rIns="91440" bIns="45720" rtlCol="0" anchor="t">
            <a:normAutofit/>
          </a:bodyPr>
          <a:lstStyle/>
          <a:p>
            <a:r>
              <a:rPr lang="en-US" sz="2800" dirty="0">
                <a:solidFill>
                  <a:schemeClr val="accent3"/>
                </a:solidFill>
                <a:latin typeface="Aptos Serif"/>
                <a:cs typeface="Aptos Serif"/>
              </a:rPr>
              <a:t>Supports from family and friends</a:t>
            </a:r>
          </a:p>
          <a:p>
            <a:pPr lvl="1"/>
            <a:r>
              <a:rPr lang="en-US" sz="2400" dirty="0">
                <a:solidFill>
                  <a:schemeClr val="accent3"/>
                </a:solidFill>
                <a:latin typeface="Aptos Serif"/>
                <a:cs typeface="Aptos Serif"/>
              </a:rPr>
              <a:t>Job search assistance</a:t>
            </a:r>
          </a:p>
          <a:p>
            <a:pPr lvl="1"/>
            <a:r>
              <a:rPr lang="en-US" sz="2400" dirty="0">
                <a:solidFill>
                  <a:schemeClr val="accent3"/>
                </a:solidFill>
                <a:latin typeface="Aptos Serif"/>
                <a:cs typeface="Aptos Serif"/>
              </a:rPr>
              <a:t>Transportation support</a:t>
            </a:r>
            <a:endParaRPr lang="en-US" sz="2400" dirty="0">
              <a:solidFill>
                <a:schemeClr val="accent3"/>
              </a:solidFill>
              <a:cs typeface="Aptos Serif"/>
            </a:endParaRPr>
          </a:p>
          <a:p>
            <a:pPr lvl="1"/>
            <a:r>
              <a:rPr lang="en-US" sz="2400" dirty="0">
                <a:solidFill>
                  <a:schemeClr val="accent3"/>
                </a:solidFill>
                <a:latin typeface="Aptos Serif"/>
                <a:cs typeface="Aptos Serif"/>
              </a:rPr>
              <a:t>Promoting independence and self-advocacy</a:t>
            </a:r>
            <a:endParaRPr lang="en-US" sz="2400" dirty="0">
              <a:solidFill>
                <a:schemeClr val="accent3"/>
              </a:solidFill>
              <a:cs typeface="Aptos Serif" panose="02020604070405020304" pitchFamily="18" charset="0"/>
            </a:endParaRPr>
          </a:p>
          <a:p>
            <a:pPr lvl="1"/>
            <a:r>
              <a:rPr lang="en-US" sz="2400" dirty="0">
                <a:solidFill>
                  <a:schemeClr val="accent3"/>
                </a:solidFill>
                <a:latin typeface="Aptos Serif"/>
                <a:cs typeface="Aptos Serif"/>
              </a:rPr>
              <a:t>Help with accessing community resources</a:t>
            </a:r>
            <a:endParaRPr lang="en-US" sz="2400" dirty="0">
              <a:solidFill>
                <a:schemeClr val="accent3"/>
              </a:solidFill>
              <a:cs typeface="Aptos Serif" panose="02020604070405020304" pitchFamily="18" charset="0"/>
            </a:endParaRPr>
          </a:p>
          <a:p>
            <a:pPr lvl="1"/>
            <a:endParaRPr lang="en-US" dirty="0">
              <a:solidFill>
                <a:srgbClr val="7F7F7F"/>
              </a:solidFill>
              <a:cs typeface="Aptos Serif" panose="02020604070405020304" pitchFamily="18" charset="0"/>
            </a:endParaRPr>
          </a:p>
        </p:txBody>
      </p:sp>
      <p:sp>
        <p:nvSpPr>
          <p:cNvPr id="4" name="Slide Number Placeholder 3">
            <a:extLst>
              <a:ext uri="{FF2B5EF4-FFF2-40B4-BE49-F238E27FC236}">
                <a16:creationId xmlns:a16="http://schemas.microsoft.com/office/drawing/2014/main" id="{18DEE156-2586-38B9-4372-203C4E424EE3}"/>
              </a:ext>
            </a:extLst>
          </p:cNvPr>
          <p:cNvSpPr>
            <a:spLocks noGrp="1"/>
          </p:cNvSpPr>
          <p:nvPr>
            <p:ph type="sldNum" sz="quarter" idx="4"/>
          </p:nvPr>
        </p:nvSpPr>
        <p:spPr/>
        <p:txBody>
          <a:bodyPr/>
          <a:lstStyle/>
          <a:p>
            <a:fld id="{4F666A87-0DF7-4A5C-B8B2-4E7F7417BA6B}" type="slidenum">
              <a:rPr lang="en-US" smtClean="0"/>
              <a:pPr/>
              <a:t>27</a:t>
            </a:fld>
            <a:endParaRPr lang="en-US"/>
          </a:p>
        </p:txBody>
      </p:sp>
    </p:spTree>
    <p:custDataLst>
      <p:tags r:id="rId1"/>
    </p:custDataLst>
    <p:extLst>
      <p:ext uri="{BB962C8B-B14F-4D97-AF65-F5344CB8AC3E}">
        <p14:creationId xmlns:p14="http://schemas.microsoft.com/office/powerpoint/2010/main" val="37084729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7BD00-33CC-C7CF-1495-2BC2B52C0E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DF694B-CF2A-E826-9F4D-FC6FF9490DBA}"/>
              </a:ext>
            </a:extLst>
          </p:cNvPr>
          <p:cNvSpPr>
            <a:spLocks noGrp="1"/>
          </p:cNvSpPr>
          <p:nvPr>
            <p:ph type="title"/>
          </p:nvPr>
        </p:nvSpPr>
        <p:spPr/>
        <p:txBody>
          <a:bodyPr/>
          <a:lstStyle/>
          <a:p>
            <a:r>
              <a:rPr lang="en-US"/>
              <a:t>Additional Resources</a:t>
            </a:r>
          </a:p>
        </p:txBody>
      </p:sp>
      <p:sp>
        <p:nvSpPr>
          <p:cNvPr id="4" name="Slide Number Placeholder 3">
            <a:extLst>
              <a:ext uri="{FF2B5EF4-FFF2-40B4-BE49-F238E27FC236}">
                <a16:creationId xmlns:a16="http://schemas.microsoft.com/office/drawing/2014/main" id="{F988D47E-08AD-7A05-CC54-F2D6E62A10FD}"/>
              </a:ext>
            </a:extLst>
          </p:cNvPr>
          <p:cNvSpPr>
            <a:spLocks noGrp="1"/>
          </p:cNvSpPr>
          <p:nvPr>
            <p:ph type="sldNum" sz="quarter" idx="4"/>
          </p:nvPr>
        </p:nvSpPr>
        <p:spPr/>
        <p:txBody>
          <a:bodyPr/>
          <a:lstStyle/>
          <a:p>
            <a:fld id="{4F666A87-0DF7-4A5C-B8B2-4E7F7417BA6B}" type="slidenum">
              <a:rPr lang="en-US" smtClean="0"/>
              <a:pPr/>
              <a:t>28</a:t>
            </a:fld>
            <a:endParaRPr lang="en-US"/>
          </a:p>
        </p:txBody>
      </p:sp>
      <p:sp>
        <p:nvSpPr>
          <p:cNvPr id="5" name="TextBox 4">
            <a:extLst>
              <a:ext uri="{FF2B5EF4-FFF2-40B4-BE49-F238E27FC236}">
                <a16:creationId xmlns:a16="http://schemas.microsoft.com/office/drawing/2014/main" id="{CA616950-70F3-F201-E7DA-3411D746F2E7}"/>
              </a:ext>
            </a:extLst>
          </p:cNvPr>
          <p:cNvSpPr txBox="1"/>
          <p:nvPr/>
        </p:nvSpPr>
        <p:spPr>
          <a:xfrm>
            <a:off x="609600" y="1968156"/>
            <a:ext cx="10972800" cy="4385045"/>
          </a:xfrm>
          <a:prstGeom prst="rect">
            <a:avLst/>
          </a:prstGeom>
        </p:spPr>
        <p:txBody>
          <a:bodyPr vert="horz" wrap="square" lIns="91440" tIns="45720" rIns="91440" bIns="45720" rtlCol="0" anchor="ctr">
            <a:noAutofit/>
          </a:bodyPr>
          <a:lstStyle/>
          <a:p>
            <a:r>
              <a:rPr lang="en-US" sz="2400" dirty="0">
                <a:latin typeface="Aptos Serif" panose="02020604070405020304" pitchFamily="18" charset="0"/>
                <a:cs typeface="Aptos Serif" panose="02020604070405020304" pitchFamily="18" charset="0"/>
              </a:rPr>
              <a:t>Indiana Assistive Technology Act, or </a:t>
            </a:r>
            <a:r>
              <a:rPr lang="en-US" sz="2400" dirty="0">
                <a:latin typeface="Aptos Serif" panose="02020604070405020304" pitchFamily="18" charset="0"/>
                <a:cs typeface="Aptos Serif" panose="02020604070405020304" pitchFamily="18" charset="0"/>
                <a:hlinkClick r:id="rId4"/>
              </a:rPr>
              <a:t>INDATA</a:t>
            </a:r>
            <a:r>
              <a:rPr lang="en-US" sz="2400" dirty="0">
                <a:latin typeface="Aptos Serif" panose="02020604070405020304" pitchFamily="18" charset="0"/>
                <a:cs typeface="Aptos Serif" panose="02020604070405020304" pitchFamily="18" charset="0"/>
              </a:rPr>
              <a:t> provides device demonstrations, device loans, reutilized computers and equipment, and other assistive technology services</a:t>
            </a:r>
          </a:p>
          <a:p>
            <a:endParaRPr lang="en-US" sz="1200" b="0" dirty="0">
              <a:solidFill>
                <a:schemeClr val="tx1"/>
              </a:solidFill>
              <a:latin typeface="Aptos Serif" panose="02020604070405020304" pitchFamily="18" charset="0"/>
              <a:cs typeface="Aptos Serif" panose="02020604070405020304" pitchFamily="18" charset="0"/>
            </a:endParaRPr>
          </a:p>
          <a:p>
            <a:r>
              <a:rPr lang="en-US" sz="2400" dirty="0">
                <a:latin typeface="Aptos Serif" panose="02020604070405020304" pitchFamily="18" charset="0"/>
                <a:cs typeface="Aptos Serif" panose="02020604070405020304" pitchFamily="18" charset="0"/>
                <a:hlinkClick r:id="rId5"/>
              </a:rPr>
              <a:t>Centers for Independent Living</a:t>
            </a:r>
            <a:r>
              <a:rPr lang="en-US" sz="2400" dirty="0">
                <a:latin typeface="Aptos Serif" panose="02020604070405020304" pitchFamily="18" charset="0"/>
                <a:cs typeface="Aptos Serif" panose="02020604070405020304" pitchFamily="18" charset="0"/>
              </a:rPr>
              <a:t> provide peer counseling, information and referral, individual and systems advocacy, independent living skills training, and services to facilitate transitions from institutional to community settings, and from youth to postsecondary life.</a:t>
            </a:r>
          </a:p>
          <a:p>
            <a:endParaRPr lang="en-US" sz="1200" b="0" dirty="0">
              <a:solidFill>
                <a:schemeClr val="tx1"/>
              </a:solidFill>
              <a:latin typeface="Aptos Serif" panose="02020604070405020304" pitchFamily="18" charset="0"/>
              <a:cs typeface="Aptos Serif" panose="02020604070405020304" pitchFamily="18" charset="0"/>
            </a:endParaRPr>
          </a:p>
          <a:p>
            <a:r>
              <a:rPr lang="en-US" sz="2400" dirty="0">
                <a:latin typeface="Aptos Serif" panose="02020604070405020304" pitchFamily="18" charset="0"/>
                <a:cs typeface="Aptos Serif" panose="02020604070405020304" pitchFamily="18" charset="0"/>
                <a:hlinkClick r:id="rId6"/>
              </a:rPr>
              <a:t>IN*SOURCE</a:t>
            </a:r>
            <a:r>
              <a:rPr lang="en-US" sz="2400" dirty="0">
                <a:latin typeface="Aptos Serif" panose="02020604070405020304" pitchFamily="18" charset="0"/>
                <a:cs typeface="Aptos Serif" panose="02020604070405020304" pitchFamily="18" charset="0"/>
              </a:rPr>
              <a:t> helps parents and children with disabilities navigate the special education process in Indiana, helping to bridge the gap between schools and parents.</a:t>
            </a:r>
            <a:endParaRPr lang="en-US" sz="2400" b="0" dirty="0">
              <a:solidFill>
                <a:schemeClr val="tx1"/>
              </a:solidFill>
              <a:latin typeface="Aptos Serif" panose="02020604070405020304" pitchFamily="18" charset="0"/>
              <a:cs typeface="Aptos Serif" panose="02020604070405020304" pitchFamily="18" charset="0"/>
            </a:endParaRPr>
          </a:p>
        </p:txBody>
      </p:sp>
    </p:spTree>
    <p:custDataLst>
      <p:tags r:id="rId1"/>
    </p:custDataLst>
    <p:extLst>
      <p:ext uri="{BB962C8B-B14F-4D97-AF65-F5344CB8AC3E}">
        <p14:creationId xmlns:p14="http://schemas.microsoft.com/office/powerpoint/2010/main" val="4190747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58D84-D2A6-0E40-300C-AD4F438416BB}"/>
              </a:ext>
            </a:extLst>
          </p:cNvPr>
          <p:cNvSpPr>
            <a:spLocks noGrp="1"/>
          </p:cNvSpPr>
          <p:nvPr>
            <p:ph type="title"/>
          </p:nvPr>
        </p:nvSpPr>
        <p:spPr/>
        <p:txBody>
          <a:bodyPr/>
          <a:lstStyle/>
          <a:p>
            <a:r>
              <a:rPr lang="en-US" sz="4000" dirty="0"/>
              <a:t>Services for Individuals with SMI (Severe Mental Illness)</a:t>
            </a:r>
          </a:p>
        </p:txBody>
      </p:sp>
      <p:sp>
        <p:nvSpPr>
          <p:cNvPr id="3" name="Content Placeholder 2">
            <a:extLst>
              <a:ext uri="{FF2B5EF4-FFF2-40B4-BE49-F238E27FC236}">
                <a16:creationId xmlns:a16="http://schemas.microsoft.com/office/drawing/2014/main" id="{3FF73694-1379-7301-54E1-52A79C8D98E0}"/>
              </a:ext>
            </a:extLst>
          </p:cNvPr>
          <p:cNvSpPr>
            <a:spLocks noGrp="1"/>
          </p:cNvSpPr>
          <p:nvPr>
            <p:ph idx="1"/>
          </p:nvPr>
        </p:nvSpPr>
        <p:spPr/>
        <p:txBody>
          <a:bodyPr/>
          <a:lstStyle/>
          <a:p>
            <a:pPr marL="0" indent="0">
              <a:buNone/>
            </a:pPr>
            <a:r>
              <a:rPr lang="en-US" dirty="0"/>
              <a:t>Since 2021, VR has partnered with the Division of Mental Health and Addiction to implement an evidence-based approach to employment for people with SMI. </a:t>
            </a:r>
            <a:br>
              <a:rPr lang="en-US" dirty="0"/>
            </a:br>
            <a:br>
              <a:rPr lang="en-US" dirty="0"/>
            </a:br>
            <a:r>
              <a:rPr lang="en-US" dirty="0"/>
              <a:t>This model is called Individual Support and Placement (IPS), and it is being </a:t>
            </a:r>
            <a:r>
              <a:rPr lang="en-US"/>
              <a:t>enacted at 3 sites </a:t>
            </a:r>
            <a:r>
              <a:rPr lang="en-US" dirty="0"/>
              <a:t>within the state, with plans for eventual expansion.</a:t>
            </a:r>
          </a:p>
        </p:txBody>
      </p:sp>
      <p:sp>
        <p:nvSpPr>
          <p:cNvPr id="4" name="Slide Number Placeholder 3">
            <a:extLst>
              <a:ext uri="{FF2B5EF4-FFF2-40B4-BE49-F238E27FC236}">
                <a16:creationId xmlns:a16="http://schemas.microsoft.com/office/drawing/2014/main" id="{F7F7D206-4822-0215-889C-684B97D85F07}"/>
              </a:ext>
            </a:extLst>
          </p:cNvPr>
          <p:cNvSpPr>
            <a:spLocks noGrp="1"/>
          </p:cNvSpPr>
          <p:nvPr>
            <p:ph type="sldNum" sz="quarter" idx="4"/>
          </p:nvPr>
        </p:nvSpPr>
        <p:spPr/>
        <p:txBody>
          <a:bodyPr/>
          <a:lstStyle/>
          <a:p>
            <a:fld id="{4F666A87-0DF7-4A5C-B8B2-4E7F7417BA6B}" type="slidenum">
              <a:rPr lang="en-US" smtClean="0"/>
              <a:pPr/>
              <a:t>29</a:t>
            </a:fld>
            <a:endParaRPr lang="en-US"/>
          </a:p>
        </p:txBody>
      </p:sp>
    </p:spTree>
    <p:extLst>
      <p:ext uri="{BB962C8B-B14F-4D97-AF65-F5344CB8AC3E}">
        <p14:creationId xmlns:p14="http://schemas.microsoft.com/office/powerpoint/2010/main" val="3763523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75FA2-668A-5A83-7E96-274F2DE25A0E}"/>
              </a:ext>
            </a:extLst>
          </p:cNvPr>
          <p:cNvSpPr>
            <a:spLocks noGrp="1"/>
          </p:cNvSpPr>
          <p:nvPr>
            <p:ph type="title"/>
          </p:nvPr>
        </p:nvSpPr>
        <p:spPr>
          <a:xfrm>
            <a:off x="609600" y="960437"/>
            <a:ext cx="8331200" cy="1143000"/>
          </a:xfrm>
        </p:spPr>
        <p:txBody>
          <a:bodyPr anchor="ctr">
            <a:normAutofit/>
          </a:bodyPr>
          <a:lstStyle/>
          <a:p>
            <a:r>
              <a:rPr lang="en-US"/>
              <a:t>Barriers &amp; Challenges</a:t>
            </a:r>
          </a:p>
        </p:txBody>
      </p:sp>
      <p:sp>
        <p:nvSpPr>
          <p:cNvPr id="12" name="Slide Number Placeholder 11">
            <a:extLst>
              <a:ext uri="{FF2B5EF4-FFF2-40B4-BE49-F238E27FC236}">
                <a16:creationId xmlns:a16="http://schemas.microsoft.com/office/drawing/2014/main" id="{71B31108-454A-4983-9BC5-BE7DED7C0738}"/>
              </a:ext>
            </a:extLst>
          </p:cNvPr>
          <p:cNvSpPr>
            <a:spLocks noGrp="1"/>
          </p:cNvSpPr>
          <p:nvPr>
            <p:ph type="sldNum" sz="quarter" idx="4"/>
          </p:nvPr>
        </p:nvSpPr>
        <p:spPr>
          <a:xfrm>
            <a:off x="365760" y="6217920"/>
            <a:ext cx="2743200" cy="365125"/>
          </a:xfrm>
        </p:spPr>
        <p:txBody>
          <a:bodyPr anchor="ctr">
            <a:normAutofit/>
          </a:bodyPr>
          <a:lstStyle/>
          <a:p>
            <a:pPr>
              <a:spcAft>
                <a:spcPts val="600"/>
              </a:spcAft>
            </a:pPr>
            <a:fld id="{4F666A87-0DF7-4A5C-B8B2-4E7F7417BA6B}" type="slidenum">
              <a:rPr lang="en-US" smtClean="0"/>
              <a:pPr>
                <a:spcAft>
                  <a:spcPts val="600"/>
                </a:spcAft>
              </a:pPr>
              <a:t>3</a:t>
            </a:fld>
            <a:endParaRPr lang="en-US"/>
          </a:p>
        </p:txBody>
      </p:sp>
      <p:graphicFrame>
        <p:nvGraphicFramePr>
          <p:cNvPr id="4" name="Content Placeholder 3" descr="Low Expectations​&#10;&#10;Misperceptions on Accommodations​&#10;&#10;Lack of Awareness">
            <a:extLst>
              <a:ext uri="{FF2B5EF4-FFF2-40B4-BE49-F238E27FC236}">
                <a16:creationId xmlns:a16="http://schemas.microsoft.com/office/drawing/2014/main" id="{43403038-AC66-E2D3-1EA7-214FBA30E75F}"/>
              </a:ext>
            </a:extLst>
          </p:cNvPr>
          <p:cNvGraphicFramePr>
            <a:graphicFrameLocks noGrp="1"/>
          </p:cNvGraphicFramePr>
          <p:nvPr>
            <p:ph idx="1"/>
            <p:extLst>
              <p:ext uri="{D42A27DB-BD31-4B8C-83A1-F6EECF244321}">
                <p14:modId xmlns:p14="http://schemas.microsoft.com/office/powerpoint/2010/main" val="258033619"/>
              </p:ext>
            </p:extLst>
          </p:nvPr>
        </p:nvGraphicFramePr>
        <p:xfrm>
          <a:off x="609600" y="2286000"/>
          <a:ext cx="10972800" cy="39319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2278660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6EC62-F2B5-1A67-A10E-C3518D034FEF}"/>
              </a:ext>
            </a:extLst>
          </p:cNvPr>
          <p:cNvSpPr>
            <a:spLocks noGrp="1"/>
          </p:cNvSpPr>
          <p:nvPr>
            <p:ph type="title"/>
          </p:nvPr>
        </p:nvSpPr>
        <p:spPr/>
        <p:txBody>
          <a:bodyPr/>
          <a:lstStyle/>
          <a:p>
            <a:r>
              <a:rPr lang="en-US" sz="4000" dirty="0"/>
              <a:t>Individual Placement and Support</a:t>
            </a:r>
          </a:p>
        </p:txBody>
      </p:sp>
      <p:sp>
        <p:nvSpPr>
          <p:cNvPr id="3" name="Content Placeholder 2">
            <a:extLst>
              <a:ext uri="{FF2B5EF4-FFF2-40B4-BE49-F238E27FC236}">
                <a16:creationId xmlns:a16="http://schemas.microsoft.com/office/drawing/2014/main" id="{75526393-B408-CC01-1344-DBFA32A48586}"/>
              </a:ext>
            </a:extLst>
          </p:cNvPr>
          <p:cNvSpPr>
            <a:spLocks noGrp="1"/>
          </p:cNvSpPr>
          <p:nvPr>
            <p:ph idx="1"/>
          </p:nvPr>
        </p:nvSpPr>
        <p:spPr/>
        <p:txBody>
          <a:bodyPr>
            <a:normAutofit/>
          </a:bodyPr>
          <a:lstStyle/>
          <a:p>
            <a:pPr marL="0" indent="0">
              <a:buNone/>
            </a:pPr>
            <a:r>
              <a:rPr lang="en-US" dirty="0"/>
              <a:t>Individual Placement and Support is a novel approach to employment for people with SMI and substance abuse in Indiana. We currently operate programs at the following agencies:</a:t>
            </a:r>
          </a:p>
          <a:p>
            <a:pPr>
              <a:buFontTx/>
              <a:buChar char="-"/>
            </a:pPr>
            <a:r>
              <a:rPr lang="en-US" dirty="0"/>
              <a:t>Aspire of Indiana (Marion, Boone, Hamilton counties)</a:t>
            </a:r>
          </a:p>
          <a:p>
            <a:pPr>
              <a:buFontTx/>
              <a:buChar char="-"/>
            </a:pPr>
            <a:r>
              <a:rPr lang="en-US" dirty="0"/>
              <a:t>Northeastern Center (Noble, DeKalb, LaGrange)</a:t>
            </a:r>
          </a:p>
          <a:p>
            <a:pPr>
              <a:buFontTx/>
              <a:buChar char="-"/>
            </a:pPr>
            <a:r>
              <a:rPr lang="en-US" dirty="0" err="1"/>
              <a:t>INcompass</a:t>
            </a:r>
            <a:r>
              <a:rPr lang="en-US" dirty="0"/>
              <a:t> Healthcare (Dearborn)</a:t>
            </a:r>
          </a:p>
        </p:txBody>
      </p:sp>
      <p:sp>
        <p:nvSpPr>
          <p:cNvPr id="4" name="Slide Number Placeholder 3">
            <a:extLst>
              <a:ext uri="{FF2B5EF4-FFF2-40B4-BE49-F238E27FC236}">
                <a16:creationId xmlns:a16="http://schemas.microsoft.com/office/drawing/2014/main" id="{8871C4AB-7BC4-937D-0D58-10AB69275229}"/>
              </a:ext>
            </a:extLst>
          </p:cNvPr>
          <p:cNvSpPr>
            <a:spLocks noGrp="1"/>
          </p:cNvSpPr>
          <p:nvPr>
            <p:ph type="sldNum" sz="quarter" idx="4"/>
          </p:nvPr>
        </p:nvSpPr>
        <p:spPr/>
        <p:txBody>
          <a:bodyPr/>
          <a:lstStyle/>
          <a:p>
            <a:fld id="{4F666A87-0DF7-4A5C-B8B2-4E7F7417BA6B}" type="slidenum">
              <a:rPr lang="en-US" smtClean="0"/>
              <a:pPr/>
              <a:t>30</a:t>
            </a:fld>
            <a:endParaRPr lang="en-US"/>
          </a:p>
        </p:txBody>
      </p:sp>
    </p:spTree>
    <p:extLst>
      <p:ext uri="{BB962C8B-B14F-4D97-AF65-F5344CB8AC3E}">
        <p14:creationId xmlns:p14="http://schemas.microsoft.com/office/powerpoint/2010/main" val="40575242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1E255-7A1D-7386-2E10-3EDAC534045F}"/>
              </a:ext>
            </a:extLst>
          </p:cNvPr>
          <p:cNvSpPr>
            <a:spLocks noGrp="1"/>
          </p:cNvSpPr>
          <p:nvPr>
            <p:ph type="title"/>
          </p:nvPr>
        </p:nvSpPr>
        <p:spPr/>
        <p:txBody>
          <a:bodyPr/>
          <a:lstStyle/>
          <a:p>
            <a:r>
              <a:rPr lang="en-US" dirty="0"/>
              <a:t> VR and IPS</a:t>
            </a:r>
          </a:p>
        </p:txBody>
      </p:sp>
      <p:sp>
        <p:nvSpPr>
          <p:cNvPr id="3" name="Content Placeholder 2">
            <a:extLst>
              <a:ext uri="{FF2B5EF4-FFF2-40B4-BE49-F238E27FC236}">
                <a16:creationId xmlns:a16="http://schemas.microsoft.com/office/drawing/2014/main" id="{7A048385-2273-2E3D-2D4D-4BD6882C8714}"/>
              </a:ext>
            </a:extLst>
          </p:cNvPr>
          <p:cNvSpPr>
            <a:spLocks noGrp="1"/>
          </p:cNvSpPr>
          <p:nvPr>
            <p:ph idx="1"/>
          </p:nvPr>
        </p:nvSpPr>
        <p:spPr/>
        <p:txBody>
          <a:bodyPr/>
          <a:lstStyle/>
          <a:p>
            <a:pPr marL="0" indent="0">
              <a:buNone/>
            </a:pPr>
            <a:r>
              <a:rPr lang="en-US" dirty="0"/>
              <a:t>As opposed to lengthy work trials, assessments, and requirements for medication adherence and sobriety in order to obtain employment, IPS focuses on engaging with work immediately, integrating services with mental health treatment teams, and ensuring no one is excluded from services. VR changed some processes, billing metrics, and paperwork in order to make this program possible. </a:t>
            </a:r>
          </a:p>
        </p:txBody>
      </p:sp>
      <p:sp>
        <p:nvSpPr>
          <p:cNvPr id="4" name="Slide Number Placeholder 3">
            <a:extLst>
              <a:ext uri="{FF2B5EF4-FFF2-40B4-BE49-F238E27FC236}">
                <a16:creationId xmlns:a16="http://schemas.microsoft.com/office/drawing/2014/main" id="{09D04D39-4662-6E2E-6B11-96ADC6DA8E9F}"/>
              </a:ext>
            </a:extLst>
          </p:cNvPr>
          <p:cNvSpPr>
            <a:spLocks noGrp="1"/>
          </p:cNvSpPr>
          <p:nvPr>
            <p:ph type="sldNum" sz="quarter" idx="4"/>
          </p:nvPr>
        </p:nvSpPr>
        <p:spPr/>
        <p:txBody>
          <a:bodyPr/>
          <a:lstStyle/>
          <a:p>
            <a:fld id="{4F666A87-0DF7-4A5C-B8B2-4E7F7417BA6B}" type="slidenum">
              <a:rPr lang="en-US" smtClean="0"/>
              <a:pPr/>
              <a:t>31</a:t>
            </a:fld>
            <a:endParaRPr lang="en-US"/>
          </a:p>
        </p:txBody>
      </p:sp>
    </p:spTree>
    <p:extLst>
      <p:ext uri="{BB962C8B-B14F-4D97-AF65-F5344CB8AC3E}">
        <p14:creationId xmlns:p14="http://schemas.microsoft.com/office/powerpoint/2010/main" val="39416178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93457-8E16-E9B4-D933-0EC12A3434B8}"/>
              </a:ext>
            </a:extLst>
          </p:cNvPr>
          <p:cNvSpPr>
            <a:spLocks noGrp="1"/>
          </p:cNvSpPr>
          <p:nvPr>
            <p:ph type="title"/>
          </p:nvPr>
        </p:nvSpPr>
        <p:spPr/>
        <p:txBody>
          <a:bodyPr/>
          <a:lstStyle/>
          <a:p>
            <a:r>
              <a:rPr lang="en-US" dirty="0"/>
              <a:t>Principles of IPS</a:t>
            </a:r>
          </a:p>
        </p:txBody>
      </p:sp>
      <p:sp>
        <p:nvSpPr>
          <p:cNvPr id="4" name="Slide Number Placeholder 3">
            <a:extLst>
              <a:ext uri="{FF2B5EF4-FFF2-40B4-BE49-F238E27FC236}">
                <a16:creationId xmlns:a16="http://schemas.microsoft.com/office/drawing/2014/main" id="{456B8418-3683-026D-F4C7-939609A51424}"/>
              </a:ext>
            </a:extLst>
          </p:cNvPr>
          <p:cNvSpPr>
            <a:spLocks noGrp="1"/>
          </p:cNvSpPr>
          <p:nvPr>
            <p:ph type="sldNum" sz="quarter" idx="4"/>
          </p:nvPr>
        </p:nvSpPr>
        <p:spPr/>
        <p:txBody>
          <a:bodyPr/>
          <a:lstStyle/>
          <a:p>
            <a:fld id="{4F666A87-0DF7-4A5C-B8B2-4E7F7417BA6B}" type="slidenum">
              <a:rPr lang="en-US" smtClean="0"/>
              <a:pPr/>
              <a:t>32</a:t>
            </a:fld>
            <a:endParaRPr lang="en-US"/>
          </a:p>
        </p:txBody>
      </p:sp>
      <p:graphicFrame>
        <p:nvGraphicFramePr>
          <p:cNvPr id="5" name="Table 4">
            <a:extLst>
              <a:ext uri="{FF2B5EF4-FFF2-40B4-BE49-F238E27FC236}">
                <a16:creationId xmlns:a16="http://schemas.microsoft.com/office/drawing/2014/main" id="{D2642E04-90F7-1F58-0294-83DDB5C3EBA9}"/>
              </a:ext>
            </a:extLst>
          </p:cNvPr>
          <p:cNvGraphicFramePr>
            <a:graphicFrameLocks noGrp="1"/>
          </p:cNvGraphicFramePr>
          <p:nvPr>
            <p:extLst>
              <p:ext uri="{D42A27DB-BD31-4B8C-83A1-F6EECF244321}">
                <p14:modId xmlns:p14="http://schemas.microsoft.com/office/powerpoint/2010/main" val="4090113343"/>
              </p:ext>
            </p:extLst>
          </p:nvPr>
        </p:nvGraphicFramePr>
        <p:xfrm>
          <a:off x="812801" y="2028618"/>
          <a:ext cx="10348686" cy="4217196"/>
        </p:xfrm>
        <a:graphic>
          <a:graphicData uri="http://schemas.openxmlformats.org/drawingml/2006/table">
            <a:tbl>
              <a:tblPr firstRow="1" bandRow="1">
                <a:tableStyleId>{93296810-A885-4BE3-A3E7-6D5BEEA58F35}</a:tableStyleId>
              </a:tblPr>
              <a:tblGrid>
                <a:gridCol w="5174343">
                  <a:extLst>
                    <a:ext uri="{9D8B030D-6E8A-4147-A177-3AD203B41FA5}">
                      <a16:colId xmlns:a16="http://schemas.microsoft.com/office/drawing/2014/main" val="4058797181"/>
                    </a:ext>
                  </a:extLst>
                </a:gridCol>
                <a:gridCol w="5174343">
                  <a:extLst>
                    <a:ext uri="{9D8B030D-6E8A-4147-A177-3AD203B41FA5}">
                      <a16:colId xmlns:a16="http://schemas.microsoft.com/office/drawing/2014/main" val="4197021631"/>
                    </a:ext>
                  </a:extLst>
                </a:gridCol>
              </a:tblGrid>
              <a:tr h="948532">
                <a:tc>
                  <a:txBody>
                    <a:bodyPr/>
                    <a:lstStyle/>
                    <a:p>
                      <a:r>
                        <a:rPr lang="en-US" sz="2800" dirty="0"/>
                        <a:t>Rapid Job Search/Engagement</a:t>
                      </a:r>
                    </a:p>
                  </a:txBody>
                  <a:tcPr/>
                </a:tc>
                <a:tc>
                  <a:txBody>
                    <a:bodyPr/>
                    <a:lstStyle/>
                    <a:p>
                      <a:r>
                        <a:rPr lang="en-US" sz="2800" dirty="0"/>
                        <a:t>Zero Exclusion</a:t>
                      </a:r>
                    </a:p>
                  </a:txBody>
                  <a:tcPr/>
                </a:tc>
                <a:extLst>
                  <a:ext uri="{0D108BD9-81ED-4DB2-BD59-A6C34878D82A}">
                    <a16:rowId xmlns:a16="http://schemas.microsoft.com/office/drawing/2014/main" val="1846494424"/>
                  </a:ext>
                </a:extLst>
              </a:tr>
              <a:tr h="948532">
                <a:tc>
                  <a:txBody>
                    <a:bodyPr/>
                    <a:lstStyle/>
                    <a:p>
                      <a:r>
                        <a:rPr lang="en-US" sz="2800" dirty="0"/>
                        <a:t>Guaranteed Benefits Consulting</a:t>
                      </a:r>
                    </a:p>
                  </a:txBody>
                  <a:tcPr/>
                </a:tc>
                <a:tc>
                  <a:txBody>
                    <a:bodyPr/>
                    <a:lstStyle/>
                    <a:p>
                      <a:r>
                        <a:rPr lang="en-US" sz="2800" dirty="0"/>
                        <a:t>Time-Unlimited Supports</a:t>
                      </a:r>
                    </a:p>
                  </a:txBody>
                  <a:tcPr/>
                </a:tc>
                <a:extLst>
                  <a:ext uri="{0D108BD9-81ED-4DB2-BD59-A6C34878D82A}">
                    <a16:rowId xmlns:a16="http://schemas.microsoft.com/office/drawing/2014/main" val="418631196"/>
                  </a:ext>
                </a:extLst>
              </a:tr>
              <a:tr h="948532">
                <a:tc>
                  <a:txBody>
                    <a:bodyPr/>
                    <a:lstStyle/>
                    <a:p>
                      <a:r>
                        <a:rPr lang="en-US" sz="2800" dirty="0"/>
                        <a:t>Worker Preferences and Strengths</a:t>
                      </a:r>
                    </a:p>
                  </a:txBody>
                  <a:tcPr/>
                </a:tc>
                <a:tc>
                  <a:txBody>
                    <a:bodyPr/>
                    <a:lstStyle/>
                    <a:p>
                      <a:r>
                        <a:rPr lang="en-US" sz="2800" dirty="0"/>
                        <a:t>Integration of Employment Services and Mental Health Services</a:t>
                      </a:r>
                    </a:p>
                  </a:txBody>
                  <a:tcPr/>
                </a:tc>
                <a:extLst>
                  <a:ext uri="{0D108BD9-81ED-4DB2-BD59-A6C34878D82A}">
                    <a16:rowId xmlns:a16="http://schemas.microsoft.com/office/drawing/2014/main" val="34910227"/>
                  </a:ext>
                </a:extLst>
              </a:tr>
              <a:tr h="948532">
                <a:tc>
                  <a:txBody>
                    <a:bodyPr/>
                    <a:lstStyle/>
                    <a:p>
                      <a:r>
                        <a:rPr lang="en-US" sz="2800" dirty="0"/>
                        <a:t>Focus on Competitive Employment</a:t>
                      </a:r>
                    </a:p>
                  </a:txBody>
                  <a:tcPr/>
                </a:tc>
                <a:tc>
                  <a:txBody>
                    <a:bodyPr/>
                    <a:lstStyle/>
                    <a:p>
                      <a:r>
                        <a:rPr lang="en-US" sz="2800" dirty="0"/>
                        <a:t>Systematic Job Development</a:t>
                      </a:r>
                    </a:p>
                  </a:txBody>
                  <a:tcPr/>
                </a:tc>
                <a:extLst>
                  <a:ext uri="{0D108BD9-81ED-4DB2-BD59-A6C34878D82A}">
                    <a16:rowId xmlns:a16="http://schemas.microsoft.com/office/drawing/2014/main" val="968349632"/>
                  </a:ext>
                </a:extLst>
              </a:tr>
            </a:tbl>
          </a:graphicData>
        </a:graphic>
      </p:graphicFrame>
    </p:spTree>
    <p:extLst>
      <p:ext uri="{BB962C8B-B14F-4D97-AF65-F5344CB8AC3E}">
        <p14:creationId xmlns:p14="http://schemas.microsoft.com/office/powerpoint/2010/main" val="10454835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307EF-1956-FDA3-33DE-2BEBC4947516}"/>
              </a:ext>
            </a:extLst>
          </p:cNvPr>
          <p:cNvSpPr>
            <a:spLocks noGrp="1"/>
          </p:cNvSpPr>
          <p:nvPr>
            <p:ph type="title"/>
          </p:nvPr>
        </p:nvSpPr>
        <p:spPr/>
        <p:txBody>
          <a:bodyPr/>
          <a:lstStyle/>
          <a:p>
            <a:r>
              <a:rPr lang="en-US" dirty="0"/>
              <a:t>Why IPS?</a:t>
            </a:r>
          </a:p>
        </p:txBody>
      </p:sp>
      <p:pic>
        <p:nvPicPr>
          <p:cNvPr id="6" name="Content Placeholder 5" descr="Chart, bar chart, histogram, waterfall chart&#10;&#10;AI-generated content may be incorrect.">
            <a:extLst>
              <a:ext uri="{FF2B5EF4-FFF2-40B4-BE49-F238E27FC236}">
                <a16:creationId xmlns:a16="http://schemas.microsoft.com/office/drawing/2014/main" id="{6752DDBF-A40E-E85F-2902-428AF895718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99244" y="1965325"/>
            <a:ext cx="9193511" cy="3932238"/>
          </a:xfrm>
        </p:spPr>
      </p:pic>
      <p:sp>
        <p:nvSpPr>
          <p:cNvPr id="4" name="Slide Number Placeholder 3">
            <a:extLst>
              <a:ext uri="{FF2B5EF4-FFF2-40B4-BE49-F238E27FC236}">
                <a16:creationId xmlns:a16="http://schemas.microsoft.com/office/drawing/2014/main" id="{FBC8A504-126C-14F6-7634-9D3D9363152C}"/>
              </a:ext>
            </a:extLst>
          </p:cNvPr>
          <p:cNvSpPr>
            <a:spLocks noGrp="1"/>
          </p:cNvSpPr>
          <p:nvPr>
            <p:ph type="sldNum" sz="quarter" idx="4"/>
          </p:nvPr>
        </p:nvSpPr>
        <p:spPr/>
        <p:txBody>
          <a:bodyPr/>
          <a:lstStyle/>
          <a:p>
            <a:fld id="{4F666A87-0DF7-4A5C-B8B2-4E7F7417BA6B}" type="slidenum">
              <a:rPr lang="en-US" smtClean="0"/>
              <a:pPr/>
              <a:t>33</a:t>
            </a:fld>
            <a:endParaRPr lang="en-US"/>
          </a:p>
        </p:txBody>
      </p:sp>
      <p:sp>
        <p:nvSpPr>
          <p:cNvPr id="7" name="TextBox 6">
            <a:extLst>
              <a:ext uri="{FF2B5EF4-FFF2-40B4-BE49-F238E27FC236}">
                <a16:creationId xmlns:a16="http://schemas.microsoft.com/office/drawing/2014/main" id="{8C333785-A4DE-57DB-EAD1-529B62DAE3A8}"/>
              </a:ext>
            </a:extLst>
          </p:cNvPr>
          <p:cNvSpPr txBox="1"/>
          <p:nvPr/>
        </p:nvSpPr>
        <p:spPr>
          <a:xfrm>
            <a:off x="10077268" y="5760720"/>
            <a:ext cx="914400" cy="914400"/>
          </a:xfrm>
          <a:prstGeom prst="rect">
            <a:avLst/>
          </a:prstGeom>
        </p:spPr>
        <p:txBody>
          <a:bodyPr vert="horz" wrap="none" lIns="91440" tIns="45720" rIns="91440" bIns="45720" rtlCol="0" anchor="ctr">
            <a:noAutofit/>
          </a:bodyPr>
          <a:lstStyle/>
          <a:p>
            <a:pPr algn="r"/>
            <a:r>
              <a:rPr lang="en-US" sz="1400" dirty="0"/>
              <a:t>Bond, G. R., Drake, R. E., &amp; Becker, D. R. (2020). An update on Individual Placement and Support. </a:t>
            </a:r>
            <a:r>
              <a:rPr lang="en-US" sz="1400" i="1" dirty="0"/>
              <a:t>World Psychiatry, 19</a:t>
            </a:r>
            <a:r>
              <a:rPr lang="en-US" sz="1400" dirty="0"/>
              <a:t>, 390-391.</a:t>
            </a:r>
            <a:endParaRPr lang="en-US" sz="2800" b="0" dirty="0">
              <a:solidFill>
                <a:schemeClr val="tx1"/>
              </a:solidFill>
            </a:endParaRPr>
          </a:p>
        </p:txBody>
      </p:sp>
    </p:spTree>
    <p:extLst>
      <p:ext uri="{BB962C8B-B14F-4D97-AF65-F5344CB8AC3E}">
        <p14:creationId xmlns:p14="http://schemas.microsoft.com/office/powerpoint/2010/main" val="16613485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CE5F5-E63F-24FA-16F6-815BD01BDE75}"/>
              </a:ext>
            </a:extLst>
          </p:cNvPr>
          <p:cNvSpPr>
            <a:spLocks noGrp="1"/>
          </p:cNvSpPr>
          <p:nvPr>
            <p:ph type="title"/>
          </p:nvPr>
        </p:nvSpPr>
        <p:spPr/>
        <p:txBody>
          <a:bodyPr/>
          <a:lstStyle/>
          <a:p>
            <a:r>
              <a:rPr lang="en-US" dirty="0"/>
              <a:t>IPS Questions/Resources</a:t>
            </a:r>
          </a:p>
        </p:txBody>
      </p:sp>
      <p:sp>
        <p:nvSpPr>
          <p:cNvPr id="3" name="Content Placeholder 2">
            <a:extLst>
              <a:ext uri="{FF2B5EF4-FFF2-40B4-BE49-F238E27FC236}">
                <a16:creationId xmlns:a16="http://schemas.microsoft.com/office/drawing/2014/main" id="{5640A7D5-90DE-DF46-85C1-4C8DCA95EF9E}"/>
              </a:ext>
            </a:extLst>
          </p:cNvPr>
          <p:cNvSpPr>
            <a:spLocks noGrp="1"/>
          </p:cNvSpPr>
          <p:nvPr>
            <p:ph idx="1"/>
          </p:nvPr>
        </p:nvSpPr>
        <p:spPr/>
        <p:txBody>
          <a:bodyPr/>
          <a:lstStyle/>
          <a:p>
            <a:pPr marL="0" indent="0">
              <a:buNone/>
            </a:pPr>
            <a:r>
              <a:rPr lang="en-US" dirty="0"/>
              <a:t>Emily Singer – IPS Trainer</a:t>
            </a:r>
          </a:p>
          <a:p>
            <a:pPr marL="0" indent="0">
              <a:buNone/>
            </a:pPr>
            <a:r>
              <a:rPr lang="en-US" dirty="0">
                <a:hlinkClick r:id="rId2"/>
              </a:rPr>
              <a:t>Emily.singer@fssa.in.gov</a:t>
            </a:r>
            <a:endParaRPr lang="en-US" dirty="0"/>
          </a:p>
          <a:p>
            <a:pPr marL="0" indent="0">
              <a:buNone/>
            </a:pPr>
            <a:r>
              <a:rPr lang="en-US" dirty="0"/>
              <a:t>Susan Gray</a:t>
            </a:r>
          </a:p>
          <a:p>
            <a:pPr marL="0" indent="0">
              <a:buNone/>
            </a:pPr>
            <a:r>
              <a:rPr lang="en-US" dirty="0">
                <a:hlinkClick r:id="rId3"/>
              </a:rPr>
              <a:t>Susan.gray@fssa.in.gov</a:t>
            </a:r>
            <a:endParaRPr lang="en-US" dirty="0"/>
          </a:p>
          <a:p>
            <a:pPr marL="0" indent="0">
              <a:buNone/>
            </a:pPr>
            <a:r>
              <a:rPr lang="en-US" dirty="0"/>
              <a:t>Steve Upchurch</a:t>
            </a:r>
          </a:p>
          <a:p>
            <a:pPr marL="0" indent="0">
              <a:buNone/>
            </a:pPr>
            <a:r>
              <a:rPr lang="en-US" dirty="0" err="1">
                <a:hlinkClick r:id="rId4"/>
              </a:rPr>
              <a:t>Steve.upchurch@</a:t>
            </a:r>
            <a:r>
              <a:rPr lang="en-US" err="1">
                <a:hlinkClick r:id="rId4"/>
              </a:rPr>
              <a:t>fssa</a:t>
            </a:r>
            <a:r>
              <a:rPr lang="en-US">
                <a:hlinkClick r:id="rId4"/>
              </a:rPr>
              <a:t>.in.gov</a:t>
            </a:r>
            <a:endParaRPr lang="en-US"/>
          </a:p>
          <a:p>
            <a:pPr marL="0" indent="0">
              <a:buNone/>
            </a:pPr>
            <a:endParaRPr lang="en-US"/>
          </a:p>
        </p:txBody>
      </p:sp>
      <p:sp>
        <p:nvSpPr>
          <p:cNvPr id="4" name="Slide Number Placeholder 3">
            <a:extLst>
              <a:ext uri="{FF2B5EF4-FFF2-40B4-BE49-F238E27FC236}">
                <a16:creationId xmlns:a16="http://schemas.microsoft.com/office/drawing/2014/main" id="{29C1A9D2-3508-AB98-BE91-0889CB0BB1D5}"/>
              </a:ext>
            </a:extLst>
          </p:cNvPr>
          <p:cNvSpPr>
            <a:spLocks noGrp="1"/>
          </p:cNvSpPr>
          <p:nvPr>
            <p:ph type="sldNum" sz="quarter" idx="4"/>
          </p:nvPr>
        </p:nvSpPr>
        <p:spPr/>
        <p:txBody>
          <a:bodyPr/>
          <a:lstStyle/>
          <a:p>
            <a:fld id="{4F666A87-0DF7-4A5C-B8B2-4E7F7417BA6B}" type="slidenum">
              <a:rPr lang="en-US" smtClean="0"/>
              <a:pPr/>
              <a:t>34</a:t>
            </a:fld>
            <a:endParaRPr lang="en-US"/>
          </a:p>
        </p:txBody>
      </p:sp>
    </p:spTree>
    <p:extLst>
      <p:ext uri="{BB962C8B-B14F-4D97-AF65-F5344CB8AC3E}">
        <p14:creationId xmlns:p14="http://schemas.microsoft.com/office/powerpoint/2010/main" val="3003772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AA9E5-1174-D962-A943-E9B4055E36E4}"/>
              </a:ext>
            </a:extLst>
          </p:cNvPr>
          <p:cNvSpPr>
            <a:spLocks noGrp="1"/>
          </p:cNvSpPr>
          <p:nvPr>
            <p:ph type="title"/>
          </p:nvPr>
        </p:nvSpPr>
        <p:spPr/>
        <p:txBody>
          <a:bodyPr/>
          <a:lstStyle/>
          <a:p>
            <a:r>
              <a:rPr lang="en-US"/>
              <a:t>Additional Resources</a:t>
            </a:r>
          </a:p>
        </p:txBody>
      </p:sp>
      <p:sp>
        <p:nvSpPr>
          <p:cNvPr id="3" name="Content Placeholder 2">
            <a:extLst>
              <a:ext uri="{FF2B5EF4-FFF2-40B4-BE49-F238E27FC236}">
                <a16:creationId xmlns:a16="http://schemas.microsoft.com/office/drawing/2014/main" id="{A1D4BA80-E643-995B-2854-331E15C96D62}"/>
              </a:ext>
            </a:extLst>
          </p:cNvPr>
          <p:cNvSpPr>
            <a:spLocks noGrp="1"/>
          </p:cNvSpPr>
          <p:nvPr>
            <p:ph idx="1"/>
          </p:nvPr>
        </p:nvSpPr>
        <p:spPr>
          <a:xfrm>
            <a:off x="609600" y="2286000"/>
            <a:ext cx="10972800" cy="3931920"/>
          </a:xfrm>
        </p:spPr>
        <p:txBody>
          <a:bodyPr vert="horz" lIns="91440" tIns="45720" rIns="91440" bIns="45720" rtlCol="0" anchor="t">
            <a:normAutofit/>
          </a:bodyPr>
          <a:lstStyle/>
          <a:p>
            <a:pPr>
              <a:buNone/>
            </a:pPr>
            <a:r>
              <a:rPr lang="en-US" sz="2500" dirty="0">
                <a:solidFill>
                  <a:srgbClr val="0059D0"/>
                </a:solidFill>
                <a:latin typeface="Aptos"/>
                <a:cs typeface="Aptos Serif"/>
                <a:hlinkClick r:id="rId4">
                  <a:extLst>
                    <a:ext uri="{A12FA001-AC4F-418D-AE19-62706E023703}">
                      <ahyp:hlinkClr xmlns:ahyp="http://schemas.microsoft.com/office/drawing/2018/hyperlinkcolor" val="tx"/>
                    </a:ext>
                  </a:extLst>
                </a:hlinkClick>
              </a:rPr>
              <a:t>Career OneStop</a:t>
            </a:r>
            <a:r>
              <a:rPr lang="en-US" sz="2500" dirty="0">
                <a:solidFill>
                  <a:srgbClr val="0059D0"/>
                </a:solidFill>
                <a:latin typeface="Aptos"/>
                <a:cs typeface="Aptos Serif"/>
              </a:rPr>
              <a:t> </a:t>
            </a:r>
          </a:p>
          <a:p>
            <a:pPr>
              <a:buNone/>
            </a:pPr>
            <a:r>
              <a:rPr lang="en-US" sz="2500" dirty="0">
                <a:solidFill>
                  <a:srgbClr val="0059D0"/>
                </a:solidFill>
                <a:latin typeface="Aptos"/>
                <a:cs typeface="Aptos Serif"/>
                <a:hlinkClick r:id="rId5">
                  <a:extLst>
                    <a:ext uri="{A12FA001-AC4F-418D-AE19-62706E023703}">
                      <ahyp:hlinkClr xmlns:ahyp="http://schemas.microsoft.com/office/drawing/2018/hyperlinkcolor" val="tx"/>
                    </a:ext>
                  </a:extLst>
                </a:hlinkClick>
              </a:rPr>
              <a:t>Community Resources by VR Area Office</a:t>
            </a:r>
            <a:endParaRPr lang="en-US" sz="2500" dirty="0">
              <a:solidFill>
                <a:srgbClr val="0059D0"/>
              </a:solidFill>
              <a:latin typeface="Aptos"/>
              <a:cs typeface="Aptos Serif"/>
            </a:endParaRPr>
          </a:p>
          <a:p>
            <a:pPr>
              <a:buNone/>
            </a:pPr>
            <a:r>
              <a:rPr lang="en-US" sz="2500" dirty="0">
                <a:solidFill>
                  <a:srgbClr val="0059D0"/>
                </a:solidFill>
                <a:latin typeface="Aptos"/>
                <a:cs typeface="Aptos Serif"/>
                <a:hlinkClick r:id="rId6"/>
              </a:rPr>
              <a:t>FSSA Resource Guide</a:t>
            </a:r>
            <a:endParaRPr lang="en-US" sz="2500" dirty="0">
              <a:solidFill>
                <a:srgbClr val="0059D0"/>
              </a:solidFill>
              <a:latin typeface="Aptos"/>
              <a:cs typeface="Aptos Serif"/>
            </a:endParaRPr>
          </a:p>
          <a:p>
            <a:pPr>
              <a:buNone/>
            </a:pPr>
            <a:r>
              <a:rPr lang="en-US" sz="2500" dirty="0">
                <a:solidFill>
                  <a:srgbClr val="0059D0"/>
                </a:solidFill>
                <a:latin typeface="Aptos"/>
                <a:cs typeface="Aptos Serif"/>
                <a:hlinkClick r:id="rId7">
                  <a:extLst>
                    <a:ext uri="{A12FA001-AC4F-418D-AE19-62706E023703}">
                      <ahyp:hlinkClr xmlns:ahyp="http://schemas.microsoft.com/office/drawing/2018/hyperlinkcolor" val="tx"/>
                    </a:ext>
                  </a:extLst>
                </a:hlinkClick>
              </a:rPr>
              <a:t>Job Accommodation Network</a:t>
            </a:r>
            <a:endParaRPr lang="en-US" sz="2500" dirty="0">
              <a:solidFill>
                <a:srgbClr val="0059D0"/>
              </a:solidFill>
              <a:latin typeface="Aptos"/>
              <a:cs typeface="Aptos Serif"/>
            </a:endParaRPr>
          </a:p>
          <a:p>
            <a:pPr marL="0" indent="0">
              <a:buNone/>
            </a:pPr>
            <a:r>
              <a:rPr lang="en-US" sz="2500" dirty="0">
                <a:solidFill>
                  <a:srgbClr val="0059D0"/>
                </a:solidFill>
                <a:latin typeface="Aptos"/>
                <a:cs typeface="Aptos Serif"/>
                <a:hlinkClick r:id="rId8">
                  <a:extLst>
                    <a:ext uri="{A12FA001-AC4F-418D-AE19-62706E023703}">
                      <ahyp:hlinkClr xmlns:ahyp="http://schemas.microsoft.com/office/drawing/2018/hyperlinkcolor" val="tx"/>
                    </a:ext>
                  </a:extLst>
                </a:hlinkClick>
              </a:rPr>
              <a:t>Learn More Indiana</a:t>
            </a:r>
            <a:r>
              <a:rPr lang="en-US" sz="2500" dirty="0">
                <a:solidFill>
                  <a:srgbClr val="0059D0"/>
                </a:solidFill>
                <a:latin typeface="Aptos"/>
                <a:cs typeface="Aptos Serif"/>
              </a:rPr>
              <a:t>  </a:t>
            </a:r>
          </a:p>
          <a:p>
            <a:pPr marL="0" indent="0">
              <a:buNone/>
            </a:pPr>
            <a:r>
              <a:rPr lang="en-US" sz="2500" dirty="0">
                <a:solidFill>
                  <a:srgbClr val="0059D0"/>
                </a:solidFill>
                <a:latin typeface="Aptos"/>
                <a:cs typeface="Aptos Serif"/>
                <a:hlinkClick r:id="rId9">
                  <a:extLst>
                    <a:ext uri="{A12FA001-AC4F-418D-AE19-62706E023703}">
                      <ahyp:hlinkClr xmlns:ahyp="http://schemas.microsoft.com/office/drawing/2018/hyperlinkcolor" val="tx"/>
                    </a:ext>
                  </a:extLst>
                </a:hlinkClick>
              </a:rPr>
              <a:t>My Next Move</a:t>
            </a:r>
            <a:r>
              <a:rPr lang="en-US" sz="2500" dirty="0">
                <a:solidFill>
                  <a:srgbClr val="0059D0"/>
                </a:solidFill>
                <a:latin typeface="Aptos"/>
                <a:cs typeface="Aptos Serif"/>
              </a:rPr>
              <a:t> </a:t>
            </a:r>
          </a:p>
          <a:p>
            <a:pPr marL="0" indent="0">
              <a:buNone/>
            </a:pPr>
            <a:endParaRPr lang="en-US" dirty="0">
              <a:latin typeface="Aptos"/>
              <a:cs typeface="Aptos Serif"/>
            </a:endParaRPr>
          </a:p>
          <a:p>
            <a:pPr marL="0" indent="0">
              <a:buNone/>
            </a:pPr>
            <a:endParaRPr lang="en-US" dirty="0">
              <a:latin typeface="Aptos"/>
              <a:cs typeface="Aptos Serif"/>
            </a:endParaRPr>
          </a:p>
        </p:txBody>
      </p:sp>
      <p:sp>
        <p:nvSpPr>
          <p:cNvPr id="4" name="Slide Number Placeholder 3">
            <a:extLst>
              <a:ext uri="{FF2B5EF4-FFF2-40B4-BE49-F238E27FC236}">
                <a16:creationId xmlns:a16="http://schemas.microsoft.com/office/drawing/2014/main" id="{0B0EA340-52F5-4DDF-6EE9-3E7BFB7BA7F9}"/>
              </a:ext>
            </a:extLst>
          </p:cNvPr>
          <p:cNvSpPr>
            <a:spLocks noGrp="1"/>
          </p:cNvSpPr>
          <p:nvPr>
            <p:ph type="sldNum" sz="quarter" idx="4"/>
          </p:nvPr>
        </p:nvSpPr>
        <p:spPr/>
        <p:txBody>
          <a:bodyPr/>
          <a:lstStyle/>
          <a:p>
            <a:fld id="{4F666A87-0DF7-4A5C-B8B2-4E7F7417BA6B}" type="slidenum">
              <a:rPr lang="en-US" smtClean="0"/>
              <a:pPr/>
              <a:t>35</a:t>
            </a:fld>
            <a:endParaRPr lang="en-US"/>
          </a:p>
        </p:txBody>
      </p:sp>
    </p:spTree>
    <p:custDataLst>
      <p:tags r:id="rId1"/>
    </p:custDataLst>
    <p:extLst>
      <p:ext uri="{BB962C8B-B14F-4D97-AF65-F5344CB8AC3E}">
        <p14:creationId xmlns:p14="http://schemas.microsoft.com/office/powerpoint/2010/main" val="21739977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404E25-7FF7-2793-F59F-AB755D1B79E9}"/>
              </a:ext>
            </a:extLst>
          </p:cNvPr>
          <p:cNvSpPr>
            <a:spLocks noGrp="1"/>
          </p:cNvSpPr>
          <p:nvPr>
            <p:ph type="sldNum" sz="quarter" idx="4"/>
          </p:nvPr>
        </p:nvSpPr>
        <p:spPr/>
        <p:txBody>
          <a:bodyPr/>
          <a:lstStyle/>
          <a:p>
            <a:fld id="{4F666A87-0DF7-4A5C-B8B2-4E7F7417BA6B}" type="slidenum">
              <a:rPr lang="en-US" smtClean="0"/>
              <a:pPr/>
              <a:t>36</a:t>
            </a:fld>
            <a:endParaRPr lang="en-US"/>
          </a:p>
        </p:txBody>
      </p:sp>
      <p:sp>
        <p:nvSpPr>
          <p:cNvPr id="16" name="Oval 15" descr="Thank You">
            <a:extLst>
              <a:ext uri="{FF2B5EF4-FFF2-40B4-BE49-F238E27FC236}">
                <a16:creationId xmlns:a16="http://schemas.microsoft.com/office/drawing/2014/main" id="{7B9D9E82-0D5A-115F-52AF-F8E905D55BF4}"/>
              </a:ext>
            </a:extLst>
          </p:cNvPr>
          <p:cNvSpPr/>
          <p:nvPr/>
        </p:nvSpPr>
        <p:spPr>
          <a:xfrm rot="20340000">
            <a:off x="3386666" y="791103"/>
            <a:ext cx="5418666" cy="5415139"/>
          </a:xfrm>
          <a:prstGeom prst="ellipse">
            <a:avLst/>
          </a:prstGeom>
          <a:solidFill>
            <a:srgbClr val="01386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600" b="1">
                <a:latin typeface="Fave Script Bold Pro"/>
                <a:cs typeface="Times New Roman"/>
              </a:rPr>
              <a:t>Thank you!</a:t>
            </a:r>
            <a:endParaRPr lang="en-US" sz="9600" b="1">
              <a:latin typeface="Fave Script Bold Pro"/>
              <a:cs typeface="Dreaming Outloud Script Pro"/>
            </a:endParaRPr>
          </a:p>
        </p:txBody>
      </p:sp>
    </p:spTree>
    <p:custDataLst>
      <p:tags r:id="rId1"/>
    </p:custDataLst>
    <p:extLst>
      <p:ext uri="{BB962C8B-B14F-4D97-AF65-F5344CB8AC3E}">
        <p14:creationId xmlns:p14="http://schemas.microsoft.com/office/powerpoint/2010/main" val="2828150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7C9BC-1942-75C2-CF21-E61AACC86966}"/>
              </a:ext>
            </a:extLst>
          </p:cNvPr>
          <p:cNvSpPr>
            <a:spLocks noGrp="1"/>
          </p:cNvSpPr>
          <p:nvPr>
            <p:ph type="title"/>
          </p:nvPr>
        </p:nvSpPr>
        <p:spPr>
          <a:xfrm>
            <a:off x="0" y="2530258"/>
            <a:ext cx="12192000" cy="1371600"/>
          </a:xfrm>
        </p:spPr>
        <p:txBody>
          <a:bodyPr/>
          <a:lstStyle/>
          <a:p>
            <a:r>
              <a:rPr lang="en-US"/>
              <a:t>Workforce Resources</a:t>
            </a:r>
          </a:p>
        </p:txBody>
      </p:sp>
      <p:sp>
        <p:nvSpPr>
          <p:cNvPr id="3" name="Slide Number Placeholder 2">
            <a:extLst>
              <a:ext uri="{FF2B5EF4-FFF2-40B4-BE49-F238E27FC236}">
                <a16:creationId xmlns:a16="http://schemas.microsoft.com/office/drawing/2014/main" id="{9A00D3EB-93B7-5747-F87B-074A4A886036}"/>
              </a:ext>
            </a:extLst>
          </p:cNvPr>
          <p:cNvSpPr>
            <a:spLocks noGrp="1"/>
          </p:cNvSpPr>
          <p:nvPr>
            <p:ph type="sldNum" sz="quarter" idx="10"/>
          </p:nvPr>
        </p:nvSpPr>
        <p:spPr/>
        <p:txBody>
          <a:bodyPr/>
          <a:lstStyle/>
          <a:p>
            <a:fld id="{4F666A87-0DF7-4A5C-B8B2-4E7F7417BA6B}" type="slidenum">
              <a:rPr lang="en-US" smtClean="0"/>
              <a:pPr/>
              <a:t>4</a:t>
            </a:fld>
            <a:endParaRPr lang="en-US"/>
          </a:p>
        </p:txBody>
      </p:sp>
    </p:spTree>
    <p:custDataLst>
      <p:tags r:id="rId1"/>
    </p:custDataLst>
    <p:extLst>
      <p:ext uri="{BB962C8B-B14F-4D97-AF65-F5344CB8AC3E}">
        <p14:creationId xmlns:p14="http://schemas.microsoft.com/office/powerpoint/2010/main" val="1136419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52375-6A2B-20F0-0E5B-4C63F3C08D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20F5CE-0E9B-CF2D-0224-807E4F069F92}"/>
              </a:ext>
            </a:extLst>
          </p:cNvPr>
          <p:cNvSpPr>
            <a:spLocks noGrp="1"/>
          </p:cNvSpPr>
          <p:nvPr>
            <p:ph type="title"/>
          </p:nvPr>
        </p:nvSpPr>
        <p:spPr>
          <a:xfrm>
            <a:off x="609599" y="960437"/>
            <a:ext cx="9796671" cy="1143000"/>
          </a:xfrm>
        </p:spPr>
        <p:txBody>
          <a:bodyPr/>
          <a:lstStyle/>
          <a:p>
            <a:r>
              <a:rPr lang="en-US" dirty="0"/>
              <a:t>Workforce Innovation and Opportunity Act (WIOA)</a:t>
            </a:r>
          </a:p>
        </p:txBody>
      </p:sp>
      <p:sp>
        <p:nvSpPr>
          <p:cNvPr id="3" name="Content Placeholder 2">
            <a:extLst>
              <a:ext uri="{FF2B5EF4-FFF2-40B4-BE49-F238E27FC236}">
                <a16:creationId xmlns:a16="http://schemas.microsoft.com/office/drawing/2014/main" id="{B311393B-DAA7-DD52-6587-33C0691052A8}"/>
              </a:ext>
            </a:extLst>
          </p:cNvPr>
          <p:cNvSpPr>
            <a:spLocks noGrp="1"/>
          </p:cNvSpPr>
          <p:nvPr>
            <p:ph idx="1"/>
          </p:nvPr>
        </p:nvSpPr>
        <p:spPr>
          <a:xfrm>
            <a:off x="609600" y="2438400"/>
            <a:ext cx="10972800" cy="3779520"/>
          </a:xfrm>
        </p:spPr>
        <p:txBody>
          <a:bodyPr/>
          <a:lstStyle/>
          <a:p>
            <a:pPr marL="0" indent="0">
              <a:buNone/>
            </a:pPr>
            <a:r>
              <a:rPr lang="en-US" sz="2800" b="0" i="0" dirty="0">
                <a:solidFill>
                  <a:schemeClr val="accent3"/>
                </a:solidFill>
                <a:effectLst/>
                <a:cs typeface="Aptos Serif" panose="02020604070405020304" pitchFamily="18" charset="0"/>
              </a:rPr>
              <a:t>The Workforce Innovation and Opportunity Act (WIOA) was signed into law on July 22, 2014. WIOA is designed to help job seekers access employment, education, training, and support services to succeed in the labor market and to match employers with the skilled workers they need to compete in the global economy. </a:t>
            </a:r>
          </a:p>
          <a:p>
            <a:pPr marL="0" indent="0">
              <a:buNone/>
            </a:pPr>
            <a:endParaRPr lang="en-US" sz="1600" b="0" i="0" dirty="0">
              <a:solidFill>
                <a:srgbClr val="212121"/>
              </a:solidFill>
              <a:effectLst/>
              <a:latin typeface="Source Sans Pro Web"/>
              <a:hlinkClick r:id="rId4"/>
            </a:endParaRPr>
          </a:p>
          <a:p>
            <a:pPr marL="0" indent="0">
              <a:buNone/>
            </a:pPr>
            <a:endParaRPr lang="en-US" sz="1200" b="0" i="0" dirty="0">
              <a:solidFill>
                <a:srgbClr val="212121"/>
              </a:solidFill>
              <a:effectLst/>
              <a:latin typeface="Aptos" panose="020B0004020202020204" pitchFamily="34" charset="0"/>
              <a:hlinkClick r:id="rId4"/>
            </a:endParaRPr>
          </a:p>
          <a:p>
            <a:pPr marL="0" indent="0">
              <a:buNone/>
            </a:pPr>
            <a:endParaRPr lang="en-US" sz="1200" dirty="0">
              <a:solidFill>
                <a:srgbClr val="212121"/>
              </a:solidFill>
              <a:latin typeface="Aptos" panose="020B0004020202020204" pitchFamily="34" charset="0"/>
              <a:hlinkClick r:id="rId4"/>
            </a:endParaRPr>
          </a:p>
          <a:p>
            <a:pPr marL="0" indent="0">
              <a:buNone/>
            </a:pPr>
            <a:endParaRPr lang="en-US" sz="1200" dirty="0">
              <a:solidFill>
                <a:srgbClr val="212121"/>
              </a:solidFill>
              <a:latin typeface="Aptos" panose="020B0004020202020204" pitchFamily="34" charset="0"/>
              <a:hlinkClick r:id="rId4"/>
            </a:endParaRPr>
          </a:p>
          <a:p>
            <a:pPr marL="0" indent="0">
              <a:buNone/>
            </a:pPr>
            <a:r>
              <a:rPr lang="en-US" sz="1200" dirty="0">
                <a:solidFill>
                  <a:srgbClr val="212121"/>
                </a:solidFill>
                <a:latin typeface="Aptos" panose="020B0004020202020204" pitchFamily="34" charset="0"/>
                <a:hlinkClick r:id="rId4"/>
              </a:rPr>
              <a:t>               </a:t>
            </a:r>
          </a:p>
          <a:p>
            <a:pPr marL="0" indent="0">
              <a:buNone/>
            </a:pPr>
            <a:r>
              <a:rPr lang="en-US" sz="1200" b="0" i="0" dirty="0">
                <a:solidFill>
                  <a:srgbClr val="212121"/>
                </a:solidFill>
                <a:effectLst/>
                <a:latin typeface="Aptos" panose="020B0004020202020204" pitchFamily="34" charset="0"/>
                <a:hlinkClick r:id="rId4"/>
              </a:rPr>
              <a:t> https://www.dol.gov/agencies/eta/wioa/programs</a:t>
            </a:r>
            <a:r>
              <a:rPr lang="en-US" sz="1200" dirty="0">
                <a:solidFill>
                  <a:srgbClr val="212121"/>
                </a:solidFill>
                <a:latin typeface="Aptos" panose="020B0004020202020204" pitchFamily="34" charset="0"/>
              </a:rPr>
              <a:t> </a:t>
            </a:r>
            <a:endParaRPr lang="en-US" sz="1200" b="0" i="0" dirty="0">
              <a:solidFill>
                <a:srgbClr val="212121"/>
              </a:solidFill>
              <a:effectLst/>
              <a:latin typeface="Aptos" panose="020B0004020202020204" pitchFamily="34" charset="0"/>
            </a:endParaRPr>
          </a:p>
          <a:p>
            <a:pPr marL="0" indent="0">
              <a:buNone/>
            </a:pPr>
            <a:endParaRPr lang="en-US" dirty="0">
              <a:solidFill>
                <a:srgbClr val="212121"/>
              </a:solidFill>
              <a:latin typeface="Source Sans Pro Web"/>
            </a:endParaRPr>
          </a:p>
          <a:p>
            <a:pPr marL="0" indent="0">
              <a:buNone/>
            </a:pPr>
            <a:endParaRPr lang="en-US" dirty="0"/>
          </a:p>
        </p:txBody>
      </p:sp>
      <p:sp>
        <p:nvSpPr>
          <p:cNvPr id="4" name="Slide Number Placeholder 3">
            <a:extLst>
              <a:ext uri="{FF2B5EF4-FFF2-40B4-BE49-F238E27FC236}">
                <a16:creationId xmlns:a16="http://schemas.microsoft.com/office/drawing/2014/main" id="{6C578244-0F7C-74BE-9EFB-689627338A31}"/>
              </a:ext>
            </a:extLst>
          </p:cNvPr>
          <p:cNvSpPr>
            <a:spLocks noGrp="1"/>
          </p:cNvSpPr>
          <p:nvPr>
            <p:ph type="sldNum" sz="quarter" idx="4"/>
          </p:nvPr>
        </p:nvSpPr>
        <p:spPr/>
        <p:txBody>
          <a:bodyPr/>
          <a:lstStyle/>
          <a:p>
            <a:fld id="{4F666A87-0DF7-4A5C-B8B2-4E7F7417BA6B}" type="slidenum">
              <a:rPr lang="en-US" smtClean="0"/>
              <a:pPr/>
              <a:t>5</a:t>
            </a:fld>
            <a:endParaRPr lang="en-US"/>
          </a:p>
        </p:txBody>
      </p:sp>
    </p:spTree>
    <p:custDataLst>
      <p:tags r:id="rId1"/>
    </p:custDataLst>
    <p:extLst>
      <p:ext uri="{BB962C8B-B14F-4D97-AF65-F5344CB8AC3E}">
        <p14:creationId xmlns:p14="http://schemas.microsoft.com/office/powerpoint/2010/main" val="3684750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5128B-E318-7ECB-5173-F96E97E455DF}"/>
              </a:ext>
            </a:extLst>
          </p:cNvPr>
          <p:cNvSpPr>
            <a:spLocks noGrp="1"/>
          </p:cNvSpPr>
          <p:nvPr>
            <p:ph type="title"/>
          </p:nvPr>
        </p:nvSpPr>
        <p:spPr/>
        <p:txBody>
          <a:bodyPr/>
          <a:lstStyle/>
          <a:p>
            <a:r>
              <a:rPr lang="en-US"/>
              <a:t>WIOA</a:t>
            </a:r>
          </a:p>
        </p:txBody>
      </p:sp>
      <p:sp>
        <p:nvSpPr>
          <p:cNvPr id="3" name="Content Placeholder 2">
            <a:extLst>
              <a:ext uri="{FF2B5EF4-FFF2-40B4-BE49-F238E27FC236}">
                <a16:creationId xmlns:a16="http://schemas.microsoft.com/office/drawing/2014/main" id="{1BF5678E-0DD5-BA00-8E08-DF456707DC03}"/>
              </a:ext>
            </a:extLst>
          </p:cNvPr>
          <p:cNvSpPr>
            <a:spLocks noGrp="1"/>
          </p:cNvSpPr>
          <p:nvPr>
            <p:ph idx="1"/>
          </p:nvPr>
        </p:nvSpPr>
        <p:spPr>
          <a:xfrm>
            <a:off x="609600" y="2103437"/>
            <a:ext cx="10972800" cy="3779520"/>
          </a:xfrm>
        </p:spPr>
        <p:txBody>
          <a:bodyPr>
            <a:normAutofit/>
          </a:bodyPr>
          <a:lstStyle/>
          <a:p>
            <a:pPr marL="0" indent="0">
              <a:buNone/>
            </a:pPr>
            <a:r>
              <a:rPr lang="en-US" sz="2800" b="0" i="0" dirty="0">
                <a:solidFill>
                  <a:schemeClr val="accent3"/>
                </a:solidFill>
                <a:effectLst/>
                <a:cs typeface="Aptos Serif" panose="02020604070405020304" pitchFamily="18" charset="0"/>
              </a:rPr>
              <a:t>WIOA is landmark legislation that is designed to strengthen and improve our nation's public workforce system and help get Americans, including youth and those with significant barriers to employment, into high-quality jobs and careers and help employers hire and retain skilled workers.</a:t>
            </a:r>
          </a:p>
          <a:p>
            <a:pPr marL="0" indent="0">
              <a:buNone/>
            </a:pPr>
            <a:endParaRPr lang="en-US" sz="1600" b="0" i="0" dirty="0">
              <a:solidFill>
                <a:srgbClr val="212121"/>
              </a:solidFill>
              <a:effectLst/>
              <a:latin typeface="Source Sans Pro Web"/>
              <a:hlinkClick r:id="rId4"/>
            </a:endParaRPr>
          </a:p>
          <a:p>
            <a:pPr marL="0" indent="0">
              <a:buNone/>
            </a:pPr>
            <a:endParaRPr lang="en-US" sz="1600" dirty="0">
              <a:solidFill>
                <a:srgbClr val="212121"/>
              </a:solidFill>
              <a:latin typeface="Source Sans Pro Web"/>
              <a:hlinkClick r:id="rId4"/>
            </a:endParaRPr>
          </a:p>
          <a:p>
            <a:pPr marL="0" indent="0">
              <a:buNone/>
            </a:pPr>
            <a:endParaRPr lang="en-US" sz="1600" b="0" i="0" dirty="0">
              <a:solidFill>
                <a:srgbClr val="212121"/>
              </a:solidFill>
              <a:effectLst/>
              <a:latin typeface="Source Sans Pro Web"/>
              <a:hlinkClick r:id="rId4"/>
            </a:endParaRPr>
          </a:p>
          <a:p>
            <a:pPr marL="0" indent="0">
              <a:buNone/>
            </a:pPr>
            <a:endParaRPr lang="en-US" sz="1600" b="0" i="0" dirty="0">
              <a:solidFill>
                <a:srgbClr val="212121"/>
              </a:solidFill>
              <a:effectLst/>
              <a:latin typeface="Source Sans Pro Web"/>
              <a:hlinkClick r:id="rId4"/>
            </a:endParaRPr>
          </a:p>
          <a:p>
            <a:pPr marL="0" indent="0">
              <a:buNone/>
            </a:pPr>
            <a:r>
              <a:rPr lang="en-US" sz="1200" b="0" i="0" dirty="0">
                <a:solidFill>
                  <a:srgbClr val="212121"/>
                </a:solidFill>
                <a:effectLst/>
                <a:latin typeface="Aptos" panose="020B0004020202020204" pitchFamily="34" charset="0"/>
                <a:hlinkClick r:id="rId4"/>
              </a:rPr>
              <a:t>https://www.dol.gov/agencies/eta/wioa/programs</a:t>
            </a:r>
            <a:r>
              <a:rPr lang="en-US" sz="1200" dirty="0">
                <a:solidFill>
                  <a:srgbClr val="212121"/>
                </a:solidFill>
                <a:latin typeface="Aptos" panose="020B0004020202020204" pitchFamily="34" charset="0"/>
              </a:rPr>
              <a:t> </a:t>
            </a:r>
            <a:endParaRPr lang="en-US" sz="1200" b="0" i="0" dirty="0">
              <a:solidFill>
                <a:srgbClr val="212121"/>
              </a:solidFill>
              <a:effectLst/>
              <a:latin typeface="Aptos" panose="020B0004020202020204" pitchFamily="34" charset="0"/>
            </a:endParaRPr>
          </a:p>
          <a:p>
            <a:pPr marL="0" indent="0">
              <a:buNone/>
            </a:pPr>
            <a:endParaRPr lang="en-US" dirty="0"/>
          </a:p>
        </p:txBody>
      </p:sp>
      <p:sp>
        <p:nvSpPr>
          <p:cNvPr id="4" name="Slide Number Placeholder 3">
            <a:extLst>
              <a:ext uri="{FF2B5EF4-FFF2-40B4-BE49-F238E27FC236}">
                <a16:creationId xmlns:a16="http://schemas.microsoft.com/office/drawing/2014/main" id="{B7A29523-81E8-9705-E652-E69CE72CFDB7}"/>
              </a:ext>
            </a:extLst>
          </p:cNvPr>
          <p:cNvSpPr>
            <a:spLocks noGrp="1"/>
          </p:cNvSpPr>
          <p:nvPr>
            <p:ph type="sldNum" sz="quarter" idx="4"/>
          </p:nvPr>
        </p:nvSpPr>
        <p:spPr/>
        <p:txBody>
          <a:bodyPr/>
          <a:lstStyle/>
          <a:p>
            <a:fld id="{4F666A87-0DF7-4A5C-B8B2-4E7F7417BA6B}" type="slidenum">
              <a:rPr lang="en-US" smtClean="0"/>
              <a:pPr/>
              <a:t>6</a:t>
            </a:fld>
            <a:endParaRPr lang="en-US"/>
          </a:p>
        </p:txBody>
      </p:sp>
    </p:spTree>
    <p:custDataLst>
      <p:tags r:id="rId1"/>
    </p:custDataLst>
    <p:extLst>
      <p:ext uri="{BB962C8B-B14F-4D97-AF65-F5344CB8AC3E}">
        <p14:creationId xmlns:p14="http://schemas.microsoft.com/office/powerpoint/2010/main" val="1895941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DAB0B9-2D36-7AEB-35FD-A536B9AF3A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D4131C-35BB-C3E7-9F85-6A65FEEFF972}"/>
              </a:ext>
            </a:extLst>
          </p:cNvPr>
          <p:cNvSpPr>
            <a:spLocks noGrp="1"/>
          </p:cNvSpPr>
          <p:nvPr>
            <p:ph type="title"/>
          </p:nvPr>
        </p:nvSpPr>
        <p:spPr>
          <a:xfrm>
            <a:off x="0" y="2517731"/>
            <a:ext cx="12192000" cy="1371600"/>
          </a:xfrm>
        </p:spPr>
        <p:txBody>
          <a:bodyPr lIns="91440" tIns="45720" rIns="91440" bIns="45720" anchor="t"/>
          <a:lstStyle/>
          <a:p>
            <a:r>
              <a:rPr lang="en-US" dirty="0">
                <a:latin typeface="Aptos"/>
              </a:rPr>
              <a:t>DDARS</a:t>
            </a:r>
            <a:endParaRPr lang="en-US" dirty="0"/>
          </a:p>
        </p:txBody>
      </p:sp>
      <p:sp>
        <p:nvSpPr>
          <p:cNvPr id="3" name="Slide Number Placeholder 2">
            <a:extLst>
              <a:ext uri="{FF2B5EF4-FFF2-40B4-BE49-F238E27FC236}">
                <a16:creationId xmlns:a16="http://schemas.microsoft.com/office/drawing/2014/main" id="{44F4ECE6-1523-A7B0-25E7-E050E5E4EC77}"/>
              </a:ext>
            </a:extLst>
          </p:cNvPr>
          <p:cNvSpPr>
            <a:spLocks noGrp="1"/>
          </p:cNvSpPr>
          <p:nvPr>
            <p:ph type="sldNum" sz="quarter" idx="10"/>
          </p:nvPr>
        </p:nvSpPr>
        <p:spPr/>
        <p:txBody>
          <a:bodyPr/>
          <a:lstStyle/>
          <a:p>
            <a:fld id="{4F666A87-0DF7-4A5C-B8B2-4E7F7417BA6B}" type="slidenum">
              <a:rPr lang="en-US" smtClean="0"/>
              <a:pPr/>
              <a:t>7</a:t>
            </a:fld>
            <a:endParaRPr lang="en-US"/>
          </a:p>
        </p:txBody>
      </p:sp>
      <p:sp>
        <p:nvSpPr>
          <p:cNvPr id="4" name="Subtitle 3">
            <a:extLst>
              <a:ext uri="{FF2B5EF4-FFF2-40B4-BE49-F238E27FC236}">
                <a16:creationId xmlns:a16="http://schemas.microsoft.com/office/drawing/2014/main" id="{D0BD62DA-253F-0770-B2BD-68855A0F9715}"/>
              </a:ext>
            </a:extLst>
          </p:cNvPr>
          <p:cNvSpPr>
            <a:spLocks noGrp="1"/>
          </p:cNvSpPr>
          <p:nvPr>
            <p:ph type="subTitle" idx="1"/>
          </p:nvPr>
        </p:nvSpPr>
        <p:spPr>
          <a:xfrm>
            <a:off x="2514600" y="5211445"/>
            <a:ext cx="9448800" cy="1371600"/>
          </a:xfrm>
        </p:spPr>
        <p:txBody>
          <a:bodyPr lIns="91440" tIns="45720" rIns="91440" bIns="45720" anchor="t"/>
          <a:lstStyle/>
          <a:p>
            <a:r>
              <a:rPr lang="en-US" sz="2800" dirty="0">
                <a:latin typeface="Aptos Serif"/>
                <a:cs typeface="Aptos Serif"/>
              </a:rPr>
              <a:t>Division of Disability, Aging and Rehabilitative Services</a:t>
            </a:r>
            <a:endParaRPr lang="en-US" dirty="0"/>
          </a:p>
        </p:txBody>
      </p:sp>
    </p:spTree>
    <p:custDataLst>
      <p:tags r:id="rId1"/>
    </p:custDataLst>
    <p:extLst>
      <p:ext uri="{BB962C8B-B14F-4D97-AF65-F5344CB8AC3E}">
        <p14:creationId xmlns:p14="http://schemas.microsoft.com/office/powerpoint/2010/main" val="33050002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C9DE4D0-5E1B-5E5C-46A2-898BA323A5C1}"/>
              </a:ext>
            </a:extLst>
          </p:cNvPr>
          <p:cNvSpPr>
            <a:spLocks noGrp="1"/>
          </p:cNvSpPr>
          <p:nvPr>
            <p:ph type="title"/>
          </p:nvPr>
        </p:nvSpPr>
        <p:spPr>
          <a:xfrm>
            <a:off x="609600" y="686434"/>
            <a:ext cx="8331200" cy="1143000"/>
          </a:xfrm>
        </p:spPr>
        <p:txBody>
          <a:bodyPr/>
          <a:lstStyle/>
          <a:p>
            <a:r>
              <a:rPr lang="en-US"/>
              <a:t>Vocational Rehabilitation</a:t>
            </a:r>
          </a:p>
        </p:txBody>
      </p:sp>
      <p:sp>
        <p:nvSpPr>
          <p:cNvPr id="6" name="Content Placeholder 5">
            <a:extLst>
              <a:ext uri="{FF2B5EF4-FFF2-40B4-BE49-F238E27FC236}">
                <a16:creationId xmlns:a16="http://schemas.microsoft.com/office/drawing/2014/main" id="{2E5AB082-EBBB-B139-FACF-C1333485E0AA}"/>
              </a:ext>
            </a:extLst>
          </p:cNvPr>
          <p:cNvSpPr>
            <a:spLocks noGrp="1"/>
          </p:cNvSpPr>
          <p:nvPr>
            <p:ph idx="1"/>
          </p:nvPr>
        </p:nvSpPr>
        <p:spPr>
          <a:xfrm>
            <a:off x="609600" y="1829434"/>
            <a:ext cx="10972800" cy="4433776"/>
          </a:xfrm>
        </p:spPr>
        <p:txBody>
          <a:bodyPr>
            <a:normAutofit/>
          </a:bodyPr>
          <a:lstStyle/>
          <a:p>
            <a:pPr marL="0" indent="0">
              <a:spcBef>
                <a:spcPts val="0"/>
              </a:spcBef>
              <a:spcAft>
                <a:spcPts val="600"/>
              </a:spcAft>
              <a:buNone/>
            </a:pPr>
            <a:r>
              <a:rPr lang="en-US" sz="2600" dirty="0">
                <a:solidFill>
                  <a:schemeClr val="accent3"/>
                </a:solidFill>
                <a:cs typeface="Aptos Serif" panose="02020604070405020304" pitchFamily="18" charset="0"/>
              </a:rPr>
              <a:t>Vocational Rehabilitation (VR) partners with individuals with all types of disabilities to assist them in achieving their employment goals.</a:t>
            </a:r>
          </a:p>
          <a:p>
            <a:pPr marL="0" indent="0">
              <a:spcBef>
                <a:spcPts val="0"/>
              </a:spcBef>
              <a:spcAft>
                <a:spcPts val="600"/>
              </a:spcAft>
              <a:buNone/>
            </a:pPr>
            <a:r>
              <a:rPr lang="en-US" sz="2600" dirty="0">
                <a:solidFill>
                  <a:schemeClr val="accent3"/>
                </a:solidFill>
                <a:cs typeface="Aptos Serif" panose="02020604070405020304" pitchFamily="18" charset="0"/>
              </a:rPr>
              <a:t>Employment goals are based on the individual’s interests, strengths, and priorities. </a:t>
            </a:r>
          </a:p>
          <a:p>
            <a:pPr marL="0" indent="0">
              <a:spcBef>
                <a:spcPts val="0"/>
              </a:spcBef>
              <a:spcAft>
                <a:spcPts val="600"/>
              </a:spcAft>
              <a:buNone/>
            </a:pPr>
            <a:r>
              <a:rPr lang="en-US" sz="2600" dirty="0">
                <a:solidFill>
                  <a:schemeClr val="accent3"/>
                </a:solidFill>
                <a:cs typeface="Aptos Serif" panose="02020604070405020304" pitchFamily="18" charset="0"/>
              </a:rPr>
              <a:t>The focus is on employment:</a:t>
            </a:r>
          </a:p>
          <a:p>
            <a:r>
              <a:rPr lang="en-US" sz="2600" dirty="0">
                <a:solidFill>
                  <a:schemeClr val="accent3"/>
                </a:solidFill>
                <a:cs typeface="Aptos Serif" panose="02020604070405020304" pitchFamily="18" charset="0"/>
              </a:rPr>
              <a:t>Preparing for employment: training, job skills development</a:t>
            </a:r>
          </a:p>
          <a:p>
            <a:r>
              <a:rPr lang="en-US" sz="2600" dirty="0">
                <a:solidFill>
                  <a:schemeClr val="accent3"/>
                </a:solidFill>
                <a:cs typeface="Aptos Serif" panose="02020604070405020304" pitchFamily="18" charset="0"/>
              </a:rPr>
              <a:t>Obtaining employment: job search and job development</a:t>
            </a:r>
          </a:p>
          <a:p>
            <a:r>
              <a:rPr lang="en-US" sz="2600" dirty="0">
                <a:solidFill>
                  <a:schemeClr val="accent3"/>
                </a:solidFill>
                <a:cs typeface="Aptos Serif" panose="02020604070405020304" pitchFamily="18" charset="0"/>
              </a:rPr>
              <a:t>Retaining employment: short and long term supports</a:t>
            </a:r>
          </a:p>
          <a:p>
            <a:r>
              <a:rPr lang="en-US" sz="2600" dirty="0">
                <a:solidFill>
                  <a:schemeClr val="accent3"/>
                </a:solidFill>
                <a:cs typeface="Aptos Serif" panose="02020604070405020304" pitchFamily="18" charset="0"/>
              </a:rPr>
              <a:t>Advancement in employment: career pathways</a:t>
            </a:r>
          </a:p>
        </p:txBody>
      </p:sp>
      <p:sp>
        <p:nvSpPr>
          <p:cNvPr id="4" name="Slide Number Placeholder 3">
            <a:extLst>
              <a:ext uri="{FF2B5EF4-FFF2-40B4-BE49-F238E27FC236}">
                <a16:creationId xmlns:a16="http://schemas.microsoft.com/office/drawing/2014/main" id="{C2201753-6275-02CA-1B87-D794D64672DB}"/>
              </a:ext>
            </a:extLst>
          </p:cNvPr>
          <p:cNvSpPr>
            <a:spLocks noGrp="1"/>
          </p:cNvSpPr>
          <p:nvPr>
            <p:ph type="sldNum" sz="quarter" idx="4"/>
          </p:nvPr>
        </p:nvSpPr>
        <p:spPr/>
        <p:txBody>
          <a:bodyPr/>
          <a:lstStyle/>
          <a:p>
            <a:fld id="{4F666A87-0DF7-4A5C-B8B2-4E7F7417BA6B}" type="slidenum">
              <a:rPr lang="en-US" smtClean="0"/>
              <a:pPr/>
              <a:t>8</a:t>
            </a:fld>
            <a:endParaRPr lang="en-US"/>
          </a:p>
        </p:txBody>
      </p:sp>
    </p:spTree>
    <p:custDataLst>
      <p:tags r:id="rId1"/>
    </p:custDataLst>
    <p:extLst>
      <p:ext uri="{BB962C8B-B14F-4D97-AF65-F5344CB8AC3E}">
        <p14:creationId xmlns:p14="http://schemas.microsoft.com/office/powerpoint/2010/main" val="199250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Map of VR Regions availabe online at https://www.in.gov/fssa/ddrs/find-a-ddrs-local-office/vocational-rehabilitation-services-locations/">
            <a:extLst>
              <a:ext uri="{FF2B5EF4-FFF2-40B4-BE49-F238E27FC236}">
                <a16:creationId xmlns:a16="http://schemas.microsoft.com/office/drawing/2014/main" id="{45D626C6-5981-2781-119C-BAADB224A462}"/>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726948" y="990600"/>
            <a:ext cx="4032503" cy="5486400"/>
          </a:xfrm>
          <a:noFill/>
        </p:spPr>
      </p:pic>
      <p:sp>
        <p:nvSpPr>
          <p:cNvPr id="10" name="Content Placeholder 9">
            <a:extLst>
              <a:ext uri="{FF2B5EF4-FFF2-40B4-BE49-F238E27FC236}">
                <a16:creationId xmlns:a16="http://schemas.microsoft.com/office/drawing/2014/main" id="{B79B0D69-E7AB-423D-8BA3-5B22A31F153B}"/>
              </a:ext>
            </a:extLst>
          </p:cNvPr>
          <p:cNvSpPr>
            <a:spLocks noGrp="1"/>
          </p:cNvSpPr>
          <p:nvPr>
            <p:ph sz="half" idx="2"/>
          </p:nvPr>
        </p:nvSpPr>
        <p:spPr>
          <a:xfrm>
            <a:off x="4759451" y="1950720"/>
            <a:ext cx="6299200" cy="4267200"/>
          </a:xfrm>
        </p:spPr>
        <p:txBody>
          <a:bodyPr vert="horz" lIns="91440" tIns="45720" rIns="91440" bIns="45720" rtlCol="0" anchor="t">
            <a:normAutofit/>
          </a:bodyPr>
          <a:lstStyle/>
          <a:p>
            <a:pPr marL="0" indent="0">
              <a:spcBef>
                <a:spcPts val="0"/>
              </a:spcBef>
              <a:buNone/>
              <a:defRPr/>
            </a:pPr>
            <a:r>
              <a:rPr lang="en-US" dirty="0">
                <a:solidFill>
                  <a:schemeClr val="accent3"/>
                </a:solidFill>
                <a:cs typeface="Aptos Serif" panose="02020604070405020304" pitchFamily="18" charset="0"/>
              </a:rPr>
              <a:t>VR operates in all 92 Indiana counties </a:t>
            </a:r>
            <a:endParaRPr lang="en-US" kern="0" dirty="0">
              <a:solidFill>
                <a:schemeClr val="accent3"/>
              </a:solidFill>
              <a:cs typeface="Aptos Serif" panose="02020604070405020304" pitchFamily="18" charset="0"/>
            </a:endParaRPr>
          </a:p>
          <a:p>
            <a:pPr marL="0" lvl="1" indent="0">
              <a:spcBef>
                <a:spcPts val="0"/>
              </a:spcBef>
              <a:buNone/>
              <a:defRPr/>
            </a:pPr>
            <a:r>
              <a:rPr lang="en-US" sz="2800" kern="0" dirty="0">
                <a:cs typeface="Aptos Serif" panose="02020604070405020304" pitchFamily="18" charset="0"/>
                <a:hlinkClick r:id="rId5"/>
              </a:rPr>
              <a:t>VR Office location information</a:t>
            </a:r>
            <a:r>
              <a:rPr lang="en-US" sz="2800" kern="0" dirty="0">
                <a:latin typeface="Aptos" panose="020B0004020202020204" pitchFamily="34" charset="0"/>
              </a:rPr>
              <a:t> </a:t>
            </a:r>
            <a:r>
              <a:rPr lang="en-US" sz="2800" kern="0" dirty="0">
                <a:solidFill>
                  <a:schemeClr val="accent3"/>
                </a:solidFill>
                <a:cs typeface="Aptos Serif" panose="02020604070405020304" pitchFamily="18" charset="0"/>
              </a:rPr>
              <a:t>is available online.</a:t>
            </a:r>
          </a:p>
          <a:p>
            <a:pPr marL="0" lvl="1" indent="0">
              <a:spcBef>
                <a:spcPts val="0"/>
              </a:spcBef>
              <a:buNone/>
              <a:defRPr/>
            </a:pPr>
            <a:endParaRPr lang="en-US" sz="1200" kern="0" dirty="0">
              <a:latin typeface="Aptos" panose="020B0004020202020204" pitchFamily="34" charset="0"/>
            </a:endParaRPr>
          </a:p>
          <a:p>
            <a:pPr marL="0" lvl="1" indent="0">
              <a:spcBef>
                <a:spcPts val="0"/>
              </a:spcBef>
              <a:buNone/>
              <a:defRPr/>
            </a:pPr>
            <a:r>
              <a:rPr lang="en-US" sz="2800" dirty="0">
                <a:solidFill>
                  <a:schemeClr val="accent3"/>
                </a:solidFill>
                <a:cs typeface="Aptos Serif" panose="02020604070405020304" pitchFamily="18" charset="0"/>
              </a:rPr>
              <a:t>Referrals can be made in person at a local office, via telephone call, email, or using the </a:t>
            </a:r>
            <a:r>
              <a:rPr lang="en-US" sz="2800" dirty="0">
                <a:cs typeface="Aptos Serif" panose="02020604070405020304" pitchFamily="18" charset="0"/>
                <a:hlinkClick r:id="rId6"/>
              </a:rPr>
              <a:t>online referral form</a:t>
            </a:r>
            <a:r>
              <a:rPr lang="en-US" sz="2800" dirty="0">
                <a:cs typeface="Aptos Serif" panose="02020604070405020304" pitchFamily="18" charset="0"/>
              </a:rPr>
              <a:t>.</a:t>
            </a:r>
          </a:p>
          <a:p>
            <a:pPr marL="200660" lvl="1" indent="0">
              <a:buNone/>
              <a:defRPr/>
            </a:pPr>
            <a:endParaRPr lang="en-US" sz="2800" kern="0" dirty="0">
              <a:cs typeface="Aptos Serif" panose="02020604070405020304" pitchFamily="18" charset="0"/>
            </a:endParaRPr>
          </a:p>
        </p:txBody>
      </p:sp>
      <p:sp>
        <p:nvSpPr>
          <p:cNvPr id="12" name="Slide Number Placeholder 11">
            <a:extLst>
              <a:ext uri="{FF2B5EF4-FFF2-40B4-BE49-F238E27FC236}">
                <a16:creationId xmlns:a16="http://schemas.microsoft.com/office/drawing/2014/main" id="{71B31108-454A-4983-9BC5-BE7DED7C0738}"/>
              </a:ext>
            </a:extLst>
          </p:cNvPr>
          <p:cNvSpPr>
            <a:spLocks noGrp="1"/>
          </p:cNvSpPr>
          <p:nvPr>
            <p:ph type="sldNum" sz="quarter" idx="4"/>
          </p:nvPr>
        </p:nvSpPr>
        <p:spPr>
          <a:xfrm>
            <a:off x="365760" y="6217920"/>
            <a:ext cx="2743200" cy="365125"/>
          </a:xfrm>
        </p:spPr>
        <p:txBody>
          <a:bodyPr anchor="ct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4F666A87-0DF7-4A5C-B8B2-4E7F7417BA6B}" type="slidenum">
              <a:rPr kumimoji="0" lang="en-US" sz="1200" b="1" i="0" u="none" strike="noStrike" kern="1200" cap="none" spc="0" normalizeH="0" baseline="0" noProof="0" smtClean="0">
                <a:ln>
                  <a:noFill/>
                </a:ln>
                <a:solidFill>
                  <a:prstClr val="black"/>
                </a:solidFill>
                <a:effectLst/>
                <a:uLnTx/>
                <a:uFillTx/>
                <a:latin typeface="Aptos" panose="020B0004020202020204" pitchFamily="34" charset="0"/>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9</a:t>
            </a:fld>
            <a:endParaRPr kumimoji="0" lang="en-US" sz="1200" b="1"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Tree>
    <p:custDataLst>
      <p:tags r:id="rId1"/>
    </p:custDataLst>
    <p:extLst>
      <p:ext uri="{BB962C8B-B14F-4D97-AF65-F5344CB8AC3E}">
        <p14:creationId xmlns:p14="http://schemas.microsoft.com/office/powerpoint/2010/main" val="328679270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36"/>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FSSA-Style3">
  <a:themeElements>
    <a:clrScheme name="FSSA">
      <a:dk1>
        <a:sysClr val="windowText" lastClr="000000"/>
      </a:dk1>
      <a:lt1>
        <a:sysClr val="window" lastClr="FFFFFF"/>
      </a:lt1>
      <a:dk2>
        <a:srgbClr val="44546A"/>
      </a:dk2>
      <a:lt2>
        <a:srgbClr val="E7E6E6"/>
      </a:lt2>
      <a:accent1>
        <a:srgbClr val="008C5B"/>
      </a:accent1>
      <a:accent2>
        <a:srgbClr val="265F92"/>
      </a:accent2>
      <a:accent3>
        <a:srgbClr val="77787B"/>
      </a:accent3>
      <a:accent4>
        <a:srgbClr val="BED738"/>
      </a:accent4>
      <a:accent5>
        <a:srgbClr val="FFD100"/>
      </a:accent5>
      <a:accent6>
        <a:srgbClr val="002E6D"/>
      </a:accent6>
      <a:hlink>
        <a:srgbClr val="0563C1"/>
      </a:hlink>
      <a:folHlink>
        <a:srgbClr val="954F72"/>
      </a:folHlink>
    </a:clrScheme>
    <a:fontScheme name="FSSA">
      <a:majorFont>
        <a:latin typeface="Trebuchet MS"/>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Autofit/>
      </a:bodyPr>
      <a:lstStyle>
        <a:defPPr algn="r">
          <a:defRPr sz="3600" b="0" dirty="0" smtClean="0">
            <a:solidFill>
              <a:schemeClr val="tx1"/>
            </a:solidFill>
          </a:defRPr>
        </a:defPPr>
      </a:lstStyle>
    </a:txDef>
  </a:objectDefaults>
  <a:extraClrSchemeLst/>
  <a:extLst>
    <a:ext uri="{05A4C25C-085E-4340-85A3-A5531E510DB2}">
      <thm15:themeFamily xmlns:thm15="http://schemas.microsoft.com/office/thememl/2012/main" name="fssa-style-02" id="{6D705E1F-F56C-4005-82E0-3AB2BF59F427}" vid="{41F2AE01-9F9E-4A74-A83E-564CCAB16962}"/>
    </a:ext>
  </a:extLst>
</a:theme>
</file>

<file path=ppt/theme/theme2.xml><?xml version="1.0" encoding="utf-8"?>
<a:theme xmlns:a="http://schemas.openxmlformats.org/drawingml/2006/main" name="2_FSSA-Style3">
  <a:themeElements>
    <a:clrScheme name="FSSA">
      <a:dk1>
        <a:sysClr val="windowText" lastClr="000000"/>
      </a:dk1>
      <a:lt1>
        <a:sysClr val="window" lastClr="FFFFFF"/>
      </a:lt1>
      <a:dk2>
        <a:srgbClr val="44546A"/>
      </a:dk2>
      <a:lt2>
        <a:srgbClr val="E7E6E6"/>
      </a:lt2>
      <a:accent1>
        <a:srgbClr val="008C5B"/>
      </a:accent1>
      <a:accent2>
        <a:srgbClr val="265F92"/>
      </a:accent2>
      <a:accent3>
        <a:srgbClr val="77787B"/>
      </a:accent3>
      <a:accent4>
        <a:srgbClr val="BED738"/>
      </a:accent4>
      <a:accent5>
        <a:srgbClr val="FFD100"/>
      </a:accent5>
      <a:accent6>
        <a:srgbClr val="002E6D"/>
      </a:accent6>
      <a:hlink>
        <a:srgbClr val="0563C1"/>
      </a:hlink>
      <a:folHlink>
        <a:srgbClr val="954F72"/>
      </a:folHlink>
    </a:clrScheme>
    <a:fontScheme name="FSSA">
      <a:majorFont>
        <a:latin typeface="Trebuchet MS"/>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Autofit/>
      </a:bodyPr>
      <a:lstStyle>
        <a:defPPr algn="r">
          <a:defRPr sz="3600" b="0" dirty="0" smtClean="0">
            <a:solidFill>
              <a:schemeClr val="tx1"/>
            </a:solidFill>
          </a:defRPr>
        </a:defPPr>
      </a:lstStyle>
    </a:txDef>
  </a:objectDefaults>
  <a:extraClrSchemeLst/>
  <a:extLst>
    <a:ext uri="{05A4C25C-085E-4340-85A3-A5531E510DB2}">
      <thm15:themeFamily xmlns:thm15="http://schemas.microsoft.com/office/thememl/2012/main" name="fssa-style-02" id="{6D705E1F-F56C-4005-82E0-3AB2BF59F427}" vid="{A235E759-D664-4920-BA51-7B2C34B1EB5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325C0C905379B4588DAE07F366811C3" ma:contentTypeVersion="17" ma:contentTypeDescription="Create a new document." ma:contentTypeScope="" ma:versionID="ed783c3b01c42349f74093c97cb5d4a6">
  <xsd:schema xmlns:xsd="http://www.w3.org/2001/XMLSchema" xmlns:xs="http://www.w3.org/2001/XMLSchema" xmlns:p="http://schemas.microsoft.com/office/2006/metadata/properties" xmlns:ns2="cc2b153c-4ba1-4896-805a-f2d93f12c801" xmlns:ns3="a566ba71-bb87-4238-abdd-d6b1513fd4a7" targetNamespace="http://schemas.microsoft.com/office/2006/metadata/properties" ma:root="true" ma:fieldsID="eeae05d21a7a75efbcc6a85a199da348" ns2:_="" ns3:_="">
    <xsd:import namespace="cc2b153c-4ba1-4896-805a-f2d93f12c801"/>
    <xsd:import namespace="a566ba71-bb87-4238-abdd-d6b1513fd4a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OCR"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2b153c-4ba1-4896-805a-f2d93f12c8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a80b76f-01be-42c5-bab9-635dc36c6e1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566ba71-bb87-4238-abdd-d6b1513fd4a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95ec025-b9d8-4f7e-83ba-0dba01410707}" ma:internalName="TaxCatchAll" ma:showField="CatchAllData" ma:web="a566ba71-bb87-4238-abdd-d6b1513fd4a7">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c2b153c-4ba1-4896-805a-f2d93f12c801">
      <Terms xmlns="http://schemas.microsoft.com/office/infopath/2007/PartnerControls"/>
    </lcf76f155ced4ddcb4097134ff3c332f>
    <TaxCatchAll xmlns="a566ba71-bb87-4238-abdd-d6b1513fd4a7" xsi:nil="true"/>
  </documentManagement>
</p:properties>
</file>

<file path=customXml/itemProps1.xml><?xml version="1.0" encoding="utf-8"?>
<ds:datastoreItem xmlns:ds="http://schemas.openxmlformats.org/officeDocument/2006/customXml" ds:itemID="{5190E8D0-DD88-4CC8-A665-251159A19E32}"/>
</file>

<file path=customXml/itemProps2.xml><?xml version="1.0" encoding="utf-8"?>
<ds:datastoreItem xmlns:ds="http://schemas.openxmlformats.org/officeDocument/2006/customXml" ds:itemID="{9DA33BAC-8770-453D-BF5D-A79D3693F79A}">
  <ds:schemaRefs>
    <ds:schemaRef ds:uri="http://schemas.microsoft.com/sharepoint/v3/contenttype/forms"/>
  </ds:schemaRefs>
</ds:datastoreItem>
</file>

<file path=customXml/itemProps3.xml><?xml version="1.0" encoding="utf-8"?>
<ds:datastoreItem xmlns:ds="http://schemas.openxmlformats.org/officeDocument/2006/customXml" ds:itemID="{F9FA2B5A-33BC-49F9-876B-699E3E467060}">
  <ds:schemaRefs>
    <ds:schemaRef ds:uri="http://schemas.microsoft.com/office/2006/metadata/properties"/>
    <ds:schemaRef ds:uri="http://schemas.microsoft.com/office/2006/documentManagement/types"/>
    <ds:schemaRef ds:uri="http://purl.org/dc/terms/"/>
    <ds:schemaRef ds:uri="http://schemas.microsoft.com/sharepoint/v3"/>
    <ds:schemaRef ds:uri="http://purl.org/dc/dcmitype/"/>
    <ds:schemaRef ds:uri="http://purl.org/dc/elements/1.1/"/>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2199bfba-a409-4f13-b0c4-18b45933d88d}" enabled="0" method="" siteId="{2199bfba-a409-4f13-b0c4-18b45933d88d}" removed="1"/>
</clbl:labelList>
</file>

<file path=docProps/app.xml><?xml version="1.0" encoding="utf-8"?>
<Properties xmlns="http://schemas.openxmlformats.org/officeDocument/2006/extended-properties" xmlns:vt="http://schemas.openxmlformats.org/officeDocument/2006/docPropsVTypes">
  <Template>fssa-style-02</Template>
  <TotalTime>136</TotalTime>
  <Words>2545</Words>
  <Application>Microsoft Office PowerPoint</Application>
  <PresentationFormat>Widescreen</PresentationFormat>
  <Paragraphs>280</Paragraphs>
  <Slides>36</Slides>
  <Notes>27</Notes>
  <HiddenSlides>2</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36</vt:i4>
      </vt:variant>
    </vt:vector>
  </HeadingPairs>
  <TitlesOfParts>
    <vt:vector size="48" baseType="lpstr">
      <vt:lpstr>Aptos</vt:lpstr>
      <vt:lpstr>Aptos Serif</vt:lpstr>
      <vt:lpstr>Arial</vt:lpstr>
      <vt:lpstr>Calibri</vt:lpstr>
      <vt:lpstr>Courier New</vt:lpstr>
      <vt:lpstr>Fave Script Bold Pro</vt:lpstr>
      <vt:lpstr>Google Sans</vt:lpstr>
      <vt:lpstr>Source Sans Pro Web</vt:lpstr>
      <vt:lpstr>Times New Roman</vt:lpstr>
      <vt:lpstr>Wingdings</vt:lpstr>
      <vt:lpstr>1_FSSA-Style3</vt:lpstr>
      <vt:lpstr>2_FSSA-Style3</vt:lpstr>
      <vt:lpstr>Employment Resources for Job Seekers and Employees with Disabilities</vt:lpstr>
      <vt:lpstr>Benefits of Employment</vt:lpstr>
      <vt:lpstr>Barriers &amp; Challenges</vt:lpstr>
      <vt:lpstr>Workforce Resources</vt:lpstr>
      <vt:lpstr>Workforce Innovation and Opportunity Act (WIOA)</vt:lpstr>
      <vt:lpstr>WIOA</vt:lpstr>
      <vt:lpstr>DDARS</vt:lpstr>
      <vt:lpstr>Vocational Rehabilitation</vt:lpstr>
      <vt:lpstr>PowerPoint Presentation</vt:lpstr>
      <vt:lpstr>VR Eligibility Criteria</vt:lpstr>
      <vt:lpstr>Process</vt:lpstr>
      <vt:lpstr>Potential Services</vt:lpstr>
      <vt:lpstr>Goal Achievement &amp; Program Exit</vt:lpstr>
      <vt:lpstr>Contacting VR</vt:lpstr>
      <vt:lpstr>WorkOne</vt:lpstr>
      <vt:lpstr>WorkOne</vt:lpstr>
      <vt:lpstr>WorkOne Programs</vt:lpstr>
      <vt:lpstr>WorkOne Individualized Services</vt:lpstr>
      <vt:lpstr>PowerPoint Presentation</vt:lpstr>
      <vt:lpstr>DWD Online Resources</vt:lpstr>
      <vt:lpstr>Additional Resources</vt:lpstr>
      <vt:lpstr>Work Incentives Planning and Assistance </vt:lpstr>
      <vt:lpstr>Work Incentives Planning and Assistance  </vt:lpstr>
      <vt:lpstr>Individual Network Supports</vt:lpstr>
      <vt:lpstr>Individual Network Supports</vt:lpstr>
      <vt:lpstr>Individual Network Supports</vt:lpstr>
      <vt:lpstr>Individual Network Supports</vt:lpstr>
      <vt:lpstr>Additional Resources</vt:lpstr>
      <vt:lpstr>Services for Individuals with SMI (Severe Mental Illness)</vt:lpstr>
      <vt:lpstr>Individual Placement and Support</vt:lpstr>
      <vt:lpstr> VR and IPS</vt:lpstr>
      <vt:lpstr>Principles of IPS</vt:lpstr>
      <vt:lpstr>Why IPS?</vt:lpstr>
      <vt:lpstr>IPS Questions/Resources</vt:lpstr>
      <vt:lpstr>Additional Resources</vt:lpstr>
      <vt:lpstr>PowerPoint Presentation</vt:lpstr>
    </vt:vector>
  </TitlesOfParts>
  <Manager>Office of Strategic Communications and Public Affairs</Manager>
  <Company>Indiana Family and Social Services Administration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FSSA Style 02</dc:title>
  <dc:subject>Presentation</dc:subject>
  <dc:creator>Inkenbrandt, Alan L</dc:creator>
  <cp:keywords>FSSA</cp:keywords>
  <dc:description>Slide show</dc:description>
  <cp:lastModifiedBy>Singer, Emily L</cp:lastModifiedBy>
  <cp:revision>21</cp:revision>
  <dcterms:created xsi:type="dcterms:W3CDTF">2025-01-13T15:35:37Z</dcterms:created>
  <dcterms:modified xsi:type="dcterms:W3CDTF">2026-06-30T19:05:19Z</dcterms:modified>
  <cp:category>State of Indiana</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0x010100F325C0C905379B4588DAE07F366811C3</vt:lpwstr>
  </property>
  <property fmtid="{D5CDD505-2E9C-101B-9397-08002B2CF9AE}" pid="3" name="Order">
    <vt:r8>900</vt:r8>
  </property>
  <property fmtid="{D5CDD505-2E9C-101B-9397-08002B2CF9AE}" pid="4" name="xd_ProgID">
    <vt:lpwstr/>
  </property>
  <property fmtid="{D5CDD505-2E9C-101B-9397-08002B2CF9AE}" pid="5" name="TemplateUrl">
    <vt:lpwstr/>
  </property>
  <property fmtid="{D5CDD505-2E9C-101B-9397-08002B2CF9AE}" pid="6" name="ArticulateGUID">
    <vt:lpwstr>C0496ACF-60D0-4D47-9FB6-BCEA011565CD</vt:lpwstr>
  </property>
  <property fmtid="{D5CDD505-2E9C-101B-9397-08002B2CF9AE}" pid="7" name="ArticulatePath">
    <vt:lpwstr>fssa-style-02 (4)</vt:lpwstr>
  </property>
</Properties>
</file>